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1"/>
  </p:notesMasterIdLst>
  <p:sldIdLst>
    <p:sldId id="257" r:id="rId2"/>
    <p:sldId id="258" r:id="rId3"/>
    <p:sldId id="261" r:id="rId4"/>
    <p:sldId id="267" r:id="rId5"/>
    <p:sldId id="262" r:id="rId6"/>
    <p:sldId id="269" r:id="rId7"/>
    <p:sldId id="270" r:id="rId8"/>
    <p:sldId id="271" r:id="rId9"/>
    <p:sldId id="263" r:id="rId10"/>
    <p:sldId id="272" r:id="rId11"/>
    <p:sldId id="264" r:id="rId12"/>
    <p:sldId id="268" r:id="rId13"/>
    <p:sldId id="274" r:id="rId14"/>
    <p:sldId id="273" r:id="rId15"/>
    <p:sldId id="275" r:id="rId16"/>
    <p:sldId id="276" r:id="rId17"/>
    <p:sldId id="278" r:id="rId18"/>
    <p:sldId id="280" r:id="rId19"/>
    <p:sldId id="281" r:id="rId20"/>
    <p:sldId id="282" r:id="rId21"/>
    <p:sldId id="283" r:id="rId22"/>
    <p:sldId id="284" r:id="rId23"/>
    <p:sldId id="285" r:id="rId24"/>
    <p:sldId id="286" r:id="rId25"/>
    <p:sldId id="287" r:id="rId26"/>
    <p:sldId id="288" r:id="rId27"/>
    <p:sldId id="289" r:id="rId28"/>
    <p:sldId id="291" r:id="rId29"/>
    <p:sldId id="292" r:id="rId30"/>
    <p:sldId id="293" r:id="rId31"/>
    <p:sldId id="294" r:id="rId32"/>
    <p:sldId id="295" r:id="rId33"/>
    <p:sldId id="296" r:id="rId34"/>
    <p:sldId id="297" r:id="rId35"/>
    <p:sldId id="298" r:id="rId36"/>
    <p:sldId id="299" r:id="rId37"/>
    <p:sldId id="300" r:id="rId38"/>
    <p:sldId id="301" r:id="rId39"/>
    <p:sldId id="302" r:id="rId40"/>
    <p:sldId id="303" r:id="rId41"/>
    <p:sldId id="304" r:id="rId42"/>
    <p:sldId id="305" r:id="rId43"/>
    <p:sldId id="306" r:id="rId44"/>
    <p:sldId id="307" r:id="rId45"/>
    <p:sldId id="308" r:id="rId46"/>
    <p:sldId id="309" r:id="rId47"/>
    <p:sldId id="310" r:id="rId48"/>
    <p:sldId id="311" r:id="rId49"/>
    <p:sldId id="312" r:id="rId50"/>
    <p:sldId id="313" r:id="rId51"/>
    <p:sldId id="314" r:id="rId52"/>
    <p:sldId id="315" r:id="rId53"/>
    <p:sldId id="316" r:id="rId54"/>
    <p:sldId id="317" r:id="rId55"/>
    <p:sldId id="318" r:id="rId56"/>
    <p:sldId id="319" r:id="rId57"/>
    <p:sldId id="320" r:id="rId58"/>
    <p:sldId id="321" r:id="rId59"/>
    <p:sldId id="322" r:id="rId60"/>
    <p:sldId id="323" r:id="rId61"/>
    <p:sldId id="324" r:id="rId62"/>
    <p:sldId id="325" r:id="rId63"/>
    <p:sldId id="326" r:id="rId64"/>
    <p:sldId id="327" r:id="rId65"/>
    <p:sldId id="328" r:id="rId66"/>
    <p:sldId id="329" r:id="rId67"/>
    <p:sldId id="330" r:id="rId68"/>
    <p:sldId id="331" r:id="rId69"/>
    <p:sldId id="332" r:id="rId70"/>
    <p:sldId id="333" r:id="rId71"/>
    <p:sldId id="334" r:id="rId72"/>
    <p:sldId id="335" r:id="rId73"/>
    <p:sldId id="336" r:id="rId74"/>
    <p:sldId id="337" r:id="rId75"/>
    <p:sldId id="338" r:id="rId76"/>
    <p:sldId id="339" r:id="rId77"/>
    <p:sldId id="340" r:id="rId78"/>
    <p:sldId id="341" r:id="rId79"/>
    <p:sldId id="342" r:id="rId80"/>
    <p:sldId id="343" r:id="rId81"/>
    <p:sldId id="344" r:id="rId82"/>
    <p:sldId id="345" r:id="rId83"/>
    <p:sldId id="346" r:id="rId84"/>
    <p:sldId id="347" r:id="rId85"/>
    <p:sldId id="348" r:id="rId86"/>
    <p:sldId id="349" r:id="rId87"/>
    <p:sldId id="350" r:id="rId88"/>
    <p:sldId id="351" r:id="rId89"/>
    <p:sldId id="352" r:id="rId90"/>
    <p:sldId id="353" r:id="rId91"/>
    <p:sldId id="354" r:id="rId92"/>
    <p:sldId id="355" r:id="rId93"/>
    <p:sldId id="356" r:id="rId94"/>
    <p:sldId id="357" r:id="rId95"/>
    <p:sldId id="358" r:id="rId96"/>
    <p:sldId id="359" r:id="rId97"/>
    <p:sldId id="360" r:id="rId98"/>
    <p:sldId id="361" r:id="rId99"/>
    <p:sldId id="362" r:id="rId100"/>
    <p:sldId id="363" r:id="rId101"/>
    <p:sldId id="364" r:id="rId102"/>
    <p:sldId id="365" r:id="rId103"/>
    <p:sldId id="366" r:id="rId104"/>
    <p:sldId id="367" r:id="rId105"/>
    <p:sldId id="368" r:id="rId106"/>
    <p:sldId id="369" r:id="rId107"/>
    <p:sldId id="370" r:id="rId108"/>
    <p:sldId id="371" r:id="rId109"/>
    <p:sldId id="372" r:id="rId110"/>
    <p:sldId id="373" r:id="rId111"/>
    <p:sldId id="374" r:id="rId112"/>
    <p:sldId id="375" r:id="rId113"/>
    <p:sldId id="376" r:id="rId114"/>
    <p:sldId id="377" r:id="rId115"/>
    <p:sldId id="378" r:id="rId116"/>
    <p:sldId id="379" r:id="rId117"/>
    <p:sldId id="380" r:id="rId118"/>
    <p:sldId id="381" r:id="rId119"/>
    <p:sldId id="382" r:id="rId120"/>
    <p:sldId id="383" r:id="rId121"/>
    <p:sldId id="384" r:id="rId122"/>
    <p:sldId id="385" r:id="rId123"/>
    <p:sldId id="386" r:id="rId124"/>
    <p:sldId id="387" r:id="rId125"/>
    <p:sldId id="388" r:id="rId126"/>
    <p:sldId id="389" r:id="rId127"/>
    <p:sldId id="390" r:id="rId128"/>
    <p:sldId id="391" r:id="rId129"/>
    <p:sldId id="392" r:id="rId130"/>
    <p:sldId id="393" r:id="rId131"/>
    <p:sldId id="394" r:id="rId132"/>
    <p:sldId id="395" r:id="rId133"/>
    <p:sldId id="396" r:id="rId134"/>
    <p:sldId id="397" r:id="rId135"/>
    <p:sldId id="398" r:id="rId136"/>
    <p:sldId id="399" r:id="rId137"/>
    <p:sldId id="400" r:id="rId138"/>
    <p:sldId id="401" r:id="rId139"/>
    <p:sldId id="402" r:id="rId140"/>
    <p:sldId id="403" r:id="rId141"/>
    <p:sldId id="404" r:id="rId142"/>
    <p:sldId id="405" r:id="rId143"/>
    <p:sldId id="406" r:id="rId144"/>
    <p:sldId id="407" r:id="rId145"/>
    <p:sldId id="408" r:id="rId146"/>
    <p:sldId id="409" r:id="rId147"/>
    <p:sldId id="410" r:id="rId148"/>
    <p:sldId id="259" r:id="rId149"/>
    <p:sldId id="260" r:id="rId15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897" autoAdjust="0"/>
    <p:restoredTop sz="94660"/>
  </p:normalViewPr>
  <p:slideViewPr>
    <p:cSldViewPr snapToGrid="0">
      <p:cViewPr varScale="1">
        <p:scale>
          <a:sx n="65" d="100"/>
          <a:sy n="65" d="100"/>
        </p:scale>
        <p:origin x="780"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theme" Target="theme/theme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tableStyles" Target="tableStyles.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40" Type="http://schemas.openxmlformats.org/officeDocument/2006/relationships/slide" Target="slides/slide139.xml"/><Relationship Id="rId145" Type="http://schemas.openxmlformats.org/officeDocument/2006/relationships/slide" Target="slides/slide144.xml"/><Relationship Id="rId15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A3B9E8A-E532-4A5A-BE8C-5EB8F4394E43}" type="datetimeFigureOut">
              <a:rPr lang="en-US" smtClean="0"/>
              <a:t>5/5/2020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3AF4E8D-55C8-4741-9C05-7430F45CCD56}" type="slidenum">
              <a:rPr lang="en-US" smtClean="0"/>
              <a:t>‹#›</a:t>
            </a:fld>
            <a:endParaRPr lang="en-US"/>
          </a:p>
        </p:txBody>
      </p:sp>
    </p:spTree>
    <p:extLst>
      <p:ext uri="{BB962C8B-B14F-4D97-AF65-F5344CB8AC3E}">
        <p14:creationId xmlns:p14="http://schemas.microsoft.com/office/powerpoint/2010/main" val="6948684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DFF0F-04CE-4F7B-8072-71A6659F6E31}" type="slidenum">
              <a:rPr lang="en-US" smtClean="0"/>
              <a:t>2</a:t>
            </a:fld>
            <a:endParaRPr lang="en-US"/>
          </a:p>
        </p:txBody>
      </p:sp>
    </p:spTree>
    <p:extLst>
      <p:ext uri="{BB962C8B-B14F-4D97-AF65-F5344CB8AC3E}">
        <p14:creationId xmlns:p14="http://schemas.microsoft.com/office/powerpoint/2010/main" val="19128580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DFF0F-04CE-4F7B-8072-71A6659F6E31}" type="slidenum">
              <a:rPr lang="en-US" smtClean="0"/>
              <a:t>3</a:t>
            </a:fld>
            <a:endParaRPr lang="en-US"/>
          </a:p>
        </p:txBody>
      </p:sp>
    </p:spTree>
    <p:extLst>
      <p:ext uri="{BB962C8B-B14F-4D97-AF65-F5344CB8AC3E}">
        <p14:creationId xmlns:p14="http://schemas.microsoft.com/office/powerpoint/2010/main" val="6016077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DFF0F-04CE-4F7B-8072-71A6659F6E31}" type="slidenum">
              <a:rPr lang="en-US" smtClean="0"/>
              <a:t>4</a:t>
            </a:fld>
            <a:endParaRPr lang="en-US"/>
          </a:p>
        </p:txBody>
      </p:sp>
    </p:spTree>
    <p:extLst>
      <p:ext uri="{BB962C8B-B14F-4D97-AF65-F5344CB8AC3E}">
        <p14:creationId xmlns:p14="http://schemas.microsoft.com/office/powerpoint/2010/main" val="41242085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DFF0F-04CE-4F7B-8072-71A6659F6E31}" type="slidenum">
              <a:rPr lang="en-US" smtClean="0"/>
              <a:t>5</a:t>
            </a:fld>
            <a:endParaRPr lang="en-US"/>
          </a:p>
        </p:txBody>
      </p:sp>
    </p:spTree>
    <p:extLst>
      <p:ext uri="{BB962C8B-B14F-4D97-AF65-F5344CB8AC3E}">
        <p14:creationId xmlns:p14="http://schemas.microsoft.com/office/powerpoint/2010/main" val="23845740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DFF0F-04CE-4F7B-8072-71A6659F6E31}" type="slidenum">
              <a:rPr lang="en-US" smtClean="0"/>
              <a:t>6</a:t>
            </a:fld>
            <a:endParaRPr lang="en-US"/>
          </a:p>
        </p:txBody>
      </p:sp>
    </p:spTree>
    <p:extLst>
      <p:ext uri="{BB962C8B-B14F-4D97-AF65-F5344CB8AC3E}">
        <p14:creationId xmlns:p14="http://schemas.microsoft.com/office/powerpoint/2010/main" val="7883636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DFF0F-04CE-4F7B-8072-71A6659F6E31}" type="slidenum">
              <a:rPr lang="en-US" smtClean="0"/>
              <a:t>7</a:t>
            </a:fld>
            <a:endParaRPr lang="en-US"/>
          </a:p>
        </p:txBody>
      </p:sp>
    </p:spTree>
    <p:extLst>
      <p:ext uri="{BB962C8B-B14F-4D97-AF65-F5344CB8AC3E}">
        <p14:creationId xmlns:p14="http://schemas.microsoft.com/office/powerpoint/2010/main" val="23767255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DFF0F-04CE-4F7B-8072-71A6659F6E31}" type="slidenum">
              <a:rPr lang="en-US" smtClean="0"/>
              <a:t>8</a:t>
            </a:fld>
            <a:endParaRPr lang="en-US"/>
          </a:p>
        </p:txBody>
      </p:sp>
    </p:spTree>
    <p:extLst>
      <p:ext uri="{BB962C8B-B14F-4D97-AF65-F5344CB8AC3E}">
        <p14:creationId xmlns:p14="http://schemas.microsoft.com/office/powerpoint/2010/main" val="5890754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DFF0F-04CE-4F7B-8072-71A6659F6E31}" type="slidenum">
              <a:rPr lang="en-US" smtClean="0"/>
              <a:t>9</a:t>
            </a:fld>
            <a:endParaRPr lang="en-US"/>
          </a:p>
        </p:txBody>
      </p:sp>
    </p:spTree>
    <p:extLst>
      <p:ext uri="{BB962C8B-B14F-4D97-AF65-F5344CB8AC3E}">
        <p14:creationId xmlns:p14="http://schemas.microsoft.com/office/powerpoint/2010/main" val="36883527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DFF0F-04CE-4F7B-8072-71A6659F6E31}" type="slidenum">
              <a:rPr lang="en-US" smtClean="0"/>
              <a:t>10</a:t>
            </a:fld>
            <a:endParaRPr lang="en-US"/>
          </a:p>
        </p:txBody>
      </p:sp>
    </p:spTree>
    <p:extLst>
      <p:ext uri="{BB962C8B-B14F-4D97-AF65-F5344CB8AC3E}">
        <p14:creationId xmlns:p14="http://schemas.microsoft.com/office/powerpoint/2010/main" val="23486718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DFF0F-04CE-4F7B-8072-71A6659F6E31}" type="slidenum">
              <a:rPr lang="en-US" smtClean="0"/>
              <a:t>11</a:t>
            </a:fld>
            <a:endParaRPr lang="en-US"/>
          </a:p>
        </p:txBody>
      </p:sp>
    </p:spTree>
    <p:extLst>
      <p:ext uri="{BB962C8B-B14F-4D97-AF65-F5344CB8AC3E}">
        <p14:creationId xmlns:p14="http://schemas.microsoft.com/office/powerpoint/2010/main" val="13082066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DFF0F-04CE-4F7B-8072-71A6659F6E31}" type="slidenum">
              <a:rPr lang="en-US" smtClean="0"/>
              <a:t>12</a:t>
            </a:fld>
            <a:endParaRPr lang="en-US"/>
          </a:p>
        </p:txBody>
      </p:sp>
    </p:spTree>
    <p:extLst>
      <p:ext uri="{BB962C8B-B14F-4D97-AF65-F5344CB8AC3E}">
        <p14:creationId xmlns:p14="http://schemas.microsoft.com/office/powerpoint/2010/main" val="38573917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DFF0F-04CE-4F7B-8072-71A6659F6E31}" type="slidenum">
              <a:rPr lang="en-US" smtClean="0"/>
              <a:t>13</a:t>
            </a:fld>
            <a:endParaRPr lang="en-US"/>
          </a:p>
        </p:txBody>
      </p:sp>
    </p:spTree>
    <p:extLst>
      <p:ext uri="{BB962C8B-B14F-4D97-AF65-F5344CB8AC3E}">
        <p14:creationId xmlns:p14="http://schemas.microsoft.com/office/powerpoint/2010/main" val="25736624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DFF0F-04CE-4F7B-8072-71A6659F6E31}" type="slidenum">
              <a:rPr lang="en-US" smtClean="0"/>
              <a:t>14</a:t>
            </a:fld>
            <a:endParaRPr lang="en-US"/>
          </a:p>
        </p:txBody>
      </p:sp>
    </p:spTree>
    <p:extLst>
      <p:ext uri="{BB962C8B-B14F-4D97-AF65-F5344CB8AC3E}">
        <p14:creationId xmlns:p14="http://schemas.microsoft.com/office/powerpoint/2010/main" val="19242459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DFF0F-04CE-4F7B-8072-71A6659F6E31}" type="slidenum">
              <a:rPr lang="en-US" smtClean="0"/>
              <a:t>15</a:t>
            </a:fld>
            <a:endParaRPr lang="en-US"/>
          </a:p>
        </p:txBody>
      </p:sp>
    </p:spTree>
    <p:extLst>
      <p:ext uri="{BB962C8B-B14F-4D97-AF65-F5344CB8AC3E}">
        <p14:creationId xmlns:p14="http://schemas.microsoft.com/office/powerpoint/2010/main" val="16887658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DFF0F-04CE-4F7B-8072-71A6659F6E31}" type="slidenum">
              <a:rPr lang="en-US" smtClean="0"/>
              <a:t>16</a:t>
            </a:fld>
            <a:endParaRPr lang="en-US"/>
          </a:p>
        </p:txBody>
      </p:sp>
    </p:spTree>
    <p:extLst>
      <p:ext uri="{BB962C8B-B14F-4D97-AF65-F5344CB8AC3E}">
        <p14:creationId xmlns:p14="http://schemas.microsoft.com/office/powerpoint/2010/main" val="38933070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DFF0F-04CE-4F7B-8072-71A6659F6E31}" type="slidenum">
              <a:rPr lang="en-US" smtClean="0"/>
              <a:t>17</a:t>
            </a:fld>
            <a:endParaRPr lang="en-US"/>
          </a:p>
        </p:txBody>
      </p:sp>
    </p:spTree>
    <p:extLst>
      <p:ext uri="{BB962C8B-B14F-4D97-AF65-F5344CB8AC3E}">
        <p14:creationId xmlns:p14="http://schemas.microsoft.com/office/powerpoint/2010/main" val="31627199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DFF0F-04CE-4F7B-8072-71A6659F6E31}" type="slidenum">
              <a:rPr lang="en-US" smtClean="0"/>
              <a:t>18</a:t>
            </a:fld>
            <a:endParaRPr lang="en-US"/>
          </a:p>
        </p:txBody>
      </p:sp>
    </p:spTree>
    <p:extLst>
      <p:ext uri="{BB962C8B-B14F-4D97-AF65-F5344CB8AC3E}">
        <p14:creationId xmlns:p14="http://schemas.microsoft.com/office/powerpoint/2010/main" val="7282367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DFF0F-04CE-4F7B-8072-71A6659F6E31}" type="slidenum">
              <a:rPr lang="en-US" smtClean="0"/>
              <a:t>19</a:t>
            </a:fld>
            <a:endParaRPr lang="en-US"/>
          </a:p>
        </p:txBody>
      </p:sp>
    </p:spTree>
    <p:extLst>
      <p:ext uri="{BB962C8B-B14F-4D97-AF65-F5344CB8AC3E}">
        <p14:creationId xmlns:p14="http://schemas.microsoft.com/office/powerpoint/2010/main" val="4882646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DFF0F-04CE-4F7B-8072-71A6659F6E31}" type="slidenum">
              <a:rPr lang="en-US" smtClean="0"/>
              <a:t>20</a:t>
            </a:fld>
            <a:endParaRPr lang="en-US"/>
          </a:p>
        </p:txBody>
      </p:sp>
    </p:spTree>
    <p:extLst>
      <p:ext uri="{BB962C8B-B14F-4D97-AF65-F5344CB8AC3E}">
        <p14:creationId xmlns:p14="http://schemas.microsoft.com/office/powerpoint/2010/main" val="89512468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DFF0F-04CE-4F7B-8072-71A6659F6E31}" type="slidenum">
              <a:rPr lang="en-US" smtClean="0"/>
              <a:t>21</a:t>
            </a:fld>
            <a:endParaRPr lang="en-US"/>
          </a:p>
        </p:txBody>
      </p:sp>
    </p:spTree>
    <p:extLst>
      <p:ext uri="{BB962C8B-B14F-4D97-AF65-F5344CB8AC3E}">
        <p14:creationId xmlns:p14="http://schemas.microsoft.com/office/powerpoint/2010/main" val="27804254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DFF0F-04CE-4F7B-8072-71A6659F6E31}" type="slidenum">
              <a:rPr lang="en-US" smtClean="0"/>
              <a:t>22</a:t>
            </a:fld>
            <a:endParaRPr lang="en-US"/>
          </a:p>
        </p:txBody>
      </p:sp>
    </p:spTree>
    <p:extLst>
      <p:ext uri="{BB962C8B-B14F-4D97-AF65-F5344CB8AC3E}">
        <p14:creationId xmlns:p14="http://schemas.microsoft.com/office/powerpoint/2010/main" val="366998237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DFF0F-04CE-4F7B-8072-71A6659F6E31}" type="slidenum">
              <a:rPr lang="en-US" smtClean="0"/>
              <a:t>23</a:t>
            </a:fld>
            <a:endParaRPr lang="en-US"/>
          </a:p>
        </p:txBody>
      </p:sp>
    </p:spTree>
    <p:extLst>
      <p:ext uri="{BB962C8B-B14F-4D97-AF65-F5344CB8AC3E}">
        <p14:creationId xmlns:p14="http://schemas.microsoft.com/office/powerpoint/2010/main" val="371404601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DFF0F-04CE-4F7B-8072-71A6659F6E31}" type="slidenum">
              <a:rPr lang="en-US" smtClean="0"/>
              <a:t>24</a:t>
            </a:fld>
            <a:endParaRPr lang="en-US"/>
          </a:p>
        </p:txBody>
      </p:sp>
    </p:spTree>
    <p:extLst>
      <p:ext uri="{BB962C8B-B14F-4D97-AF65-F5344CB8AC3E}">
        <p14:creationId xmlns:p14="http://schemas.microsoft.com/office/powerpoint/2010/main" val="127716483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DFF0F-04CE-4F7B-8072-71A6659F6E31}" type="slidenum">
              <a:rPr lang="en-US" smtClean="0"/>
              <a:t>25</a:t>
            </a:fld>
            <a:endParaRPr lang="en-US"/>
          </a:p>
        </p:txBody>
      </p:sp>
    </p:spTree>
    <p:extLst>
      <p:ext uri="{BB962C8B-B14F-4D97-AF65-F5344CB8AC3E}">
        <p14:creationId xmlns:p14="http://schemas.microsoft.com/office/powerpoint/2010/main" val="132091513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DFF0F-04CE-4F7B-8072-71A6659F6E31}" type="slidenum">
              <a:rPr lang="en-US" smtClean="0"/>
              <a:t>26</a:t>
            </a:fld>
            <a:endParaRPr lang="en-US"/>
          </a:p>
        </p:txBody>
      </p:sp>
    </p:spTree>
    <p:extLst>
      <p:ext uri="{BB962C8B-B14F-4D97-AF65-F5344CB8AC3E}">
        <p14:creationId xmlns:p14="http://schemas.microsoft.com/office/powerpoint/2010/main" val="7282947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DFF0F-04CE-4F7B-8072-71A6659F6E31}" type="slidenum">
              <a:rPr lang="en-US" smtClean="0"/>
              <a:t>27</a:t>
            </a:fld>
            <a:endParaRPr lang="en-US"/>
          </a:p>
        </p:txBody>
      </p:sp>
    </p:spTree>
    <p:extLst>
      <p:ext uri="{BB962C8B-B14F-4D97-AF65-F5344CB8AC3E}">
        <p14:creationId xmlns:p14="http://schemas.microsoft.com/office/powerpoint/2010/main" val="236530709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DFF0F-04CE-4F7B-8072-71A6659F6E31}" type="slidenum">
              <a:rPr lang="en-US" smtClean="0"/>
              <a:t>28</a:t>
            </a:fld>
            <a:endParaRPr lang="en-US"/>
          </a:p>
        </p:txBody>
      </p:sp>
    </p:spTree>
    <p:extLst>
      <p:ext uri="{BB962C8B-B14F-4D97-AF65-F5344CB8AC3E}">
        <p14:creationId xmlns:p14="http://schemas.microsoft.com/office/powerpoint/2010/main" val="50164070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DFF0F-04CE-4F7B-8072-71A6659F6E31}" type="slidenum">
              <a:rPr lang="en-US" smtClean="0"/>
              <a:t>29</a:t>
            </a:fld>
            <a:endParaRPr lang="en-US"/>
          </a:p>
        </p:txBody>
      </p:sp>
    </p:spTree>
    <p:extLst>
      <p:ext uri="{BB962C8B-B14F-4D97-AF65-F5344CB8AC3E}">
        <p14:creationId xmlns:p14="http://schemas.microsoft.com/office/powerpoint/2010/main" val="376235610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DFF0F-04CE-4F7B-8072-71A6659F6E31}" type="slidenum">
              <a:rPr lang="en-US" smtClean="0"/>
              <a:t>30</a:t>
            </a:fld>
            <a:endParaRPr lang="en-US"/>
          </a:p>
        </p:txBody>
      </p:sp>
    </p:spTree>
    <p:extLst>
      <p:ext uri="{BB962C8B-B14F-4D97-AF65-F5344CB8AC3E}">
        <p14:creationId xmlns:p14="http://schemas.microsoft.com/office/powerpoint/2010/main" val="38008000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DFF0F-04CE-4F7B-8072-71A6659F6E31}" type="slidenum">
              <a:rPr lang="en-US" smtClean="0"/>
              <a:t>31</a:t>
            </a:fld>
            <a:endParaRPr lang="en-US"/>
          </a:p>
        </p:txBody>
      </p:sp>
    </p:spTree>
    <p:extLst>
      <p:ext uri="{BB962C8B-B14F-4D97-AF65-F5344CB8AC3E}">
        <p14:creationId xmlns:p14="http://schemas.microsoft.com/office/powerpoint/2010/main" val="291535737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DFF0F-04CE-4F7B-8072-71A6659F6E31}" type="slidenum">
              <a:rPr lang="en-US" smtClean="0"/>
              <a:t>32</a:t>
            </a:fld>
            <a:endParaRPr lang="en-US"/>
          </a:p>
        </p:txBody>
      </p:sp>
    </p:spTree>
    <p:extLst>
      <p:ext uri="{BB962C8B-B14F-4D97-AF65-F5344CB8AC3E}">
        <p14:creationId xmlns:p14="http://schemas.microsoft.com/office/powerpoint/2010/main" val="8931466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DFF0F-04CE-4F7B-8072-71A6659F6E31}" type="slidenum">
              <a:rPr lang="en-US" smtClean="0"/>
              <a:t>33</a:t>
            </a:fld>
            <a:endParaRPr lang="en-US"/>
          </a:p>
        </p:txBody>
      </p:sp>
    </p:spTree>
    <p:extLst>
      <p:ext uri="{BB962C8B-B14F-4D97-AF65-F5344CB8AC3E}">
        <p14:creationId xmlns:p14="http://schemas.microsoft.com/office/powerpoint/2010/main" val="183136340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DFF0F-04CE-4F7B-8072-71A6659F6E31}" type="slidenum">
              <a:rPr lang="en-US" smtClean="0"/>
              <a:t>34</a:t>
            </a:fld>
            <a:endParaRPr lang="en-US"/>
          </a:p>
        </p:txBody>
      </p:sp>
    </p:spTree>
    <p:extLst>
      <p:ext uri="{BB962C8B-B14F-4D97-AF65-F5344CB8AC3E}">
        <p14:creationId xmlns:p14="http://schemas.microsoft.com/office/powerpoint/2010/main" val="38939467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DFF0F-04CE-4F7B-8072-71A6659F6E31}" type="slidenum">
              <a:rPr lang="en-US" smtClean="0"/>
              <a:t>35</a:t>
            </a:fld>
            <a:endParaRPr lang="en-US"/>
          </a:p>
        </p:txBody>
      </p:sp>
    </p:spTree>
    <p:extLst>
      <p:ext uri="{BB962C8B-B14F-4D97-AF65-F5344CB8AC3E}">
        <p14:creationId xmlns:p14="http://schemas.microsoft.com/office/powerpoint/2010/main" val="211904342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DFF0F-04CE-4F7B-8072-71A6659F6E31}" type="slidenum">
              <a:rPr lang="en-US" smtClean="0"/>
              <a:t>36</a:t>
            </a:fld>
            <a:endParaRPr lang="en-US"/>
          </a:p>
        </p:txBody>
      </p:sp>
    </p:spTree>
    <p:extLst>
      <p:ext uri="{BB962C8B-B14F-4D97-AF65-F5344CB8AC3E}">
        <p14:creationId xmlns:p14="http://schemas.microsoft.com/office/powerpoint/2010/main" val="275697231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DFF0F-04CE-4F7B-8072-71A6659F6E31}" type="slidenum">
              <a:rPr lang="en-US" smtClean="0"/>
              <a:t>37</a:t>
            </a:fld>
            <a:endParaRPr lang="en-US"/>
          </a:p>
        </p:txBody>
      </p:sp>
    </p:spTree>
    <p:extLst>
      <p:ext uri="{BB962C8B-B14F-4D97-AF65-F5344CB8AC3E}">
        <p14:creationId xmlns:p14="http://schemas.microsoft.com/office/powerpoint/2010/main" val="54470351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DFF0F-04CE-4F7B-8072-71A6659F6E31}" type="slidenum">
              <a:rPr lang="en-US" smtClean="0"/>
              <a:t>38</a:t>
            </a:fld>
            <a:endParaRPr lang="en-US"/>
          </a:p>
        </p:txBody>
      </p:sp>
    </p:spTree>
    <p:extLst>
      <p:ext uri="{BB962C8B-B14F-4D97-AF65-F5344CB8AC3E}">
        <p14:creationId xmlns:p14="http://schemas.microsoft.com/office/powerpoint/2010/main" val="407499882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DFF0F-04CE-4F7B-8072-71A6659F6E31}" type="slidenum">
              <a:rPr lang="en-US" smtClean="0"/>
              <a:t>39</a:t>
            </a:fld>
            <a:endParaRPr lang="en-US"/>
          </a:p>
        </p:txBody>
      </p:sp>
    </p:spTree>
    <p:extLst>
      <p:ext uri="{BB962C8B-B14F-4D97-AF65-F5344CB8AC3E}">
        <p14:creationId xmlns:p14="http://schemas.microsoft.com/office/powerpoint/2010/main" val="198852410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DFF0F-04CE-4F7B-8072-71A6659F6E31}" type="slidenum">
              <a:rPr lang="en-US" smtClean="0"/>
              <a:t>40</a:t>
            </a:fld>
            <a:endParaRPr lang="en-US"/>
          </a:p>
        </p:txBody>
      </p:sp>
    </p:spTree>
    <p:extLst>
      <p:ext uri="{BB962C8B-B14F-4D97-AF65-F5344CB8AC3E}">
        <p14:creationId xmlns:p14="http://schemas.microsoft.com/office/powerpoint/2010/main" val="296707467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DFF0F-04CE-4F7B-8072-71A6659F6E31}" type="slidenum">
              <a:rPr lang="en-US" smtClean="0"/>
              <a:t>41</a:t>
            </a:fld>
            <a:endParaRPr lang="en-US"/>
          </a:p>
        </p:txBody>
      </p:sp>
    </p:spTree>
    <p:extLst>
      <p:ext uri="{BB962C8B-B14F-4D97-AF65-F5344CB8AC3E}">
        <p14:creationId xmlns:p14="http://schemas.microsoft.com/office/powerpoint/2010/main" val="26362242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DFF0F-04CE-4F7B-8072-71A6659F6E31}" type="slidenum">
              <a:rPr lang="en-US" smtClean="0"/>
              <a:t>42</a:t>
            </a:fld>
            <a:endParaRPr lang="en-US"/>
          </a:p>
        </p:txBody>
      </p:sp>
    </p:spTree>
    <p:extLst>
      <p:ext uri="{BB962C8B-B14F-4D97-AF65-F5344CB8AC3E}">
        <p14:creationId xmlns:p14="http://schemas.microsoft.com/office/powerpoint/2010/main" val="191615697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DFF0F-04CE-4F7B-8072-71A6659F6E31}" type="slidenum">
              <a:rPr lang="en-US" smtClean="0"/>
              <a:t>43</a:t>
            </a:fld>
            <a:endParaRPr lang="en-US"/>
          </a:p>
        </p:txBody>
      </p:sp>
    </p:spTree>
    <p:extLst>
      <p:ext uri="{BB962C8B-B14F-4D97-AF65-F5344CB8AC3E}">
        <p14:creationId xmlns:p14="http://schemas.microsoft.com/office/powerpoint/2010/main" val="32912649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DFF0F-04CE-4F7B-8072-71A6659F6E31}" type="slidenum">
              <a:rPr lang="en-US" smtClean="0"/>
              <a:t>44</a:t>
            </a:fld>
            <a:endParaRPr lang="en-US"/>
          </a:p>
        </p:txBody>
      </p:sp>
    </p:spTree>
    <p:extLst>
      <p:ext uri="{BB962C8B-B14F-4D97-AF65-F5344CB8AC3E}">
        <p14:creationId xmlns:p14="http://schemas.microsoft.com/office/powerpoint/2010/main" val="381220043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DFF0F-04CE-4F7B-8072-71A6659F6E31}" type="slidenum">
              <a:rPr lang="en-US" smtClean="0"/>
              <a:t>45</a:t>
            </a:fld>
            <a:endParaRPr lang="en-US"/>
          </a:p>
        </p:txBody>
      </p:sp>
    </p:spTree>
    <p:extLst>
      <p:ext uri="{BB962C8B-B14F-4D97-AF65-F5344CB8AC3E}">
        <p14:creationId xmlns:p14="http://schemas.microsoft.com/office/powerpoint/2010/main" val="310428825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DFF0F-04CE-4F7B-8072-71A6659F6E31}" type="slidenum">
              <a:rPr lang="en-US" smtClean="0"/>
              <a:t>46</a:t>
            </a:fld>
            <a:endParaRPr lang="en-US"/>
          </a:p>
        </p:txBody>
      </p:sp>
    </p:spTree>
    <p:extLst>
      <p:ext uri="{BB962C8B-B14F-4D97-AF65-F5344CB8AC3E}">
        <p14:creationId xmlns:p14="http://schemas.microsoft.com/office/powerpoint/2010/main" val="10279418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DFF0F-04CE-4F7B-8072-71A6659F6E31}" type="slidenum">
              <a:rPr lang="en-US" smtClean="0"/>
              <a:t>47</a:t>
            </a:fld>
            <a:endParaRPr lang="en-US"/>
          </a:p>
        </p:txBody>
      </p:sp>
    </p:spTree>
    <p:extLst>
      <p:ext uri="{BB962C8B-B14F-4D97-AF65-F5344CB8AC3E}">
        <p14:creationId xmlns:p14="http://schemas.microsoft.com/office/powerpoint/2010/main" val="376072533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DFF0F-04CE-4F7B-8072-71A6659F6E31}" type="slidenum">
              <a:rPr lang="en-US" smtClean="0"/>
              <a:t>48</a:t>
            </a:fld>
            <a:endParaRPr lang="en-US"/>
          </a:p>
        </p:txBody>
      </p:sp>
    </p:spTree>
    <p:extLst>
      <p:ext uri="{BB962C8B-B14F-4D97-AF65-F5344CB8AC3E}">
        <p14:creationId xmlns:p14="http://schemas.microsoft.com/office/powerpoint/2010/main" val="196279097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DFF0F-04CE-4F7B-8072-71A6659F6E31}" type="slidenum">
              <a:rPr lang="en-US" smtClean="0"/>
              <a:t>49</a:t>
            </a:fld>
            <a:endParaRPr lang="en-US"/>
          </a:p>
        </p:txBody>
      </p:sp>
    </p:spTree>
    <p:extLst>
      <p:ext uri="{BB962C8B-B14F-4D97-AF65-F5344CB8AC3E}">
        <p14:creationId xmlns:p14="http://schemas.microsoft.com/office/powerpoint/2010/main" val="357347617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DFF0F-04CE-4F7B-8072-71A6659F6E31}" type="slidenum">
              <a:rPr lang="en-US" smtClean="0"/>
              <a:t>50</a:t>
            </a:fld>
            <a:endParaRPr lang="en-US"/>
          </a:p>
        </p:txBody>
      </p:sp>
    </p:spTree>
    <p:extLst>
      <p:ext uri="{BB962C8B-B14F-4D97-AF65-F5344CB8AC3E}">
        <p14:creationId xmlns:p14="http://schemas.microsoft.com/office/powerpoint/2010/main" val="128604256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DFF0F-04CE-4F7B-8072-71A6659F6E31}" type="slidenum">
              <a:rPr lang="en-US" smtClean="0"/>
              <a:t>51</a:t>
            </a:fld>
            <a:endParaRPr lang="en-US"/>
          </a:p>
        </p:txBody>
      </p:sp>
    </p:spTree>
    <p:extLst>
      <p:ext uri="{BB962C8B-B14F-4D97-AF65-F5344CB8AC3E}">
        <p14:creationId xmlns:p14="http://schemas.microsoft.com/office/powerpoint/2010/main" val="286789178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DFF0F-04CE-4F7B-8072-71A6659F6E31}" type="slidenum">
              <a:rPr lang="en-US" smtClean="0"/>
              <a:t>52</a:t>
            </a:fld>
            <a:endParaRPr lang="en-US"/>
          </a:p>
        </p:txBody>
      </p:sp>
    </p:spTree>
    <p:extLst>
      <p:ext uri="{BB962C8B-B14F-4D97-AF65-F5344CB8AC3E}">
        <p14:creationId xmlns:p14="http://schemas.microsoft.com/office/powerpoint/2010/main" val="259978831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DFF0F-04CE-4F7B-8072-71A6659F6E31}" type="slidenum">
              <a:rPr lang="en-US" smtClean="0"/>
              <a:t>53</a:t>
            </a:fld>
            <a:endParaRPr lang="en-US"/>
          </a:p>
        </p:txBody>
      </p:sp>
    </p:spTree>
    <p:extLst>
      <p:ext uri="{BB962C8B-B14F-4D97-AF65-F5344CB8AC3E}">
        <p14:creationId xmlns:p14="http://schemas.microsoft.com/office/powerpoint/2010/main" val="223619028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DFF0F-04CE-4F7B-8072-71A6659F6E31}" type="slidenum">
              <a:rPr lang="en-US" smtClean="0"/>
              <a:t>54</a:t>
            </a:fld>
            <a:endParaRPr lang="en-US"/>
          </a:p>
        </p:txBody>
      </p:sp>
    </p:spTree>
    <p:extLst>
      <p:ext uri="{BB962C8B-B14F-4D97-AF65-F5344CB8AC3E}">
        <p14:creationId xmlns:p14="http://schemas.microsoft.com/office/powerpoint/2010/main" val="372638486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DFF0F-04CE-4F7B-8072-71A6659F6E31}" type="slidenum">
              <a:rPr lang="en-US" smtClean="0"/>
              <a:t>55</a:t>
            </a:fld>
            <a:endParaRPr lang="en-US"/>
          </a:p>
        </p:txBody>
      </p:sp>
    </p:spTree>
    <p:extLst>
      <p:ext uri="{BB962C8B-B14F-4D97-AF65-F5344CB8AC3E}">
        <p14:creationId xmlns:p14="http://schemas.microsoft.com/office/powerpoint/2010/main" val="262803203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DFF0F-04CE-4F7B-8072-71A6659F6E31}" type="slidenum">
              <a:rPr lang="en-US" smtClean="0"/>
              <a:t>56</a:t>
            </a:fld>
            <a:endParaRPr lang="en-US"/>
          </a:p>
        </p:txBody>
      </p:sp>
    </p:spTree>
    <p:extLst>
      <p:ext uri="{BB962C8B-B14F-4D97-AF65-F5344CB8AC3E}">
        <p14:creationId xmlns:p14="http://schemas.microsoft.com/office/powerpoint/2010/main" val="97208151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DFF0F-04CE-4F7B-8072-71A6659F6E31}" type="slidenum">
              <a:rPr lang="en-US" smtClean="0"/>
              <a:t>57</a:t>
            </a:fld>
            <a:endParaRPr lang="en-US"/>
          </a:p>
        </p:txBody>
      </p:sp>
    </p:spTree>
    <p:extLst>
      <p:ext uri="{BB962C8B-B14F-4D97-AF65-F5344CB8AC3E}">
        <p14:creationId xmlns:p14="http://schemas.microsoft.com/office/powerpoint/2010/main" val="285568212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DFF0F-04CE-4F7B-8072-71A6659F6E31}" type="slidenum">
              <a:rPr lang="en-US" smtClean="0"/>
              <a:t>58</a:t>
            </a:fld>
            <a:endParaRPr lang="en-US"/>
          </a:p>
        </p:txBody>
      </p:sp>
    </p:spTree>
    <p:extLst>
      <p:ext uri="{BB962C8B-B14F-4D97-AF65-F5344CB8AC3E}">
        <p14:creationId xmlns:p14="http://schemas.microsoft.com/office/powerpoint/2010/main" val="324079393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DFF0F-04CE-4F7B-8072-71A6659F6E31}" type="slidenum">
              <a:rPr lang="en-US" smtClean="0"/>
              <a:t>59</a:t>
            </a:fld>
            <a:endParaRPr lang="en-US"/>
          </a:p>
        </p:txBody>
      </p:sp>
    </p:spTree>
    <p:extLst>
      <p:ext uri="{BB962C8B-B14F-4D97-AF65-F5344CB8AC3E}">
        <p14:creationId xmlns:p14="http://schemas.microsoft.com/office/powerpoint/2010/main" val="124360587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DFF0F-04CE-4F7B-8072-71A6659F6E31}" type="slidenum">
              <a:rPr lang="en-US" smtClean="0"/>
              <a:t>60</a:t>
            </a:fld>
            <a:endParaRPr lang="en-US"/>
          </a:p>
        </p:txBody>
      </p:sp>
    </p:spTree>
    <p:extLst>
      <p:ext uri="{BB962C8B-B14F-4D97-AF65-F5344CB8AC3E}">
        <p14:creationId xmlns:p14="http://schemas.microsoft.com/office/powerpoint/2010/main" val="399762869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DFF0F-04CE-4F7B-8072-71A6659F6E31}" type="slidenum">
              <a:rPr lang="en-US" smtClean="0"/>
              <a:t>61</a:t>
            </a:fld>
            <a:endParaRPr lang="en-US"/>
          </a:p>
        </p:txBody>
      </p:sp>
    </p:spTree>
    <p:extLst>
      <p:ext uri="{BB962C8B-B14F-4D97-AF65-F5344CB8AC3E}">
        <p14:creationId xmlns:p14="http://schemas.microsoft.com/office/powerpoint/2010/main" val="66148234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DFF0F-04CE-4F7B-8072-71A6659F6E31}" type="slidenum">
              <a:rPr lang="en-US" smtClean="0"/>
              <a:t>62</a:t>
            </a:fld>
            <a:endParaRPr lang="en-US"/>
          </a:p>
        </p:txBody>
      </p:sp>
    </p:spTree>
    <p:extLst>
      <p:ext uri="{BB962C8B-B14F-4D97-AF65-F5344CB8AC3E}">
        <p14:creationId xmlns:p14="http://schemas.microsoft.com/office/powerpoint/2010/main" val="32360531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DFF0F-04CE-4F7B-8072-71A6659F6E31}" type="slidenum">
              <a:rPr lang="en-US" smtClean="0"/>
              <a:t>63</a:t>
            </a:fld>
            <a:endParaRPr lang="en-US"/>
          </a:p>
        </p:txBody>
      </p:sp>
    </p:spTree>
    <p:extLst>
      <p:ext uri="{BB962C8B-B14F-4D97-AF65-F5344CB8AC3E}">
        <p14:creationId xmlns:p14="http://schemas.microsoft.com/office/powerpoint/2010/main" val="110404036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DFF0F-04CE-4F7B-8072-71A6659F6E31}" type="slidenum">
              <a:rPr lang="en-US" smtClean="0"/>
              <a:t>64</a:t>
            </a:fld>
            <a:endParaRPr lang="en-US"/>
          </a:p>
        </p:txBody>
      </p:sp>
    </p:spTree>
    <p:extLst>
      <p:ext uri="{BB962C8B-B14F-4D97-AF65-F5344CB8AC3E}">
        <p14:creationId xmlns:p14="http://schemas.microsoft.com/office/powerpoint/2010/main" val="211067880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DFF0F-04CE-4F7B-8072-71A6659F6E31}" type="slidenum">
              <a:rPr lang="en-US" smtClean="0"/>
              <a:t>65</a:t>
            </a:fld>
            <a:endParaRPr lang="en-US"/>
          </a:p>
        </p:txBody>
      </p:sp>
    </p:spTree>
    <p:extLst>
      <p:ext uri="{BB962C8B-B14F-4D97-AF65-F5344CB8AC3E}">
        <p14:creationId xmlns:p14="http://schemas.microsoft.com/office/powerpoint/2010/main" val="263895102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DFF0F-04CE-4F7B-8072-71A6659F6E31}" type="slidenum">
              <a:rPr lang="en-US" smtClean="0"/>
              <a:t>66</a:t>
            </a:fld>
            <a:endParaRPr lang="en-US"/>
          </a:p>
        </p:txBody>
      </p:sp>
    </p:spTree>
    <p:extLst>
      <p:ext uri="{BB962C8B-B14F-4D97-AF65-F5344CB8AC3E}">
        <p14:creationId xmlns:p14="http://schemas.microsoft.com/office/powerpoint/2010/main" val="269515592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DFF0F-04CE-4F7B-8072-71A6659F6E31}" type="slidenum">
              <a:rPr lang="en-US" smtClean="0"/>
              <a:t>67</a:t>
            </a:fld>
            <a:endParaRPr lang="en-US"/>
          </a:p>
        </p:txBody>
      </p:sp>
    </p:spTree>
    <p:extLst>
      <p:ext uri="{BB962C8B-B14F-4D97-AF65-F5344CB8AC3E}">
        <p14:creationId xmlns:p14="http://schemas.microsoft.com/office/powerpoint/2010/main" val="186558394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DFF0F-04CE-4F7B-8072-71A6659F6E31}" type="slidenum">
              <a:rPr lang="en-US" smtClean="0"/>
              <a:t>68</a:t>
            </a:fld>
            <a:endParaRPr lang="en-US"/>
          </a:p>
        </p:txBody>
      </p:sp>
    </p:spTree>
    <p:extLst>
      <p:ext uri="{BB962C8B-B14F-4D97-AF65-F5344CB8AC3E}">
        <p14:creationId xmlns:p14="http://schemas.microsoft.com/office/powerpoint/2010/main" val="262179870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DFF0F-04CE-4F7B-8072-71A6659F6E31}" type="slidenum">
              <a:rPr lang="en-US" smtClean="0"/>
              <a:t>69</a:t>
            </a:fld>
            <a:endParaRPr lang="en-US"/>
          </a:p>
        </p:txBody>
      </p:sp>
    </p:spTree>
    <p:extLst>
      <p:ext uri="{BB962C8B-B14F-4D97-AF65-F5344CB8AC3E}">
        <p14:creationId xmlns:p14="http://schemas.microsoft.com/office/powerpoint/2010/main" val="200875294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DFF0F-04CE-4F7B-8072-71A6659F6E31}" type="slidenum">
              <a:rPr lang="en-US" smtClean="0"/>
              <a:t>70</a:t>
            </a:fld>
            <a:endParaRPr lang="en-US"/>
          </a:p>
        </p:txBody>
      </p:sp>
    </p:spTree>
    <p:extLst>
      <p:ext uri="{BB962C8B-B14F-4D97-AF65-F5344CB8AC3E}">
        <p14:creationId xmlns:p14="http://schemas.microsoft.com/office/powerpoint/2010/main" val="414404661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DFF0F-04CE-4F7B-8072-71A6659F6E31}" type="slidenum">
              <a:rPr lang="en-US" smtClean="0"/>
              <a:t>71</a:t>
            </a:fld>
            <a:endParaRPr lang="en-US"/>
          </a:p>
        </p:txBody>
      </p:sp>
    </p:spTree>
    <p:extLst>
      <p:ext uri="{BB962C8B-B14F-4D97-AF65-F5344CB8AC3E}">
        <p14:creationId xmlns:p14="http://schemas.microsoft.com/office/powerpoint/2010/main" val="33075331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DFF0F-04CE-4F7B-8072-71A6659F6E31}" type="slidenum">
              <a:rPr lang="en-US" smtClean="0"/>
              <a:t>72</a:t>
            </a:fld>
            <a:endParaRPr lang="en-US"/>
          </a:p>
        </p:txBody>
      </p:sp>
    </p:spTree>
    <p:extLst>
      <p:ext uri="{BB962C8B-B14F-4D97-AF65-F5344CB8AC3E}">
        <p14:creationId xmlns:p14="http://schemas.microsoft.com/office/powerpoint/2010/main" val="55602059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DFF0F-04CE-4F7B-8072-71A6659F6E31}" type="slidenum">
              <a:rPr lang="en-US" smtClean="0"/>
              <a:t>73</a:t>
            </a:fld>
            <a:endParaRPr lang="en-US"/>
          </a:p>
        </p:txBody>
      </p:sp>
    </p:spTree>
    <p:extLst>
      <p:ext uri="{BB962C8B-B14F-4D97-AF65-F5344CB8AC3E}">
        <p14:creationId xmlns:p14="http://schemas.microsoft.com/office/powerpoint/2010/main" val="281476415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DFF0F-04CE-4F7B-8072-71A6659F6E31}" type="slidenum">
              <a:rPr lang="en-US" smtClean="0"/>
              <a:t>74</a:t>
            </a:fld>
            <a:endParaRPr lang="en-US"/>
          </a:p>
        </p:txBody>
      </p:sp>
    </p:spTree>
    <p:extLst>
      <p:ext uri="{BB962C8B-B14F-4D97-AF65-F5344CB8AC3E}">
        <p14:creationId xmlns:p14="http://schemas.microsoft.com/office/powerpoint/2010/main" val="249281516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DFF0F-04CE-4F7B-8072-71A6659F6E31}" type="slidenum">
              <a:rPr lang="en-US" smtClean="0"/>
              <a:t>75</a:t>
            </a:fld>
            <a:endParaRPr lang="en-US"/>
          </a:p>
        </p:txBody>
      </p:sp>
    </p:spTree>
    <p:extLst>
      <p:ext uri="{BB962C8B-B14F-4D97-AF65-F5344CB8AC3E}">
        <p14:creationId xmlns:p14="http://schemas.microsoft.com/office/powerpoint/2010/main" val="136719684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DFF0F-04CE-4F7B-8072-71A6659F6E31}" type="slidenum">
              <a:rPr lang="en-US" smtClean="0"/>
              <a:t>76</a:t>
            </a:fld>
            <a:endParaRPr lang="en-US"/>
          </a:p>
        </p:txBody>
      </p:sp>
    </p:spTree>
    <p:extLst>
      <p:ext uri="{BB962C8B-B14F-4D97-AF65-F5344CB8AC3E}">
        <p14:creationId xmlns:p14="http://schemas.microsoft.com/office/powerpoint/2010/main" val="3941404690"/>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DFF0F-04CE-4F7B-8072-71A6659F6E31}" type="slidenum">
              <a:rPr lang="en-US" smtClean="0"/>
              <a:t>77</a:t>
            </a:fld>
            <a:endParaRPr lang="en-US"/>
          </a:p>
        </p:txBody>
      </p:sp>
    </p:spTree>
    <p:extLst>
      <p:ext uri="{BB962C8B-B14F-4D97-AF65-F5344CB8AC3E}">
        <p14:creationId xmlns:p14="http://schemas.microsoft.com/office/powerpoint/2010/main" val="313014581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DFF0F-04CE-4F7B-8072-71A6659F6E31}" type="slidenum">
              <a:rPr lang="en-US" smtClean="0"/>
              <a:t>78</a:t>
            </a:fld>
            <a:endParaRPr lang="en-US"/>
          </a:p>
        </p:txBody>
      </p:sp>
    </p:spTree>
    <p:extLst>
      <p:ext uri="{BB962C8B-B14F-4D97-AF65-F5344CB8AC3E}">
        <p14:creationId xmlns:p14="http://schemas.microsoft.com/office/powerpoint/2010/main" val="1726424847"/>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DFF0F-04CE-4F7B-8072-71A6659F6E31}" type="slidenum">
              <a:rPr lang="en-US" smtClean="0"/>
              <a:t>79</a:t>
            </a:fld>
            <a:endParaRPr lang="en-US"/>
          </a:p>
        </p:txBody>
      </p:sp>
    </p:spTree>
    <p:extLst>
      <p:ext uri="{BB962C8B-B14F-4D97-AF65-F5344CB8AC3E}">
        <p14:creationId xmlns:p14="http://schemas.microsoft.com/office/powerpoint/2010/main" val="2190298465"/>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DFF0F-04CE-4F7B-8072-71A6659F6E31}" type="slidenum">
              <a:rPr lang="en-US" smtClean="0"/>
              <a:t>80</a:t>
            </a:fld>
            <a:endParaRPr lang="en-US"/>
          </a:p>
        </p:txBody>
      </p:sp>
    </p:spTree>
    <p:extLst>
      <p:ext uri="{BB962C8B-B14F-4D97-AF65-F5344CB8AC3E}">
        <p14:creationId xmlns:p14="http://schemas.microsoft.com/office/powerpoint/2010/main" val="100993596"/>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DFF0F-04CE-4F7B-8072-71A6659F6E31}" type="slidenum">
              <a:rPr lang="en-US" smtClean="0"/>
              <a:t>81</a:t>
            </a:fld>
            <a:endParaRPr lang="en-US"/>
          </a:p>
        </p:txBody>
      </p:sp>
    </p:spTree>
    <p:extLst>
      <p:ext uri="{BB962C8B-B14F-4D97-AF65-F5344CB8AC3E}">
        <p14:creationId xmlns:p14="http://schemas.microsoft.com/office/powerpoint/2010/main" val="334204313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DFF0F-04CE-4F7B-8072-71A6659F6E31}" type="slidenum">
              <a:rPr lang="en-US" smtClean="0"/>
              <a:t>82</a:t>
            </a:fld>
            <a:endParaRPr lang="en-US"/>
          </a:p>
        </p:txBody>
      </p:sp>
    </p:spTree>
    <p:extLst>
      <p:ext uri="{BB962C8B-B14F-4D97-AF65-F5344CB8AC3E}">
        <p14:creationId xmlns:p14="http://schemas.microsoft.com/office/powerpoint/2010/main" val="1727737645"/>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DFF0F-04CE-4F7B-8072-71A6659F6E31}" type="slidenum">
              <a:rPr lang="en-US" smtClean="0"/>
              <a:t>83</a:t>
            </a:fld>
            <a:endParaRPr lang="en-US"/>
          </a:p>
        </p:txBody>
      </p:sp>
    </p:spTree>
    <p:extLst>
      <p:ext uri="{BB962C8B-B14F-4D97-AF65-F5344CB8AC3E}">
        <p14:creationId xmlns:p14="http://schemas.microsoft.com/office/powerpoint/2010/main" val="3576970187"/>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DFF0F-04CE-4F7B-8072-71A6659F6E31}" type="slidenum">
              <a:rPr lang="en-US" smtClean="0"/>
              <a:t>84</a:t>
            </a:fld>
            <a:endParaRPr lang="en-US"/>
          </a:p>
        </p:txBody>
      </p:sp>
    </p:spTree>
    <p:extLst>
      <p:ext uri="{BB962C8B-B14F-4D97-AF65-F5344CB8AC3E}">
        <p14:creationId xmlns:p14="http://schemas.microsoft.com/office/powerpoint/2010/main" val="425318229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DFF0F-04CE-4F7B-8072-71A6659F6E31}" type="slidenum">
              <a:rPr lang="en-US" smtClean="0"/>
              <a:t>85</a:t>
            </a:fld>
            <a:endParaRPr lang="en-US"/>
          </a:p>
        </p:txBody>
      </p:sp>
    </p:spTree>
    <p:extLst>
      <p:ext uri="{BB962C8B-B14F-4D97-AF65-F5344CB8AC3E}">
        <p14:creationId xmlns:p14="http://schemas.microsoft.com/office/powerpoint/2010/main" val="382853037"/>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DFF0F-04CE-4F7B-8072-71A6659F6E31}" type="slidenum">
              <a:rPr lang="en-US" smtClean="0"/>
              <a:t>86</a:t>
            </a:fld>
            <a:endParaRPr lang="en-US"/>
          </a:p>
        </p:txBody>
      </p:sp>
    </p:spTree>
    <p:extLst>
      <p:ext uri="{BB962C8B-B14F-4D97-AF65-F5344CB8AC3E}">
        <p14:creationId xmlns:p14="http://schemas.microsoft.com/office/powerpoint/2010/main" val="2402537975"/>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DFF0F-04CE-4F7B-8072-71A6659F6E31}" type="slidenum">
              <a:rPr lang="en-US" smtClean="0"/>
              <a:t>87</a:t>
            </a:fld>
            <a:endParaRPr lang="en-US"/>
          </a:p>
        </p:txBody>
      </p:sp>
    </p:spTree>
    <p:extLst>
      <p:ext uri="{BB962C8B-B14F-4D97-AF65-F5344CB8AC3E}">
        <p14:creationId xmlns:p14="http://schemas.microsoft.com/office/powerpoint/2010/main" val="1260118736"/>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DFF0F-04CE-4F7B-8072-71A6659F6E31}" type="slidenum">
              <a:rPr lang="en-US" smtClean="0"/>
              <a:t>88</a:t>
            </a:fld>
            <a:endParaRPr lang="en-US"/>
          </a:p>
        </p:txBody>
      </p:sp>
    </p:spTree>
    <p:extLst>
      <p:ext uri="{BB962C8B-B14F-4D97-AF65-F5344CB8AC3E}">
        <p14:creationId xmlns:p14="http://schemas.microsoft.com/office/powerpoint/2010/main" val="323763754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DFF0F-04CE-4F7B-8072-71A6659F6E31}" type="slidenum">
              <a:rPr lang="en-US" smtClean="0"/>
              <a:t>89</a:t>
            </a:fld>
            <a:endParaRPr lang="en-US"/>
          </a:p>
        </p:txBody>
      </p:sp>
    </p:spTree>
    <p:extLst>
      <p:ext uri="{BB962C8B-B14F-4D97-AF65-F5344CB8AC3E}">
        <p14:creationId xmlns:p14="http://schemas.microsoft.com/office/powerpoint/2010/main" val="236105485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DFF0F-04CE-4F7B-8072-71A6659F6E31}" type="slidenum">
              <a:rPr lang="en-US" smtClean="0"/>
              <a:t>90</a:t>
            </a:fld>
            <a:endParaRPr lang="en-US"/>
          </a:p>
        </p:txBody>
      </p:sp>
    </p:spTree>
    <p:extLst>
      <p:ext uri="{BB962C8B-B14F-4D97-AF65-F5344CB8AC3E}">
        <p14:creationId xmlns:p14="http://schemas.microsoft.com/office/powerpoint/2010/main" val="1128479126"/>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DFF0F-04CE-4F7B-8072-71A6659F6E31}" type="slidenum">
              <a:rPr lang="en-US" smtClean="0"/>
              <a:t>91</a:t>
            </a:fld>
            <a:endParaRPr lang="en-US"/>
          </a:p>
        </p:txBody>
      </p:sp>
    </p:spTree>
    <p:extLst>
      <p:ext uri="{BB962C8B-B14F-4D97-AF65-F5344CB8AC3E}">
        <p14:creationId xmlns:p14="http://schemas.microsoft.com/office/powerpoint/2010/main" val="2887802632"/>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DFF0F-04CE-4F7B-8072-71A6659F6E31}" type="slidenum">
              <a:rPr lang="en-US" smtClean="0"/>
              <a:t>92</a:t>
            </a:fld>
            <a:endParaRPr lang="en-US"/>
          </a:p>
        </p:txBody>
      </p:sp>
    </p:spTree>
    <p:extLst>
      <p:ext uri="{BB962C8B-B14F-4D97-AF65-F5344CB8AC3E}">
        <p14:creationId xmlns:p14="http://schemas.microsoft.com/office/powerpoint/2010/main" val="2349214368"/>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DFF0F-04CE-4F7B-8072-71A6659F6E31}" type="slidenum">
              <a:rPr lang="en-US" smtClean="0"/>
              <a:t>93</a:t>
            </a:fld>
            <a:endParaRPr lang="en-US"/>
          </a:p>
        </p:txBody>
      </p:sp>
    </p:spTree>
    <p:extLst>
      <p:ext uri="{BB962C8B-B14F-4D97-AF65-F5344CB8AC3E}">
        <p14:creationId xmlns:p14="http://schemas.microsoft.com/office/powerpoint/2010/main" val="909067555"/>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DFF0F-04CE-4F7B-8072-71A6659F6E31}" type="slidenum">
              <a:rPr lang="en-US" smtClean="0"/>
              <a:t>94</a:t>
            </a:fld>
            <a:endParaRPr lang="en-US"/>
          </a:p>
        </p:txBody>
      </p:sp>
    </p:spTree>
    <p:extLst>
      <p:ext uri="{BB962C8B-B14F-4D97-AF65-F5344CB8AC3E}">
        <p14:creationId xmlns:p14="http://schemas.microsoft.com/office/powerpoint/2010/main" val="2735162590"/>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DFF0F-04CE-4F7B-8072-71A6659F6E31}" type="slidenum">
              <a:rPr lang="en-US" smtClean="0"/>
              <a:t>95</a:t>
            </a:fld>
            <a:endParaRPr lang="en-US"/>
          </a:p>
        </p:txBody>
      </p:sp>
    </p:spTree>
    <p:extLst>
      <p:ext uri="{BB962C8B-B14F-4D97-AF65-F5344CB8AC3E}">
        <p14:creationId xmlns:p14="http://schemas.microsoft.com/office/powerpoint/2010/main" val="4202462302"/>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DFF0F-04CE-4F7B-8072-71A6659F6E31}" type="slidenum">
              <a:rPr lang="en-US" smtClean="0"/>
              <a:t>96</a:t>
            </a:fld>
            <a:endParaRPr lang="en-US"/>
          </a:p>
        </p:txBody>
      </p:sp>
    </p:spTree>
    <p:extLst>
      <p:ext uri="{BB962C8B-B14F-4D97-AF65-F5344CB8AC3E}">
        <p14:creationId xmlns:p14="http://schemas.microsoft.com/office/powerpoint/2010/main" val="2076049437"/>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DFF0F-04CE-4F7B-8072-71A6659F6E31}" type="slidenum">
              <a:rPr lang="en-US" smtClean="0"/>
              <a:t>97</a:t>
            </a:fld>
            <a:endParaRPr lang="en-US"/>
          </a:p>
        </p:txBody>
      </p:sp>
    </p:spTree>
    <p:extLst>
      <p:ext uri="{BB962C8B-B14F-4D97-AF65-F5344CB8AC3E}">
        <p14:creationId xmlns:p14="http://schemas.microsoft.com/office/powerpoint/2010/main" val="2621035347"/>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DFF0F-04CE-4F7B-8072-71A6659F6E31}" type="slidenum">
              <a:rPr lang="en-US" smtClean="0"/>
              <a:t>98</a:t>
            </a:fld>
            <a:endParaRPr lang="en-US"/>
          </a:p>
        </p:txBody>
      </p:sp>
    </p:spTree>
    <p:extLst>
      <p:ext uri="{BB962C8B-B14F-4D97-AF65-F5344CB8AC3E}">
        <p14:creationId xmlns:p14="http://schemas.microsoft.com/office/powerpoint/2010/main" val="1835440880"/>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DFF0F-04CE-4F7B-8072-71A6659F6E31}" type="slidenum">
              <a:rPr lang="en-US" smtClean="0"/>
              <a:t>99</a:t>
            </a:fld>
            <a:endParaRPr lang="en-US"/>
          </a:p>
        </p:txBody>
      </p:sp>
    </p:spTree>
    <p:extLst>
      <p:ext uri="{BB962C8B-B14F-4D97-AF65-F5344CB8AC3E}">
        <p14:creationId xmlns:p14="http://schemas.microsoft.com/office/powerpoint/2010/main" val="3536902574"/>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DFF0F-04CE-4F7B-8072-71A6659F6E31}" type="slidenum">
              <a:rPr lang="en-US" smtClean="0"/>
              <a:t>100</a:t>
            </a:fld>
            <a:endParaRPr lang="en-US"/>
          </a:p>
        </p:txBody>
      </p:sp>
    </p:spTree>
    <p:extLst>
      <p:ext uri="{BB962C8B-B14F-4D97-AF65-F5344CB8AC3E}">
        <p14:creationId xmlns:p14="http://schemas.microsoft.com/office/powerpoint/2010/main" val="1686379612"/>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DFF0F-04CE-4F7B-8072-71A6659F6E31}" type="slidenum">
              <a:rPr lang="en-US" smtClean="0"/>
              <a:t>101</a:t>
            </a:fld>
            <a:endParaRPr lang="en-US"/>
          </a:p>
        </p:txBody>
      </p:sp>
    </p:spTree>
    <p:extLst>
      <p:ext uri="{BB962C8B-B14F-4D97-AF65-F5344CB8AC3E}">
        <p14:creationId xmlns:p14="http://schemas.microsoft.com/office/powerpoint/2010/main" val="1621228403"/>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DFF0F-04CE-4F7B-8072-71A6659F6E31}" type="slidenum">
              <a:rPr lang="en-US" smtClean="0"/>
              <a:t>102</a:t>
            </a:fld>
            <a:endParaRPr lang="en-US"/>
          </a:p>
        </p:txBody>
      </p:sp>
    </p:spTree>
    <p:extLst>
      <p:ext uri="{BB962C8B-B14F-4D97-AF65-F5344CB8AC3E}">
        <p14:creationId xmlns:p14="http://schemas.microsoft.com/office/powerpoint/2010/main" val="2048409506"/>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DFF0F-04CE-4F7B-8072-71A6659F6E31}" type="slidenum">
              <a:rPr lang="en-US" smtClean="0"/>
              <a:t>103</a:t>
            </a:fld>
            <a:endParaRPr lang="en-US"/>
          </a:p>
        </p:txBody>
      </p:sp>
    </p:spTree>
    <p:extLst>
      <p:ext uri="{BB962C8B-B14F-4D97-AF65-F5344CB8AC3E}">
        <p14:creationId xmlns:p14="http://schemas.microsoft.com/office/powerpoint/2010/main" val="2950991150"/>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DFF0F-04CE-4F7B-8072-71A6659F6E31}" type="slidenum">
              <a:rPr lang="en-US" smtClean="0"/>
              <a:t>104</a:t>
            </a:fld>
            <a:endParaRPr lang="en-US"/>
          </a:p>
        </p:txBody>
      </p:sp>
    </p:spTree>
    <p:extLst>
      <p:ext uri="{BB962C8B-B14F-4D97-AF65-F5344CB8AC3E}">
        <p14:creationId xmlns:p14="http://schemas.microsoft.com/office/powerpoint/2010/main" val="4169931794"/>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DFF0F-04CE-4F7B-8072-71A6659F6E31}" type="slidenum">
              <a:rPr lang="en-US" smtClean="0"/>
              <a:t>105</a:t>
            </a:fld>
            <a:endParaRPr lang="en-US"/>
          </a:p>
        </p:txBody>
      </p:sp>
    </p:spTree>
    <p:extLst>
      <p:ext uri="{BB962C8B-B14F-4D97-AF65-F5344CB8AC3E}">
        <p14:creationId xmlns:p14="http://schemas.microsoft.com/office/powerpoint/2010/main" val="2407447264"/>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DFF0F-04CE-4F7B-8072-71A6659F6E31}" type="slidenum">
              <a:rPr lang="en-US" smtClean="0"/>
              <a:t>106</a:t>
            </a:fld>
            <a:endParaRPr lang="en-US"/>
          </a:p>
        </p:txBody>
      </p:sp>
    </p:spTree>
    <p:extLst>
      <p:ext uri="{BB962C8B-B14F-4D97-AF65-F5344CB8AC3E}">
        <p14:creationId xmlns:p14="http://schemas.microsoft.com/office/powerpoint/2010/main" val="2814356692"/>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DFF0F-04CE-4F7B-8072-71A6659F6E31}" type="slidenum">
              <a:rPr lang="en-US" smtClean="0"/>
              <a:t>107</a:t>
            </a:fld>
            <a:endParaRPr lang="en-US"/>
          </a:p>
        </p:txBody>
      </p:sp>
    </p:spTree>
    <p:extLst>
      <p:ext uri="{BB962C8B-B14F-4D97-AF65-F5344CB8AC3E}">
        <p14:creationId xmlns:p14="http://schemas.microsoft.com/office/powerpoint/2010/main" val="970514747"/>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DFF0F-04CE-4F7B-8072-71A6659F6E31}" type="slidenum">
              <a:rPr lang="en-US" smtClean="0"/>
              <a:t>108</a:t>
            </a:fld>
            <a:endParaRPr lang="en-US"/>
          </a:p>
        </p:txBody>
      </p:sp>
    </p:spTree>
    <p:extLst>
      <p:ext uri="{BB962C8B-B14F-4D97-AF65-F5344CB8AC3E}">
        <p14:creationId xmlns:p14="http://schemas.microsoft.com/office/powerpoint/2010/main" val="2548306562"/>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DFF0F-04CE-4F7B-8072-71A6659F6E31}" type="slidenum">
              <a:rPr lang="en-US" smtClean="0"/>
              <a:t>109</a:t>
            </a:fld>
            <a:endParaRPr lang="en-US"/>
          </a:p>
        </p:txBody>
      </p:sp>
    </p:spTree>
    <p:extLst>
      <p:ext uri="{BB962C8B-B14F-4D97-AF65-F5344CB8AC3E}">
        <p14:creationId xmlns:p14="http://schemas.microsoft.com/office/powerpoint/2010/main" val="2028553698"/>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DFF0F-04CE-4F7B-8072-71A6659F6E31}" type="slidenum">
              <a:rPr lang="en-US" smtClean="0"/>
              <a:t>110</a:t>
            </a:fld>
            <a:endParaRPr lang="en-US"/>
          </a:p>
        </p:txBody>
      </p:sp>
    </p:spTree>
    <p:extLst>
      <p:ext uri="{BB962C8B-B14F-4D97-AF65-F5344CB8AC3E}">
        <p14:creationId xmlns:p14="http://schemas.microsoft.com/office/powerpoint/2010/main" val="2117376296"/>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DFF0F-04CE-4F7B-8072-71A6659F6E31}" type="slidenum">
              <a:rPr lang="en-US" smtClean="0"/>
              <a:t>111</a:t>
            </a:fld>
            <a:endParaRPr lang="en-US"/>
          </a:p>
        </p:txBody>
      </p:sp>
    </p:spTree>
    <p:extLst>
      <p:ext uri="{BB962C8B-B14F-4D97-AF65-F5344CB8AC3E}">
        <p14:creationId xmlns:p14="http://schemas.microsoft.com/office/powerpoint/2010/main" val="2479517089"/>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DFF0F-04CE-4F7B-8072-71A6659F6E31}" type="slidenum">
              <a:rPr lang="en-US" smtClean="0"/>
              <a:t>112</a:t>
            </a:fld>
            <a:endParaRPr lang="en-US"/>
          </a:p>
        </p:txBody>
      </p:sp>
    </p:spTree>
    <p:extLst>
      <p:ext uri="{BB962C8B-B14F-4D97-AF65-F5344CB8AC3E}">
        <p14:creationId xmlns:p14="http://schemas.microsoft.com/office/powerpoint/2010/main" val="143023502"/>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DFF0F-04CE-4F7B-8072-71A6659F6E31}" type="slidenum">
              <a:rPr lang="en-US" smtClean="0"/>
              <a:t>113</a:t>
            </a:fld>
            <a:endParaRPr lang="en-US"/>
          </a:p>
        </p:txBody>
      </p:sp>
    </p:spTree>
    <p:extLst>
      <p:ext uri="{BB962C8B-B14F-4D97-AF65-F5344CB8AC3E}">
        <p14:creationId xmlns:p14="http://schemas.microsoft.com/office/powerpoint/2010/main" val="2808038302"/>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DFF0F-04CE-4F7B-8072-71A6659F6E31}" type="slidenum">
              <a:rPr lang="en-US" smtClean="0"/>
              <a:t>114</a:t>
            </a:fld>
            <a:endParaRPr lang="en-US"/>
          </a:p>
        </p:txBody>
      </p:sp>
    </p:spTree>
    <p:extLst>
      <p:ext uri="{BB962C8B-B14F-4D97-AF65-F5344CB8AC3E}">
        <p14:creationId xmlns:p14="http://schemas.microsoft.com/office/powerpoint/2010/main" val="2005387356"/>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DFF0F-04CE-4F7B-8072-71A6659F6E31}" type="slidenum">
              <a:rPr lang="en-US" smtClean="0"/>
              <a:t>115</a:t>
            </a:fld>
            <a:endParaRPr lang="en-US"/>
          </a:p>
        </p:txBody>
      </p:sp>
    </p:spTree>
    <p:extLst>
      <p:ext uri="{BB962C8B-B14F-4D97-AF65-F5344CB8AC3E}">
        <p14:creationId xmlns:p14="http://schemas.microsoft.com/office/powerpoint/2010/main" val="3825890374"/>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DFF0F-04CE-4F7B-8072-71A6659F6E31}" type="slidenum">
              <a:rPr lang="en-US" smtClean="0"/>
              <a:t>116</a:t>
            </a:fld>
            <a:endParaRPr lang="en-US"/>
          </a:p>
        </p:txBody>
      </p:sp>
    </p:spTree>
    <p:extLst>
      <p:ext uri="{BB962C8B-B14F-4D97-AF65-F5344CB8AC3E}">
        <p14:creationId xmlns:p14="http://schemas.microsoft.com/office/powerpoint/2010/main" val="288901850"/>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DFF0F-04CE-4F7B-8072-71A6659F6E31}" type="slidenum">
              <a:rPr lang="en-US" smtClean="0"/>
              <a:t>117</a:t>
            </a:fld>
            <a:endParaRPr lang="en-US"/>
          </a:p>
        </p:txBody>
      </p:sp>
    </p:spTree>
    <p:extLst>
      <p:ext uri="{BB962C8B-B14F-4D97-AF65-F5344CB8AC3E}">
        <p14:creationId xmlns:p14="http://schemas.microsoft.com/office/powerpoint/2010/main" val="1250880966"/>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DFF0F-04CE-4F7B-8072-71A6659F6E31}" type="slidenum">
              <a:rPr lang="en-US" smtClean="0"/>
              <a:t>118</a:t>
            </a:fld>
            <a:endParaRPr lang="en-US"/>
          </a:p>
        </p:txBody>
      </p:sp>
    </p:spTree>
    <p:extLst>
      <p:ext uri="{BB962C8B-B14F-4D97-AF65-F5344CB8AC3E}">
        <p14:creationId xmlns:p14="http://schemas.microsoft.com/office/powerpoint/2010/main" val="1842049761"/>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DFF0F-04CE-4F7B-8072-71A6659F6E31}" type="slidenum">
              <a:rPr lang="en-US" smtClean="0"/>
              <a:t>119</a:t>
            </a:fld>
            <a:endParaRPr lang="en-US"/>
          </a:p>
        </p:txBody>
      </p:sp>
    </p:spTree>
    <p:extLst>
      <p:ext uri="{BB962C8B-B14F-4D97-AF65-F5344CB8AC3E}">
        <p14:creationId xmlns:p14="http://schemas.microsoft.com/office/powerpoint/2010/main" val="4203030318"/>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DFF0F-04CE-4F7B-8072-71A6659F6E31}" type="slidenum">
              <a:rPr lang="en-US" smtClean="0"/>
              <a:t>120</a:t>
            </a:fld>
            <a:endParaRPr lang="en-US"/>
          </a:p>
        </p:txBody>
      </p:sp>
    </p:spTree>
    <p:extLst>
      <p:ext uri="{BB962C8B-B14F-4D97-AF65-F5344CB8AC3E}">
        <p14:creationId xmlns:p14="http://schemas.microsoft.com/office/powerpoint/2010/main" val="1278489250"/>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DFF0F-04CE-4F7B-8072-71A6659F6E31}" type="slidenum">
              <a:rPr lang="en-US" smtClean="0"/>
              <a:t>121</a:t>
            </a:fld>
            <a:endParaRPr lang="en-US"/>
          </a:p>
        </p:txBody>
      </p:sp>
    </p:spTree>
    <p:extLst>
      <p:ext uri="{BB962C8B-B14F-4D97-AF65-F5344CB8AC3E}">
        <p14:creationId xmlns:p14="http://schemas.microsoft.com/office/powerpoint/2010/main" val="3124855597"/>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DFF0F-04CE-4F7B-8072-71A6659F6E31}" type="slidenum">
              <a:rPr lang="en-US" smtClean="0"/>
              <a:t>122</a:t>
            </a:fld>
            <a:endParaRPr lang="en-US"/>
          </a:p>
        </p:txBody>
      </p:sp>
    </p:spTree>
    <p:extLst>
      <p:ext uri="{BB962C8B-B14F-4D97-AF65-F5344CB8AC3E}">
        <p14:creationId xmlns:p14="http://schemas.microsoft.com/office/powerpoint/2010/main" val="2724424426"/>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DFF0F-04CE-4F7B-8072-71A6659F6E31}" type="slidenum">
              <a:rPr lang="en-US" smtClean="0"/>
              <a:t>123</a:t>
            </a:fld>
            <a:endParaRPr lang="en-US"/>
          </a:p>
        </p:txBody>
      </p:sp>
    </p:spTree>
    <p:extLst>
      <p:ext uri="{BB962C8B-B14F-4D97-AF65-F5344CB8AC3E}">
        <p14:creationId xmlns:p14="http://schemas.microsoft.com/office/powerpoint/2010/main" val="3188368793"/>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DFF0F-04CE-4F7B-8072-71A6659F6E31}" type="slidenum">
              <a:rPr lang="en-US" smtClean="0"/>
              <a:t>124</a:t>
            </a:fld>
            <a:endParaRPr lang="en-US"/>
          </a:p>
        </p:txBody>
      </p:sp>
    </p:spTree>
    <p:extLst>
      <p:ext uri="{BB962C8B-B14F-4D97-AF65-F5344CB8AC3E}">
        <p14:creationId xmlns:p14="http://schemas.microsoft.com/office/powerpoint/2010/main" val="437211114"/>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DFF0F-04CE-4F7B-8072-71A6659F6E31}" type="slidenum">
              <a:rPr lang="en-US" smtClean="0"/>
              <a:t>125</a:t>
            </a:fld>
            <a:endParaRPr lang="en-US"/>
          </a:p>
        </p:txBody>
      </p:sp>
    </p:spTree>
    <p:extLst>
      <p:ext uri="{BB962C8B-B14F-4D97-AF65-F5344CB8AC3E}">
        <p14:creationId xmlns:p14="http://schemas.microsoft.com/office/powerpoint/2010/main" val="2884212218"/>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DFF0F-04CE-4F7B-8072-71A6659F6E31}" type="slidenum">
              <a:rPr lang="en-US" smtClean="0"/>
              <a:t>126</a:t>
            </a:fld>
            <a:endParaRPr lang="en-US"/>
          </a:p>
        </p:txBody>
      </p:sp>
    </p:spTree>
    <p:extLst>
      <p:ext uri="{BB962C8B-B14F-4D97-AF65-F5344CB8AC3E}">
        <p14:creationId xmlns:p14="http://schemas.microsoft.com/office/powerpoint/2010/main" val="1928944939"/>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DFF0F-04CE-4F7B-8072-71A6659F6E31}" type="slidenum">
              <a:rPr lang="en-US" smtClean="0"/>
              <a:t>127</a:t>
            </a:fld>
            <a:endParaRPr lang="en-US"/>
          </a:p>
        </p:txBody>
      </p:sp>
    </p:spTree>
    <p:extLst>
      <p:ext uri="{BB962C8B-B14F-4D97-AF65-F5344CB8AC3E}">
        <p14:creationId xmlns:p14="http://schemas.microsoft.com/office/powerpoint/2010/main" val="376067704"/>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DFF0F-04CE-4F7B-8072-71A6659F6E31}" type="slidenum">
              <a:rPr lang="en-US" smtClean="0"/>
              <a:t>128</a:t>
            </a:fld>
            <a:endParaRPr lang="en-US"/>
          </a:p>
        </p:txBody>
      </p:sp>
    </p:spTree>
    <p:extLst>
      <p:ext uri="{BB962C8B-B14F-4D97-AF65-F5344CB8AC3E}">
        <p14:creationId xmlns:p14="http://schemas.microsoft.com/office/powerpoint/2010/main" val="3236059615"/>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DFF0F-04CE-4F7B-8072-71A6659F6E31}" type="slidenum">
              <a:rPr lang="en-US" smtClean="0"/>
              <a:t>129</a:t>
            </a:fld>
            <a:endParaRPr lang="en-US"/>
          </a:p>
        </p:txBody>
      </p:sp>
    </p:spTree>
    <p:extLst>
      <p:ext uri="{BB962C8B-B14F-4D97-AF65-F5344CB8AC3E}">
        <p14:creationId xmlns:p14="http://schemas.microsoft.com/office/powerpoint/2010/main" val="1487497776"/>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DFF0F-04CE-4F7B-8072-71A6659F6E31}" type="slidenum">
              <a:rPr lang="en-US" smtClean="0"/>
              <a:t>130</a:t>
            </a:fld>
            <a:endParaRPr lang="en-US"/>
          </a:p>
        </p:txBody>
      </p:sp>
    </p:spTree>
    <p:extLst>
      <p:ext uri="{BB962C8B-B14F-4D97-AF65-F5344CB8AC3E}">
        <p14:creationId xmlns:p14="http://schemas.microsoft.com/office/powerpoint/2010/main" val="1852563242"/>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DFF0F-04CE-4F7B-8072-71A6659F6E31}" type="slidenum">
              <a:rPr lang="en-US" smtClean="0"/>
              <a:t>131</a:t>
            </a:fld>
            <a:endParaRPr lang="en-US"/>
          </a:p>
        </p:txBody>
      </p:sp>
    </p:spTree>
    <p:extLst>
      <p:ext uri="{BB962C8B-B14F-4D97-AF65-F5344CB8AC3E}">
        <p14:creationId xmlns:p14="http://schemas.microsoft.com/office/powerpoint/2010/main" val="1261993811"/>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DFF0F-04CE-4F7B-8072-71A6659F6E31}" type="slidenum">
              <a:rPr lang="en-US" smtClean="0"/>
              <a:t>132</a:t>
            </a:fld>
            <a:endParaRPr lang="en-US"/>
          </a:p>
        </p:txBody>
      </p:sp>
    </p:spTree>
    <p:extLst>
      <p:ext uri="{BB962C8B-B14F-4D97-AF65-F5344CB8AC3E}">
        <p14:creationId xmlns:p14="http://schemas.microsoft.com/office/powerpoint/2010/main" val="2447094840"/>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DFF0F-04CE-4F7B-8072-71A6659F6E31}" type="slidenum">
              <a:rPr lang="en-US" smtClean="0"/>
              <a:t>133</a:t>
            </a:fld>
            <a:endParaRPr lang="en-US"/>
          </a:p>
        </p:txBody>
      </p:sp>
    </p:spTree>
    <p:extLst>
      <p:ext uri="{BB962C8B-B14F-4D97-AF65-F5344CB8AC3E}">
        <p14:creationId xmlns:p14="http://schemas.microsoft.com/office/powerpoint/2010/main" val="3456206909"/>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DFF0F-04CE-4F7B-8072-71A6659F6E31}" type="slidenum">
              <a:rPr lang="en-US" smtClean="0"/>
              <a:t>134</a:t>
            </a:fld>
            <a:endParaRPr lang="en-US"/>
          </a:p>
        </p:txBody>
      </p:sp>
    </p:spTree>
    <p:extLst>
      <p:ext uri="{BB962C8B-B14F-4D97-AF65-F5344CB8AC3E}">
        <p14:creationId xmlns:p14="http://schemas.microsoft.com/office/powerpoint/2010/main" val="1759917290"/>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DFF0F-04CE-4F7B-8072-71A6659F6E31}" type="slidenum">
              <a:rPr lang="en-US" smtClean="0"/>
              <a:t>135</a:t>
            </a:fld>
            <a:endParaRPr lang="en-US"/>
          </a:p>
        </p:txBody>
      </p:sp>
    </p:spTree>
    <p:extLst>
      <p:ext uri="{BB962C8B-B14F-4D97-AF65-F5344CB8AC3E}">
        <p14:creationId xmlns:p14="http://schemas.microsoft.com/office/powerpoint/2010/main" val="3217921383"/>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DFF0F-04CE-4F7B-8072-71A6659F6E31}" type="slidenum">
              <a:rPr lang="en-US" smtClean="0"/>
              <a:t>136</a:t>
            </a:fld>
            <a:endParaRPr lang="en-US"/>
          </a:p>
        </p:txBody>
      </p:sp>
    </p:spTree>
    <p:extLst>
      <p:ext uri="{BB962C8B-B14F-4D97-AF65-F5344CB8AC3E}">
        <p14:creationId xmlns:p14="http://schemas.microsoft.com/office/powerpoint/2010/main" val="2934708252"/>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DFF0F-04CE-4F7B-8072-71A6659F6E31}" type="slidenum">
              <a:rPr lang="en-US" smtClean="0"/>
              <a:t>137</a:t>
            </a:fld>
            <a:endParaRPr lang="en-US"/>
          </a:p>
        </p:txBody>
      </p:sp>
    </p:spTree>
    <p:extLst>
      <p:ext uri="{BB962C8B-B14F-4D97-AF65-F5344CB8AC3E}">
        <p14:creationId xmlns:p14="http://schemas.microsoft.com/office/powerpoint/2010/main" val="2477377305"/>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DFF0F-04CE-4F7B-8072-71A6659F6E31}" type="slidenum">
              <a:rPr lang="en-US" smtClean="0"/>
              <a:t>138</a:t>
            </a:fld>
            <a:endParaRPr lang="en-US"/>
          </a:p>
        </p:txBody>
      </p:sp>
    </p:spTree>
    <p:extLst>
      <p:ext uri="{BB962C8B-B14F-4D97-AF65-F5344CB8AC3E}">
        <p14:creationId xmlns:p14="http://schemas.microsoft.com/office/powerpoint/2010/main" val="2957872731"/>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DFF0F-04CE-4F7B-8072-71A6659F6E31}" type="slidenum">
              <a:rPr lang="en-US" smtClean="0"/>
              <a:t>139</a:t>
            </a:fld>
            <a:endParaRPr lang="en-US"/>
          </a:p>
        </p:txBody>
      </p:sp>
    </p:spTree>
    <p:extLst>
      <p:ext uri="{BB962C8B-B14F-4D97-AF65-F5344CB8AC3E}">
        <p14:creationId xmlns:p14="http://schemas.microsoft.com/office/powerpoint/2010/main" val="1867173907"/>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DFF0F-04CE-4F7B-8072-71A6659F6E31}" type="slidenum">
              <a:rPr lang="en-US" smtClean="0"/>
              <a:t>140</a:t>
            </a:fld>
            <a:endParaRPr lang="en-US"/>
          </a:p>
        </p:txBody>
      </p:sp>
    </p:spTree>
    <p:extLst>
      <p:ext uri="{BB962C8B-B14F-4D97-AF65-F5344CB8AC3E}">
        <p14:creationId xmlns:p14="http://schemas.microsoft.com/office/powerpoint/2010/main" val="139846779"/>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DFF0F-04CE-4F7B-8072-71A6659F6E31}" type="slidenum">
              <a:rPr lang="en-US" smtClean="0"/>
              <a:t>141</a:t>
            </a:fld>
            <a:endParaRPr lang="en-US"/>
          </a:p>
        </p:txBody>
      </p:sp>
    </p:spTree>
    <p:extLst>
      <p:ext uri="{BB962C8B-B14F-4D97-AF65-F5344CB8AC3E}">
        <p14:creationId xmlns:p14="http://schemas.microsoft.com/office/powerpoint/2010/main" val="3486045873"/>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DFF0F-04CE-4F7B-8072-71A6659F6E31}" type="slidenum">
              <a:rPr lang="en-US" smtClean="0"/>
              <a:t>142</a:t>
            </a:fld>
            <a:endParaRPr lang="en-US"/>
          </a:p>
        </p:txBody>
      </p:sp>
    </p:spTree>
    <p:extLst>
      <p:ext uri="{BB962C8B-B14F-4D97-AF65-F5344CB8AC3E}">
        <p14:creationId xmlns:p14="http://schemas.microsoft.com/office/powerpoint/2010/main" val="174545685"/>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DFF0F-04CE-4F7B-8072-71A6659F6E31}" type="slidenum">
              <a:rPr lang="en-US" smtClean="0"/>
              <a:t>143</a:t>
            </a:fld>
            <a:endParaRPr lang="en-US"/>
          </a:p>
        </p:txBody>
      </p:sp>
    </p:spTree>
    <p:extLst>
      <p:ext uri="{BB962C8B-B14F-4D97-AF65-F5344CB8AC3E}">
        <p14:creationId xmlns:p14="http://schemas.microsoft.com/office/powerpoint/2010/main" val="3452159485"/>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DFF0F-04CE-4F7B-8072-71A6659F6E31}" type="slidenum">
              <a:rPr lang="en-US" smtClean="0"/>
              <a:t>144</a:t>
            </a:fld>
            <a:endParaRPr lang="en-US"/>
          </a:p>
        </p:txBody>
      </p:sp>
    </p:spTree>
    <p:extLst>
      <p:ext uri="{BB962C8B-B14F-4D97-AF65-F5344CB8AC3E}">
        <p14:creationId xmlns:p14="http://schemas.microsoft.com/office/powerpoint/2010/main" val="578143003"/>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DFF0F-04CE-4F7B-8072-71A6659F6E31}" type="slidenum">
              <a:rPr lang="en-US" smtClean="0"/>
              <a:t>145</a:t>
            </a:fld>
            <a:endParaRPr lang="en-US"/>
          </a:p>
        </p:txBody>
      </p:sp>
    </p:spTree>
    <p:extLst>
      <p:ext uri="{BB962C8B-B14F-4D97-AF65-F5344CB8AC3E}">
        <p14:creationId xmlns:p14="http://schemas.microsoft.com/office/powerpoint/2010/main" val="4251116620"/>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DFF0F-04CE-4F7B-8072-71A6659F6E31}" type="slidenum">
              <a:rPr lang="en-US" smtClean="0"/>
              <a:t>146</a:t>
            </a:fld>
            <a:endParaRPr lang="en-US"/>
          </a:p>
        </p:txBody>
      </p:sp>
    </p:spTree>
    <p:extLst>
      <p:ext uri="{BB962C8B-B14F-4D97-AF65-F5344CB8AC3E}">
        <p14:creationId xmlns:p14="http://schemas.microsoft.com/office/powerpoint/2010/main" val="3772181900"/>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DDFF0F-04CE-4F7B-8072-71A6659F6E31}" type="slidenum">
              <a:rPr lang="en-US" smtClean="0"/>
              <a:t>147</a:t>
            </a:fld>
            <a:endParaRPr lang="en-US"/>
          </a:p>
        </p:txBody>
      </p:sp>
    </p:spTree>
    <p:extLst>
      <p:ext uri="{BB962C8B-B14F-4D97-AF65-F5344CB8AC3E}">
        <p14:creationId xmlns:p14="http://schemas.microsoft.com/office/powerpoint/2010/main" val="18883951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F91A9AD-5CBB-4B74-BE73-B734C8182B5B}" type="datetimeFigureOut">
              <a:rPr lang="en-US" smtClean="0"/>
              <a:t>5/5/2020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7917A9-7D1D-4A96-B2B4-78BDE58B23DF}" type="slidenum">
              <a:rPr lang="en-US" smtClean="0"/>
              <a:t>‹#›</a:t>
            </a:fld>
            <a:endParaRPr lang="en-US"/>
          </a:p>
        </p:txBody>
      </p:sp>
    </p:spTree>
    <p:extLst>
      <p:ext uri="{BB962C8B-B14F-4D97-AF65-F5344CB8AC3E}">
        <p14:creationId xmlns:p14="http://schemas.microsoft.com/office/powerpoint/2010/main" val="1262951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F91A9AD-5CBB-4B74-BE73-B734C8182B5B}" type="datetimeFigureOut">
              <a:rPr lang="en-US" smtClean="0"/>
              <a:t>5/5/2020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7917A9-7D1D-4A96-B2B4-78BDE58B23DF}" type="slidenum">
              <a:rPr lang="en-US" smtClean="0"/>
              <a:t>‹#›</a:t>
            </a:fld>
            <a:endParaRPr lang="en-US"/>
          </a:p>
        </p:txBody>
      </p:sp>
    </p:spTree>
    <p:extLst>
      <p:ext uri="{BB962C8B-B14F-4D97-AF65-F5344CB8AC3E}">
        <p14:creationId xmlns:p14="http://schemas.microsoft.com/office/powerpoint/2010/main" val="36860788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7F91A9AD-5CBB-4B74-BE73-B734C8182B5B}" type="datetimeFigureOut">
              <a:rPr lang="en-US" smtClean="0"/>
              <a:t>5/5/2020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7917A9-7D1D-4A96-B2B4-78BDE58B23DF}" type="slidenum">
              <a:rPr lang="en-US" smtClean="0"/>
              <a:t>‹#›</a:t>
            </a:fld>
            <a:endParaRPr lang="en-US"/>
          </a:p>
        </p:txBody>
      </p:sp>
    </p:spTree>
    <p:extLst>
      <p:ext uri="{BB962C8B-B14F-4D97-AF65-F5344CB8AC3E}">
        <p14:creationId xmlns:p14="http://schemas.microsoft.com/office/powerpoint/2010/main" val="8512041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F91A9AD-5CBB-4B74-BE73-B734C8182B5B}" type="datetimeFigureOut">
              <a:rPr lang="en-US" smtClean="0"/>
              <a:t>5/5/2020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D7917A9-7D1D-4A96-B2B4-78BDE58B23DF}" type="slidenum">
              <a:rPr lang="en-US" smtClean="0"/>
              <a:t>‹#›</a:t>
            </a:fld>
            <a:endParaRPr lang="en-US"/>
          </a:p>
        </p:txBody>
      </p:sp>
    </p:spTree>
    <p:extLst>
      <p:ext uri="{BB962C8B-B14F-4D97-AF65-F5344CB8AC3E}">
        <p14:creationId xmlns:p14="http://schemas.microsoft.com/office/powerpoint/2010/main" val="12552338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F91A9AD-5CBB-4B74-BE73-B734C8182B5B}" type="datetimeFigureOut">
              <a:rPr lang="en-US" smtClean="0"/>
              <a:t>5/5/2020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D7917A9-7D1D-4A96-B2B4-78BDE58B23DF}" type="slidenum">
              <a:rPr lang="en-US" smtClean="0"/>
              <a:t>‹#›</a:t>
            </a:fld>
            <a:endParaRPr lang="en-US"/>
          </a:p>
        </p:txBody>
      </p:sp>
    </p:spTree>
    <p:extLst>
      <p:ext uri="{BB962C8B-B14F-4D97-AF65-F5344CB8AC3E}">
        <p14:creationId xmlns:p14="http://schemas.microsoft.com/office/powerpoint/2010/main" val="23394517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F91A9AD-5CBB-4B74-BE73-B734C8182B5B}" type="datetimeFigureOut">
              <a:rPr lang="en-US" smtClean="0"/>
              <a:t>5/5/2020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D7917A9-7D1D-4A96-B2B4-78BDE58B23DF}" type="slidenum">
              <a:rPr lang="en-US" smtClean="0"/>
              <a:t>‹#›</a:t>
            </a:fld>
            <a:endParaRPr lang="en-US"/>
          </a:p>
        </p:txBody>
      </p:sp>
    </p:spTree>
    <p:extLst>
      <p:ext uri="{BB962C8B-B14F-4D97-AF65-F5344CB8AC3E}">
        <p14:creationId xmlns:p14="http://schemas.microsoft.com/office/powerpoint/2010/main" val="4109040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F91A9AD-5CBB-4B74-BE73-B734C8182B5B}" type="datetimeFigureOut">
              <a:rPr lang="en-US" smtClean="0"/>
              <a:t>5/5/2020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D7917A9-7D1D-4A96-B2B4-78BDE58B23DF}" type="slidenum">
              <a:rPr lang="en-US" smtClean="0"/>
              <a:t>‹#›</a:t>
            </a:fld>
            <a:endParaRPr lang="en-US"/>
          </a:p>
        </p:txBody>
      </p:sp>
    </p:spTree>
    <p:extLst>
      <p:ext uri="{BB962C8B-B14F-4D97-AF65-F5344CB8AC3E}">
        <p14:creationId xmlns:p14="http://schemas.microsoft.com/office/powerpoint/2010/main" val="21900878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7F91A9AD-5CBB-4B74-BE73-B734C8182B5B}" type="datetimeFigureOut">
              <a:rPr lang="en-US" smtClean="0"/>
              <a:t>5/5/2020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D7917A9-7D1D-4A96-B2B4-78BDE58B23DF}" type="slidenum">
              <a:rPr lang="en-US" smtClean="0"/>
              <a:t>‹#›</a:t>
            </a:fld>
            <a:endParaRPr lang="en-US"/>
          </a:p>
        </p:txBody>
      </p:sp>
    </p:spTree>
    <p:extLst>
      <p:ext uri="{BB962C8B-B14F-4D97-AF65-F5344CB8AC3E}">
        <p14:creationId xmlns:p14="http://schemas.microsoft.com/office/powerpoint/2010/main" val="4979173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7F91A9AD-5CBB-4B74-BE73-B734C8182B5B}" type="datetimeFigureOut">
              <a:rPr lang="en-US" smtClean="0"/>
              <a:t>5/5/2020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D7917A9-7D1D-4A96-B2B4-78BDE58B23DF}" type="slidenum">
              <a:rPr lang="en-US" smtClean="0"/>
              <a:t>‹#›</a:t>
            </a:fld>
            <a:endParaRPr lang="en-US"/>
          </a:p>
        </p:txBody>
      </p:sp>
    </p:spTree>
    <p:extLst>
      <p:ext uri="{BB962C8B-B14F-4D97-AF65-F5344CB8AC3E}">
        <p14:creationId xmlns:p14="http://schemas.microsoft.com/office/powerpoint/2010/main" val="35109924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F91A9AD-5CBB-4B74-BE73-B734C8182B5B}" type="datetimeFigureOut">
              <a:rPr lang="en-US" smtClean="0"/>
              <a:t>5/5/2020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7917A9-7D1D-4A96-B2B4-78BDE58B23DF}" type="slidenum">
              <a:rPr lang="en-US" smtClean="0"/>
              <a:t>‹#›</a:t>
            </a:fld>
            <a:endParaRPr lang="en-US"/>
          </a:p>
        </p:txBody>
      </p:sp>
    </p:spTree>
    <p:extLst>
      <p:ext uri="{BB962C8B-B14F-4D97-AF65-F5344CB8AC3E}">
        <p14:creationId xmlns:p14="http://schemas.microsoft.com/office/powerpoint/2010/main" val="33802791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F91A9AD-5CBB-4B74-BE73-B734C8182B5B}" type="datetimeFigureOut">
              <a:rPr lang="en-US" smtClean="0"/>
              <a:t>5/5/2020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7917A9-7D1D-4A96-B2B4-78BDE58B23DF}" type="slidenum">
              <a:rPr lang="en-US" smtClean="0"/>
              <a:t>‹#›</a:t>
            </a:fld>
            <a:endParaRPr lang="en-US"/>
          </a:p>
        </p:txBody>
      </p:sp>
    </p:spTree>
    <p:extLst>
      <p:ext uri="{BB962C8B-B14F-4D97-AF65-F5344CB8AC3E}">
        <p14:creationId xmlns:p14="http://schemas.microsoft.com/office/powerpoint/2010/main" val="22658058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F91A9AD-5CBB-4B74-BE73-B734C8182B5B}" type="datetimeFigureOut">
              <a:rPr lang="en-US" smtClean="0"/>
              <a:t>5/5/2020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7917A9-7D1D-4A96-B2B4-78BDE58B23DF}" type="slidenum">
              <a:rPr lang="en-US" smtClean="0"/>
              <a:t>‹#›</a:t>
            </a:fld>
            <a:endParaRPr lang="en-US"/>
          </a:p>
        </p:txBody>
      </p:sp>
    </p:spTree>
    <p:extLst>
      <p:ext uri="{BB962C8B-B14F-4D97-AF65-F5344CB8AC3E}">
        <p14:creationId xmlns:p14="http://schemas.microsoft.com/office/powerpoint/2010/main" val="4764332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8" Type="http://schemas.openxmlformats.org/officeDocument/2006/relationships/slide" Target="slide9.xml"/><Relationship Id="rId3" Type="http://schemas.openxmlformats.org/officeDocument/2006/relationships/image" Target="../media/image7.jpg"/><Relationship Id="rId7" Type="http://schemas.microsoft.com/office/2007/relationships/hdphoto" Target="../media/hdphoto1.wdp"/><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9.png"/><Relationship Id="rId11" Type="http://schemas.openxmlformats.org/officeDocument/2006/relationships/slide" Target="slide149.xml"/><Relationship Id="rId5" Type="http://schemas.openxmlformats.org/officeDocument/2006/relationships/slide" Target="slide5.xml"/><Relationship Id="rId10" Type="http://schemas.openxmlformats.org/officeDocument/2006/relationships/slide" Target="slide148.xml"/><Relationship Id="rId4" Type="http://schemas.openxmlformats.org/officeDocument/2006/relationships/image" Target="../media/image8.jpeg"/><Relationship Id="rId9" Type="http://schemas.openxmlformats.org/officeDocument/2006/relationships/slide" Target="slide11.xml"/></Relationships>
</file>

<file path=ppt/slides/_rels/slide4.xml.rels><?xml version="1.0" encoding="UTF-8" standalone="yes"?>
<Relationships xmlns="http://schemas.openxmlformats.org/package/2006/relationships"><Relationship Id="rId8" Type="http://schemas.openxmlformats.org/officeDocument/2006/relationships/slide" Target="slide9.xml"/><Relationship Id="rId3" Type="http://schemas.openxmlformats.org/officeDocument/2006/relationships/image" Target="../media/image7.jpg"/><Relationship Id="rId7" Type="http://schemas.microsoft.com/office/2007/relationships/hdphoto" Target="../media/hdphoto1.wdp"/><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9.png"/><Relationship Id="rId11" Type="http://schemas.openxmlformats.org/officeDocument/2006/relationships/slide" Target="slide149.xml"/><Relationship Id="rId5" Type="http://schemas.openxmlformats.org/officeDocument/2006/relationships/slide" Target="slide5.xml"/><Relationship Id="rId10" Type="http://schemas.openxmlformats.org/officeDocument/2006/relationships/slide" Target="slide148.xml"/><Relationship Id="rId4" Type="http://schemas.openxmlformats.org/officeDocument/2006/relationships/image" Target="../media/image8.jpeg"/><Relationship Id="rId9" Type="http://schemas.openxmlformats.org/officeDocument/2006/relationships/slide" Target="slide11.xml"/></Relationships>
</file>

<file path=ppt/slides/_rels/slide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7.jpg"/><Relationship Id="rId7"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9.png"/><Relationship Id="rId4" Type="http://schemas.openxmlformats.org/officeDocument/2006/relationships/slide" Target="slide4.xml"/></Relationships>
</file>

<file path=ppt/slides/_rels/slide6.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7.jpg"/><Relationship Id="rId7"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9.png"/><Relationship Id="rId4" Type="http://schemas.openxmlformats.org/officeDocument/2006/relationships/slide" Target="slide4.xml"/></Relationships>
</file>

<file path=ppt/slides/_rels/slide7.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7.jpg"/><Relationship Id="rId7"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9.png"/><Relationship Id="rId4" Type="http://schemas.openxmlformats.org/officeDocument/2006/relationships/slide" Target="slide4.xml"/></Relationships>
</file>

<file path=ppt/slides/_rels/slide8.xml.rels><?xml version="1.0" encoding="UTF-8" standalone="yes"?>
<Relationships xmlns="http://schemas.openxmlformats.org/package/2006/relationships"><Relationship Id="rId8" Type="http://schemas.openxmlformats.org/officeDocument/2006/relationships/slide" Target="slide9.xml"/><Relationship Id="rId3" Type="http://schemas.openxmlformats.org/officeDocument/2006/relationships/image" Target="../media/image7.jpg"/><Relationship Id="rId7" Type="http://schemas.microsoft.com/office/2007/relationships/hdphoto" Target="../media/hdphoto1.wdp"/><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9.png"/><Relationship Id="rId11" Type="http://schemas.openxmlformats.org/officeDocument/2006/relationships/slide" Target="slide149.xml"/><Relationship Id="rId5" Type="http://schemas.openxmlformats.org/officeDocument/2006/relationships/slide" Target="slide5.xml"/><Relationship Id="rId10" Type="http://schemas.openxmlformats.org/officeDocument/2006/relationships/slide" Target="slide148.xml"/><Relationship Id="rId4" Type="http://schemas.openxmlformats.org/officeDocument/2006/relationships/image" Target="../media/image8.jpeg"/><Relationship Id="rId9" Type="http://schemas.openxmlformats.org/officeDocument/2006/relationships/slide" Target="slide11.xml"/></Relationships>
</file>

<file path=ppt/slides/_rels/slide9.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 Target="slide4.xml"/><Relationship Id="rId7"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7.jpg"/><Relationship Id="rId5" Type="http://schemas.microsoft.com/office/2007/relationships/hdphoto" Target="../media/hdphoto1.wdp"/><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8" Type="http://schemas.openxmlformats.org/officeDocument/2006/relationships/slide" Target="slide9.xml"/><Relationship Id="rId3" Type="http://schemas.openxmlformats.org/officeDocument/2006/relationships/image" Target="../media/image7.jpg"/><Relationship Id="rId7" Type="http://schemas.microsoft.com/office/2007/relationships/hdphoto" Target="../media/hdphoto1.wdp"/><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9.png"/><Relationship Id="rId11" Type="http://schemas.openxmlformats.org/officeDocument/2006/relationships/slide" Target="slide149.xml"/><Relationship Id="rId5" Type="http://schemas.openxmlformats.org/officeDocument/2006/relationships/slide" Target="slide5.xml"/><Relationship Id="rId10" Type="http://schemas.openxmlformats.org/officeDocument/2006/relationships/slide" Target="slide148.xml"/><Relationship Id="rId4" Type="http://schemas.openxmlformats.org/officeDocument/2006/relationships/image" Target="../media/image8.jpeg"/><Relationship Id="rId9" Type="http://schemas.openxmlformats.org/officeDocument/2006/relationships/slide" Target="slide11.xml"/></Relationships>
</file>

<file path=ppt/slides/_rels/slide11.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 Target="slide4.xml"/><Relationship Id="rId7"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7.jpg"/><Relationship Id="rId5" Type="http://schemas.microsoft.com/office/2007/relationships/hdphoto" Target="../media/hdphoto1.wdp"/><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 Target="slide4.xml"/><Relationship Id="rId7"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7.jpg"/><Relationship Id="rId5" Type="http://schemas.microsoft.com/office/2007/relationships/hdphoto" Target="../media/hdphoto1.wdp"/><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 Target="slide4.xml"/><Relationship Id="rId7"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7.jpg"/><Relationship Id="rId5" Type="http://schemas.microsoft.com/office/2007/relationships/hdphoto" Target="../media/hdphoto1.wdp"/><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 Target="slide4.xml"/><Relationship Id="rId7"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7.jpg"/><Relationship Id="rId5" Type="http://schemas.microsoft.com/office/2007/relationships/hdphoto" Target="../media/hdphoto1.wdp"/><Relationship Id="rId4" Type="http://schemas.openxmlformats.org/officeDocument/2006/relationships/image" Target="../media/image9.png"/></Relationships>
</file>

<file path=ppt/slides/_rels/slide1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 Target="slide4.xml"/><Relationship Id="rId7"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7.jpg"/><Relationship Id="rId5" Type="http://schemas.microsoft.com/office/2007/relationships/hdphoto" Target="../media/hdphoto1.wdp"/><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 Target="slide4.xml"/><Relationship Id="rId7"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7.jpg"/><Relationship Id="rId5" Type="http://schemas.microsoft.com/office/2007/relationships/hdphoto" Target="../media/hdphoto1.wdp"/><Relationship Id="rId4" Type="http://schemas.openxmlformats.org/officeDocument/2006/relationships/image" Target="../media/image9.png"/></Relationships>
</file>

<file path=ppt/slides/_rels/slide17.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 Target="slide4.xml"/><Relationship Id="rId7"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7.jpg"/><Relationship Id="rId5" Type="http://schemas.microsoft.com/office/2007/relationships/hdphoto" Target="../media/hdphoto1.wdp"/><Relationship Id="rId4" Type="http://schemas.openxmlformats.org/officeDocument/2006/relationships/image" Target="../media/image9.png"/></Relationships>
</file>

<file path=ppt/slides/_rels/slide18.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 Target="slide4.xml"/><Relationship Id="rId7"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7.jpg"/><Relationship Id="rId5" Type="http://schemas.microsoft.com/office/2007/relationships/hdphoto" Target="../media/hdphoto1.wdp"/><Relationship Id="rId4" Type="http://schemas.openxmlformats.org/officeDocument/2006/relationships/image" Target="../media/image9.png"/></Relationships>
</file>

<file path=ppt/slides/_rels/slide19.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 Target="slide4.xml"/><Relationship Id="rId7" Type="http://schemas.openxmlformats.org/officeDocument/2006/relationships/image" Target="../media/image10.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7.jpg"/><Relationship Id="rId5" Type="http://schemas.microsoft.com/office/2007/relationships/hdphoto" Target="../media/hdphoto1.wdp"/><Relationship Id="rId4" Type="http://schemas.openxmlformats.org/officeDocument/2006/relationships/image" Target="../media/image9.png"/></Relationships>
</file>

<file path=ppt/slides/_rels/slide20.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 Target="slide4.xml"/><Relationship Id="rId7" Type="http://schemas.openxmlformats.org/officeDocument/2006/relationships/image" Target="../media/image10.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7.jpg"/><Relationship Id="rId5" Type="http://schemas.microsoft.com/office/2007/relationships/hdphoto" Target="../media/hdphoto1.wdp"/><Relationship Id="rId4" Type="http://schemas.openxmlformats.org/officeDocument/2006/relationships/image" Target="../media/image9.png"/></Relationships>
</file>

<file path=ppt/slides/_rels/slide21.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 Target="slide4.xml"/><Relationship Id="rId7" Type="http://schemas.openxmlformats.org/officeDocument/2006/relationships/image" Target="../media/image10.pn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7.jpg"/><Relationship Id="rId5" Type="http://schemas.microsoft.com/office/2007/relationships/hdphoto" Target="../media/hdphoto1.wdp"/><Relationship Id="rId4" Type="http://schemas.openxmlformats.org/officeDocument/2006/relationships/image" Target="../media/image9.png"/></Relationships>
</file>

<file path=ppt/slides/_rels/slide22.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 Target="slide4.xml"/><Relationship Id="rId7" Type="http://schemas.openxmlformats.org/officeDocument/2006/relationships/image" Target="../media/image10.pn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7.jpg"/><Relationship Id="rId5" Type="http://schemas.microsoft.com/office/2007/relationships/hdphoto" Target="../media/hdphoto1.wdp"/><Relationship Id="rId4" Type="http://schemas.openxmlformats.org/officeDocument/2006/relationships/image" Target="../media/image9.png"/></Relationships>
</file>

<file path=ppt/slides/_rels/slide2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 Target="slide4.xml"/><Relationship Id="rId7" Type="http://schemas.openxmlformats.org/officeDocument/2006/relationships/image" Target="../media/image10.png"/><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7.jpg"/><Relationship Id="rId5" Type="http://schemas.microsoft.com/office/2007/relationships/hdphoto" Target="../media/hdphoto1.wdp"/><Relationship Id="rId4" Type="http://schemas.openxmlformats.org/officeDocument/2006/relationships/image" Target="../media/image9.png"/></Relationships>
</file>

<file path=ppt/slides/_rels/slide24.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 Target="slide4.xml"/><Relationship Id="rId7" Type="http://schemas.openxmlformats.org/officeDocument/2006/relationships/image" Target="../media/image10.png"/><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image" Target="../media/image7.jpg"/><Relationship Id="rId5" Type="http://schemas.microsoft.com/office/2007/relationships/hdphoto" Target="../media/hdphoto1.wdp"/><Relationship Id="rId4" Type="http://schemas.openxmlformats.org/officeDocument/2006/relationships/image" Target="../media/image9.png"/></Relationships>
</file>

<file path=ppt/slides/_rels/slide2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 Target="slide4.xml"/><Relationship Id="rId7" Type="http://schemas.openxmlformats.org/officeDocument/2006/relationships/image" Target="../media/image10.pn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7.jpg"/><Relationship Id="rId5" Type="http://schemas.microsoft.com/office/2007/relationships/hdphoto" Target="../media/hdphoto1.wdp"/><Relationship Id="rId4" Type="http://schemas.openxmlformats.org/officeDocument/2006/relationships/image" Target="../media/image9.png"/></Relationships>
</file>

<file path=ppt/slides/_rels/slide26.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 Target="slide4.xml"/><Relationship Id="rId7" Type="http://schemas.openxmlformats.org/officeDocument/2006/relationships/image" Target="../media/image10.pn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7.jpg"/><Relationship Id="rId5" Type="http://schemas.microsoft.com/office/2007/relationships/hdphoto" Target="../media/hdphoto1.wdp"/><Relationship Id="rId4" Type="http://schemas.openxmlformats.org/officeDocument/2006/relationships/image" Target="../media/image9.png"/></Relationships>
</file>

<file path=ppt/slides/_rels/slide27.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 Target="slide4.xml"/><Relationship Id="rId7" Type="http://schemas.openxmlformats.org/officeDocument/2006/relationships/image" Target="../media/image10.png"/><Relationship Id="rId2" Type="http://schemas.openxmlformats.org/officeDocument/2006/relationships/notesSlide" Target="../notesSlides/notesSlide26.xml"/><Relationship Id="rId1" Type="http://schemas.openxmlformats.org/officeDocument/2006/relationships/slideLayout" Target="../slideLayouts/slideLayout1.xml"/><Relationship Id="rId6" Type="http://schemas.openxmlformats.org/officeDocument/2006/relationships/image" Target="../media/image7.jpg"/><Relationship Id="rId5" Type="http://schemas.microsoft.com/office/2007/relationships/hdphoto" Target="../media/hdphoto1.wdp"/><Relationship Id="rId4" Type="http://schemas.openxmlformats.org/officeDocument/2006/relationships/image" Target="../media/image9.png"/></Relationships>
</file>

<file path=ppt/slides/_rels/slide28.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 Target="slide4.xml"/><Relationship Id="rId7" Type="http://schemas.openxmlformats.org/officeDocument/2006/relationships/image" Target="../media/image10.png"/><Relationship Id="rId2" Type="http://schemas.openxmlformats.org/officeDocument/2006/relationships/notesSlide" Target="../notesSlides/notesSlide27.xml"/><Relationship Id="rId1" Type="http://schemas.openxmlformats.org/officeDocument/2006/relationships/slideLayout" Target="../slideLayouts/slideLayout1.xml"/><Relationship Id="rId6" Type="http://schemas.openxmlformats.org/officeDocument/2006/relationships/image" Target="../media/image7.jpg"/><Relationship Id="rId5" Type="http://schemas.microsoft.com/office/2007/relationships/hdphoto" Target="../media/hdphoto1.wdp"/><Relationship Id="rId4" Type="http://schemas.openxmlformats.org/officeDocument/2006/relationships/image" Target="../media/image9.png"/></Relationships>
</file>

<file path=ppt/slides/_rels/slide29.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 Target="slide4.xml"/><Relationship Id="rId7" Type="http://schemas.openxmlformats.org/officeDocument/2006/relationships/image" Target="../media/image10.png"/><Relationship Id="rId2" Type="http://schemas.openxmlformats.org/officeDocument/2006/relationships/notesSlide" Target="../notesSlides/notesSlide28.xml"/><Relationship Id="rId1" Type="http://schemas.openxmlformats.org/officeDocument/2006/relationships/slideLayout" Target="../slideLayouts/slideLayout1.xml"/><Relationship Id="rId6" Type="http://schemas.openxmlformats.org/officeDocument/2006/relationships/image" Target="../media/image7.jpg"/><Relationship Id="rId5" Type="http://schemas.microsoft.com/office/2007/relationships/hdphoto" Target="../media/hdphoto1.wdp"/><Relationship Id="rId4" Type="http://schemas.openxmlformats.org/officeDocument/2006/relationships/image" Target="../media/image9.png"/></Relationships>
</file>

<file path=ppt/slides/_rels/slide30.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 Target="slide4.xml"/><Relationship Id="rId7" Type="http://schemas.openxmlformats.org/officeDocument/2006/relationships/image" Target="../media/image10.png"/><Relationship Id="rId2" Type="http://schemas.openxmlformats.org/officeDocument/2006/relationships/notesSlide" Target="../notesSlides/notesSlide29.xml"/><Relationship Id="rId1" Type="http://schemas.openxmlformats.org/officeDocument/2006/relationships/slideLayout" Target="../slideLayouts/slideLayout1.xml"/><Relationship Id="rId6" Type="http://schemas.openxmlformats.org/officeDocument/2006/relationships/image" Target="../media/image7.jpg"/><Relationship Id="rId5" Type="http://schemas.microsoft.com/office/2007/relationships/hdphoto" Target="../media/hdphoto1.wdp"/><Relationship Id="rId4" Type="http://schemas.openxmlformats.org/officeDocument/2006/relationships/image" Target="../media/image9.png"/></Relationships>
</file>

<file path=ppt/slides/_rels/slide31.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 Target="slide4.xml"/><Relationship Id="rId7" Type="http://schemas.openxmlformats.org/officeDocument/2006/relationships/image" Target="../media/image10.png"/><Relationship Id="rId2" Type="http://schemas.openxmlformats.org/officeDocument/2006/relationships/notesSlide" Target="../notesSlides/notesSlide30.xml"/><Relationship Id="rId1" Type="http://schemas.openxmlformats.org/officeDocument/2006/relationships/slideLayout" Target="../slideLayouts/slideLayout1.xml"/><Relationship Id="rId6" Type="http://schemas.openxmlformats.org/officeDocument/2006/relationships/image" Target="../media/image7.jpg"/><Relationship Id="rId5" Type="http://schemas.microsoft.com/office/2007/relationships/hdphoto" Target="../media/hdphoto1.wdp"/><Relationship Id="rId4" Type="http://schemas.openxmlformats.org/officeDocument/2006/relationships/image" Target="../media/image9.png"/></Relationships>
</file>

<file path=ppt/slides/_rels/slide32.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 Target="slide4.xml"/><Relationship Id="rId7" Type="http://schemas.openxmlformats.org/officeDocument/2006/relationships/image" Target="../media/image10.png"/><Relationship Id="rId2" Type="http://schemas.openxmlformats.org/officeDocument/2006/relationships/notesSlide" Target="../notesSlides/notesSlide31.xml"/><Relationship Id="rId1" Type="http://schemas.openxmlformats.org/officeDocument/2006/relationships/slideLayout" Target="../slideLayouts/slideLayout1.xml"/><Relationship Id="rId6" Type="http://schemas.openxmlformats.org/officeDocument/2006/relationships/image" Target="../media/image7.jpg"/><Relationship Id="rId5" Type="http://schemas.microsoft.com/office/2007/relationships/hdphoto" Target="../media/hdphoto1.wdp"/><Relationship Id="rId4" Type="http://schemas.openxmlformats.org/officeDocument/2006/relationships/image" Target="../media/image9.png"/></Relationships>
</file>

<file path=ppt/slides/_rels/slide3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 Target="slide4.xml"/><Relationship Id="rId7" Type="http://schemas.openxmlformats.org/officeDocument/2006/relationships/image" Target="../media/image10.png"/><Relationship Id="rId2" Type="http://schemas.openxmlformats.org/officeDocument/2006/relationships/notesSlide" Target="../notesSlides/notesSlide32.xml"/><Relationship Id="rId1" Type="http://schemas.openxmlformats.org/officeDocument/2006/relationships/slideLayout" Target="../slideLayouts/slideLayout1.xml"/><Relationship Id="rId6" Type="http://schemas.openxmlformats.org/officeDocument/2006/relationships/image" Target="../media/image7.jpg"/><Relationship Id="rId5" Type="http://schemas.microsoft.com/office/2007/relationships/hdphoto" Target="../media/hdphoto1.wdp"/><Relationship Id="rId4" Type="http://schemas.openxmlformats.org/officeDocument/2006/relationships/image" Target="../media/image9.png"/></Relationships>
</file>

<file path=ppt/slides/_rels/slide34.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 Target="slide4.xml"/><Relationship Id="rId7" Type="http://schemas.openxmlformats.org/officeDocument/2006/relationships/image" Target="../media/image10.png"/><Relationship Id="rId2" Type="http://schemas.openxmlformats.org/officeDocument/2006/relationships/notesSlide" Target="../notesSlides/notesSlide33.xml"/><Relationship Id="rId1" Type="http://schemas.openxmlformats.org/officeDocument/2006/relationships/slideLayout" Target="../slideLayouts/slideLayout1.xml"/><Relationship Id="rId6" Type="http://schemas.openxmlformats.org/officeDocument/2006/relationships/image" Target="../media/image7.jpg"/><Relationship Id="rId5" Type="http://schemas.microsoft.com/office/2007/relationships/hdphoto" Target="../media/hdphoto1.wdp"/><Relationship Id="rId4" Type="http://schemas.openxmlformats.org/officeDocument/2006/relationships/image" Target="../media/image9.png"/></Relationships>
</file>

<file path=ppt/slides/_rels/slide3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 Target="slide4.xml"/><Relationship Id="rId7" Type="http://schemas.openxmlformats.org/officeDocument/2006/relationships/image" Target="../media/image10.png"/><Relationship Id="rId2" Type="http://schemas.openxmlformats.org/officeDocument/2006/relationships/notesSlide" Target="../notesSlides/notesSlide34.xml"/><Relationship Id="rId1" Type="http://schemas.openxmlformats.org/officeDocument/2006/relationships/slideLayout" Target="../slideLayouts/slideLayout1.xml"/><Relationship Id="rId6" Type="http://schemas.openxmlformats.org/officeDocument/2006/relationships/image" Target="../media/image7.jpg"/><Relationship Id="rId5" Type="http://schemas.microsoft.com/office/2007/relationships/hdphoto" Target="../media/hdphoto1.wdp"/><Relationship Id="rId4" Type="http://schemas.openxmlformats.org/officeDocument/2006/relationships/image" Target="../media/image9.png"/></Relationships>
</file>

<file path=ppt/slides/_rels/slide36.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 Target="slide4.xml"/><Relationship Id="rId7" Type="http://schemas.openxmlformats.org/officeDocument/2006/relationships/image" Target="../media/image10.png"/><Relationship Id="rId2" Type="http://schemas.openxmlformats.org/officeDocument/2006/relationships/notesSlide" Target="../notesSlides/notesSlide35.xml"/><Relationship Id="rId1" Type="http://schemas.openxmlformats.org/officeDocument/2006/relationships/slideLayout" Target="../slideLayouts/slideLayout1.xml"/><Relationship Id="rId6" Type="http://schemas.openxmlformats.org/officeDocument/2006/relationships/image" Target="../media/image7.jpg"/><Relationship Id="rId5" Type="http://schemas.microsoft.com/office/2007/relationships/hdphoto" Target="../media/hdphoto1.wdp"/><Relationship Id="rId4" Type="http://schemas.openxmlformats.org/officeDocument/2006/relationships/image" Target="../media/image9.png"/></Relationships>
</file>

<file path=ppt/slides/_rels/slide37.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 Target="slide4.xml"/><Relationship Id="rId7" Type="http://schemas.openxmlformats.org/officeDocument/2006/relationships/image" Target="../media/image10.png"/><Relationship Id="rId2" Type="http://schemas.openxmlformats.org/officeDocument/2006/relationships/notesSlide" Target="../notesSlides/notesSlide36.xml"/><Relationship Id="rId1" Type="http://schemas.openxmlformats.org/officeDocument/2006/relationships/slideLayout" Target="../slideLayouts/slideLayout1.xml"/><Relationship Id="rId6" Type="http://schemas.openxmlformats.org/officeDocument/2006/relationships/image" Target="../media/image7.jpg"/><Relationship Id="rId5" Type="http://schemas.microsoft.com/office/2007/relationships/hdphoto" Target="../media/hdphoto1.wdp"/><Relationship Id="rId4" Type="http://schemas.openxmlformats.org/officeDocument/2006/relationships/image" Target="../media/image9.png"/></Relationships>
</file>

<file path=ppt/slides/_rels/slide38.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 Target="slide4.xml"/><Relationship Id="rId7" Type="http://schemas.openxmlformats.org/officeDocument/2006/relationships/image" Target="../media/image10.png"/><Relationship Id="rId2" Type="http://schemas.openxmlformats.org/officeDocument/2006/relationships/notesSlide" Target="../notesSlides/notesSlide37.xml"/><Relationship Id="rId1" Type="http://schemas.openxmlformats.org/officeDocument/2006/relationships/slideLayout" Target="../slideLayouts/slideLayout1.xml"/><Relationship Id="rId6" Type="http://schemas.openxmlformats.org/officeDocument/2006/relationships/image" Target="../media/image7.jpg"/><Relationship Id="rId5" Type="http://schemas.microsoft.com/office/2007/relationships/hdphoto" Target="../media/hdphoto1.wdp"/><Relationship Id="rId4" Type="http://schemas.openxmlformats.org/officeDocument/2006/relationships/image" Target="../media/image9.png"/></Relationships>
</file>

<file path=ppt/slides/_rels/slide39.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 Target="slide4.xml"/><Relationship Id="rId7" Type="http://schemas.openxmlformats.org/officeDocument/2006/relationships/image" Target="../media/image10.png"/><Relationship Id="rId2" Type="http://schemas.openxmlformats.org/officeDocument/2006/relationships/notesSlide" Target="../notesSlides/notesSlide38.xml"/><Relationship Id="rId1" Type="http://schemas.openxmlformats.org/officeDocument/2006/relationships/slideLayout" Target="../slideLayouts/slideLayout1.xml"/><Relationship Id="rId6" Type="http://schemas.openxmlformats.org/officeDocument/2006/relationships/image" Target="../media/image7.jpg"/><Relationship Id="rId5" Type="http://schemas.microsoft.com/office/2007/relationships/hdphoto" Target="../media/hdphoto1.wdp"/><Relationship Id="rId4" Type="http://schemas.openxmlformats.org/officeDocument/2006/relationships/image" Target="../media/image9.png"/></Relationships>
</file>

<file path=ppt/slides/_rels/slide40.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 Target="slide4.xml"/><Relationship Id="rId7" Type="http://schemas.openxmlformats.org/officeDocument/2006/relationships/image" Target="../media/image10.png"/><Relationship Id="rId2" Type="http://schemas.openxmlformats.org/officeDocument/2006/relationships/notesSlide" Target="../notesSlides/notesSlide39.xml"/><Relationship Id="rId1" Type="http://schemas.openxmlformats.org/officeDocument/2006/relationships/slideLayout" Target="../slideLayouts/slideLayout1.xml"/><Relationship Id="rId6" Type="http://schemas.openxmlformats.org/officeDocument/2006/relationships/image" Target="../media/image7.jpg"/><Relationship Id="rId5" Type="http://schemas.microsoft.com/office/2007/relationships/hdphoto" Target="../media/hdphoto1.wdp"/><Relationship Id="rId4" Type="http://schemas.openxmlformats.org/officeDocument/2006/relationships/image" Target="../media/image9.png"/></Relationships>
</file>

<file path=ppt/slides/_rels/slide41.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 Target="slide4.xml"/><Relationship Id="rId7" Type="http://schemas.openxmlformats.org/officeDocument/2006/relationships/image" Target="../media/image10.png"/><Relationship Id="rId2" Type="http://schemas.openxmlformats.org/officeDocument/2006/relationships/notesSlide" Target="../notesSlides/notesSlide40.xml"/><Relationship Id="rId1" Type="http://schemas.openxmlformats.org/officeDocument/2006/relationships/slideLayout" Target="../slideLayouts/slideLayout1.xml"/><Relationship Id="rId6" Type="http://schemas.openxmlformats.org/officeDocument/2006/relationships/image" Target="../media/image7.jpg"/><Relationship Id="rId5" Type="http://schemas.microsoft.com/office/2007/relationships/hdphoto" Target="../media/hdphoto1.wdp"/><Relationship Id="rId4" Type="http://schemas.openxmlformats.org/officeDocument/2006/relationships/image" Target="../media/image9.png"/></Relationships>
</file>

<file path=ppt/slides/_rels/slide42.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 Target="slide4.xml"/><Relationship Id="rId7" Type="http://schemas.openxmlformats.org/officeDocument/2006/relationships/image" Target="../media/image10.png"/><Relationship Id="rId2" Type="http://schemas.openxmlformats.org/officeDocument/2006/relationships/notesSlide" Target="../notesSlides/notesSlide41.xml"/><Relationship Id="rId1" Type="http://schemas.openxmlformats.org/officeDocument/2006/relationships/slideLayout" Target="../slideLayouts/slideLayout1.xml"/><Relationship Id="rId6" Type="http://schemas.openxmlformats.org/officeDocument/2006/relationships/image" Target="../media/image7.jpg"/><Relationship Id="rId5" Type="http://schemas.microsoft.com/office/2007/relationships/hdphoto" Target="../media/hdphoto1.wdp"/><Relationship Id="rId4" Type="http://schemas.openxmlformats.org/officeDocument/2006/relationships/image" Target="../media/image9.png"/></Relationships>
</file>

<file path=ppt/slides/_rels/slide4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 Target="slide4.xml"/><Relationship Id="rId7" Type="http://schemas.openxmlformats.org/officeDocument/2006/relationships/image" Target="../media/image10.png"/><Relationship Id="rId2" Type="http://schemas.openxmlformats.org/officeDocument/2006/relationships/notesSlide" Target="../notesSlides/notesSlide42.xml"/><Relationship Id="rId1" Type="http://schemas.openxmlformats.org/officeDocument/2006/relationships/slideLayout" Target="../slideLayouts/slideLayout1.xml"/><Relationship Id="rId6" Type="http://schemas.openxmlformats.org/officeDocument/2006/relationships/image" Target="../media/image7.jpg"/><Relationship Id="rId5" Type="http://schemas.microsoft.com/office/2007/relationships/hdphoto" Target="../media/hdphoto1.wdp"/><Relationship Id="rId4" Type="http://schemas.openxmlformats.org/officeDocument/2006/relationships/image" Target="../media/image9.png"/></Relationships>
</file>

<file path=ppt/slides/_rels/slide44.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 Target="slide4.xml"/><Relationship Id="rId7" Type="http://schemas.openxmlformats.org/officeDocument/2006/relationships/image" Target="../media/image10.png"/><Relationship Id="rId2" Type="http://schemas.openxmlformats.org/officeDocument/2006/relationships/notesSlide" Target="../notesSlides/notesSlide43.xml"/><Relationship Id="rId1" Type="http://schemas.openxmlformats.org/officeDocument/2006/relationships/slideLayout" Target="../slideLayouts/slideLayout1.xml"/><Relationship Id="rId6" Type="http://schemas.openxmlformats.org/officeDocument/2006/relationships/image" Target="../media/image7.jpg"/><Relationship Id="rId5" Type="http://schemas.microsoft.com/office/2007/relationships/hdphoto" Target="../media/hdphoto1.wdp"/><Relationship Id="rId4" Type="http://schemas.openxmlformats.org/officeDocument/2006/relationships/image" Target="../media/image9.png"/></Relationships>
</file>

<file path=ppt/slides/_rels/slide4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 Target="slide4.xml"/><Relationship Id="rId7" Type="http://schemas.openxmlformats.org/officeDocument/2006/relationships/image" Target="../media/image10.png"/><Relationship Id="rId2" Type="http://schemas.openxmlformats.org/officeDocument/2006/relationships/notesSlide" Target="../notesSlides/notesSlide44.xml"/><Relationship Id="rId1" Type="http://schemas.openxmlformats.org/officeDocument/2006/relationships/slideLayout" Target="../slideLayouts/slideLayout1.xml"/><Relationship Id="rId6" Type="http://schemas.openxmlformats.org/officeDocument/2006/relationships/image" Target="../media/image7.jpg"/><Relationship Id="rId5" Type="http://schemas.microsoft.com/office/2007/relationships/hdphoto" Target="../media/hdphoto1.wdp"/><Relationship Id="rId4" Type="http://schemas.openxmlformats.org/officeDocument/2006/relationships/image" Target="../media/image9.png"/></Relationships>
</file>

<file path=ppt/slides/_rels/slide46.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 Target="slide4.xml"/><Relationship Id="rId7" Type="http://schemas.openxmlformats.org/officeDocument/2006/relationships/image" Target="../media/image10.png"/><Relationship Id="rId2" Type="http://schemas.openxmlformats.org/officeDocument/2006/relationships/notesSlide" Target="../notesSlides/notesSlide45.xml"/><Relationship Id="rId1" Type="http://schemas.openxmlformats.org/officeDocument/2006/relationships/slideLayout" Target="../slideLayouts/slideLayout1.xml"/><Relationship Id="rId6" Type="http://schemas.openxmlformats.org/officeDocument/2006/relationships/image" Target="../media/image7.jpg"/><Relationship Id="rId5" Type="http://schemas.microsoft.com/office/2007/relationships/hdphoto" Target="../media/hdphoto1.wdp"/><Relationship Id="rId4" Type="http://schemas.openxmlformats.org/officeDocument/2006/relationships/image" Target="../media/image9.png"/></Relationships>
</file>

<file path=ppt/slides/_rels/slide47.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 Target="slide4.xml"/><Relationship Id="rId7" Type="http://schemas.openxmlformats.org/officeDocument/2006/relationships/image" Target="../media/image10.png"/><Relationship Id="rId2" Type="http://schemas.openxmlformats.org/officeDocument/2006/relationships/notesSlide" Target="../notesSlides/notesSlide46.xml"/><Relationship Id="rId1" Type="http://schemas.openxmlformats.org/officeDocument/2006/relationships/slideLayout" Target="../slideLayouts/slideLayout1.xml"/><Relationship Id="rId6" Type="http://schemas.openxmlformats.org/officeDocument/2006/relationships/image" Target="../media/image7.jpg"/><Relationship Id="rId5" Type="http://schemas.microsoft.com/office/2007/relationships/hdphoto" Target="../media/hdphoto1.wdp"/><Relationship Id="rId4" Type="http://schemas.openxmlformats.org/officeDocument/2006/relationships/image" Target="../media/image9.png"/></Relationships>
</file>

<file path=ppt/slides/_rels/slide48.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 Target="slide4.xml"/><Relationship Id="rId7" Type="http://schemas.openxmlformats.org/officeDocument/2006/relationships/image" Target="../media/image10.png"/><Relationship Id="rId2" Type="http://schemas.openxmlformats.org/officeDocument/2006/relationships/notesSlide" Target="../notesSlides/notesSlide47.xml"/><Relationship Id="rId1" Type="http://schemas.openxmlformats.org/officeDocument/2006/relationships/slideLayout" Target="../slideLayouts/slideLayout1.xml"/><Relationship Id="rId6" Type="http://schemas.openxmlformats.org/officeDocument/2006/relationships/image" Target="../media/image7.jpg"/><Relationship Id="rId5" Type="http://schemas.microsoft.com/office/2007/relationships/hdphoto" Target="../media/hdphoto1.wdp"/><Relationship Id="rId4" Type="http://schemas.openxmlformats.org/officeDocument/2006/relationships/image" Target="../media/image9.png"/></Relationships>
</file>

<file path=ppt/slides/_rels/slide49.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 Target="slide4.xml"/><Relationship Id="rId7" Type="http://schemas.openxmlformats.org/officeDocument/2006/relationships/image" Target="../media/image10.png"/><Relationship Id="rId2" Type="http://schemas.openxmlformats.org/officeDocument/2006/relationships/notesSlide" Target="../notesSlides/notesSlide48.xml"/><Relationship Id="rId1" Type="http://schemas.openxmlformats.org/officeDocument/2006/relationships/slideLayout" Target="../slideLayouts/slideLayout1.xml"/><Relationship Id="rId6" Type="http://schemas.openxmlformats.org/officeDocument/2006/relationships/image" Target="../media/image7.jpg"/><Relationship Id="rId5" Type="http://schemas.microsoft.com/office/2007/relationships/hdphoto" Target="../media/hdphoto1.wdp"/><Relationship Id="rId4" Type="http://schemas.openxmlformats.org/officeDocument/2006/relationships/image" Target="../media/image9.png"/></Relationships>
</file>

<file path=ppt/slides/_rels/slide50.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 Target="slide4.xml"/><Relationship Id="rId7" Type="http://schemas.openxmlformats.org/officeDocument/2006/relationships/image" Target="../media/image10.png"/><Relationship Id="rId2" Type="http://schemas.openxmlformats.org/officeDocument/2006/relationships/notesSlide" Target="../notesSlides/notesSlide49.xml"/><Relationship Id="rId1" Type="http://schemas.openxmlformats.org/officeDocument/2006/relationships/slideLayout" Target="../slideLayouts/slideLayout1.xml"/><Relationship Id="rId6" Type="http://schemas.openxmlformats.org/officeDocument/2006/relationships/image" Target="../media/image7.jpg"/><Relationship Id="rId5" Type="http://schemas.microsoft.com/office/2007/relationships/hdphoto" Target="../media/hdphoto1.wdp"/><Relationship Id="rId4" Type="http://schemas.openxmlformats.org/officeDocument/2006/relationships/image" Target="../media/image9.png"/></Relationships>
</file>

<file path=ppt/slides/_rels/slide51.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 Target="slide4.xml"/><Relationship Id="rId7" Type="http://schemas.openxmlformats.org/officeDocument/2006/relationships/image" Target="../media/image10.png"/><Relationship Id="rId2" Type="http://schemas.openxmlformats.org/officeDocument/2006/relationships/notesSlide" Target="../notesSlides/notesSlide50.xml"/><Relationship Id="rId1" Type="http://schemas.openxmlformats.org/officeDocument/2006/relationships/slideLayout" Target="../slideLayouts/slideLayout1.xml"/><Relationship Id="rId6" Type="http://schemas.openxmlformats.org/officeDocument/2006/relationships/image" Target="../media/image7.jpg"/><Relationship Id="rId5" Type="http://schemas.microsoft.com/office/2007/relationships/hdphoto" Target="../media/hdphoto1.wdp"/><Relationship Id="rId4" Type="http://schemas.openxmlformats.org/officeDocument/2006/relationships/image" Target="../media/image9.png"/></Relationships>
</file>

<file path=ppt/slides/_rels/slide52.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 Target="slide4.xml"/><Relationship Id="rId7" Type="http://schemas.openxmlformats.org/officeDocument/2006/relationships/image" Target="../media/image10.png"/><Relationship Id="rId2" Type="http://schemas.openxmlformats.org/officeDocument/2006/relationships/notesSlide" Target="../notesSlides/notesSlide51.xml"/><Relationship Id="rId1" Type="http://schemas.openxmlformats.org/officeDocument/2006/relationships/slideLayout" Target="../slideLayouts/slideLayout1.xml"/><Relationship Id="rId6" Type="http://schemas.openxmlformats.org/officeDocument/2006/relationships/image" Target="../media/image7.jpg"/><Relationship Id="rId5" Type="http://schemas.microsoft.com/office/2007/relationships/hdphoto" Target="../media/hdphoto1.wdp"/><Relationship Id="rId4" Type="http://schemas.openxmlformats.org/officeDocument/2006/relationships/image" Target="../media/image9.png"/></Relationships>
</file>

<file path=ppt/slides/_rels/slide5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 Target="slide4.xml"/><Relationship Id="rId7" Type="http://schemas.openxmlformats.org/officeDocument/2006/relationships/image" Target="../media/image10.png"/><Relationship Id="rId2" Type="http://schemas.openxmlformats.org/officeDocument/2006/relationships/notesSlide" Target="../notesSlides/notesSlide52.xml"/><Relationship Id="rId1" Type="http://schemas.openxmlformats.org/officeDocument/2006/relationships/slideLayout" Target="../slideLayouts/slideLayout1.xml"/><Relationship Id="rId6" Type="http://schemas.openxmlformats.org/officeDocument/2006/relationships/image" Target="../media/image7.jpg"/><Relationship Id="rId5" Type="http://schemas.microsoft.com/office/2007/relationships/hdphoto" Target="../media/hdphoto1.wdp"/><Relationship Id="rId4" Type="http://schemas.openxmlformats.org/officeDocument/2006/relationships/image" Target="../media/image9.png"/></Relationships>
</file>

<file path=ppt/slides/_rels/slide54.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 Target="slide4.xml"/><Relationship Id="rId7" Type="http://schemas.openxmlformats.org/officeDocument/2006/relationships/image" Target="../media/image10.png"/><Relationship Id="rId2" Type="http://schemas.openxmlformats.org/officeDocument/2006/relationships/notesSlide" Target="../notesSlides/notesSlide53.xml"/><Relationship Id="rId1" Type="http://schemas.openxmlformats.org/officeDocument/2006/relationships/slideLayout" Target="../slideLayouts/slideLayout1.xml"/><Relationship Id="rId6" Type="http://schemas.openxmlformats.org/officeDocument/2006/relationships/image" Target="../media/image7.jpg"/><Relationship Id="rId5" Type="http://schemas.microsoft.com/office/2007/relationships/hdphoto" Target="../media/hdphoto1.wdp"/><Relationship Id="rId4" Type="http://schemas.openxmlformats.org/officeDocument/2006/relationships/image" Target="../media/image9.png"/></Relationships>
</file>

<file path=ppt/slides/_rels/slide5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 Target="slide4.xml"/><Relationship Id="rId7" Type="http://schemas.openxmlformats.org/officeDocument/2006/relationships/image" Target="../media/image10.png"/><Relationship Id="rId2" Type="http://schemas.openxmlformats.org/officeDocument/2006/relationships/notesSlide" Target="../notesSlides/notesSlide54.xml"/><Relationship Id="rId1" Type="http://schemas.openxmlformats.org/officeDocument/2006/relationships/slideLayout" Target="../slideLayouts/slideLayout1.xml"/><Relationship Id="rId6" Type="http://schemas.openxmlformats.org/officeDocument/2006/relationships/image" Target="../media/image7.jpg"/><Relationship Id="rId5" Type="http://schemas.microsoft.com/office/2007/relationships/hdphoto" Target="../media/hdphoto1.wdp"/><Relationship Id="rId4" Type="http://schemas.openxmlformats.org/officeDocument/2006/relationships/image" Target="../media/image9.png"/></Relationships>
</file>

<file path=ppt/slides/_rels/slide56.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 Target="slide4.xml"/><Relationship Id="rId7" Type="http://schemas.openxmlformats.org/officeDocument/2006/relationships/image" Target="../media/image10.png"/><Relationship Id="rId2" Type="http://schemas.openxmlformats.org/officeDocument/2006/relationships/notesSlide" Target="../notesSlides/notesSlide55.xml"/><Relationship Id="rId1" Type="http://schemas.openxmlformats.org/officeDocument/2006/relationships/slideLayout" Target="../slideLayouts/slideLayout1.xml"/><Relationship Id="rId6" Type="http://schemas.openxmlformats.org/officeDocument/2006/relationships/image" Target="../media/image7.jpg"/><Relationship Id="rId5" Type="http://schemas.microsoft.com/office/2007/relationships/hdphoto" Target="../media/hdphoto1.wdp"/><Relationship Id="rId4" Type="http://schemas.openxmlformats.org/officeDocument/2006/relationships/image" Target="../media/image9.png"/></Relationships>
</file>

<file path=ppt/slides/_rels/slide57.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 Target="slide4.xml"/><Relationship Id="rId7" Type="http://schemas.openxmlformats.org/officeDocument/2006/relationships/image" Target="../media/image10.png"/><Relationship Id="rId2" Type="http://schemas.openxmlformats.org/officeDocument/2006/relationships/notesSlide" Target="../notesSlides/notesSlide56.xml"/><Relationship Id="rId1" Type="http://schemas.openxmlformats.org/officeDocument/2006/relationships/slideLayout" Target="../slideLayouts/slideLayout1.xml"/><Relationship Id="rId6" Type="http://schemas.openxmlformats.org/officeDocument/2006/relationships/image" Target="../media/image7.jpg"/><Relationship Id="rId5" Type="http://schemas.microsoft.com/office/2007/relationships/hdphoto" Target="../media/hdphoto1.wdp"/><Relationship Id="rId4" Type="http://schemas.openxmlformats.org/officeDocument/2006/relationships/image" Target="../media/image9.png"/></Relationships>
</file>

<file path=ppt/slides/_rels/slide58.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 Target="slide4.xml"/><Relationship Id="rId7" Type="http://schemas.openxmlformats.org/officeDocument/2006/relationships/image" Target="../media/image10.png"/><Relationship Id="rId2" Type="http://schemas.openxmlformats.org/officeDocument/2006/relationships/notesSlide" Target="../notesSlides/notesSlide57.xml"/><Relationship Id="rId1" Type="http://schemas.openxmlformats.org/officeDocument/2006/relationships/slideLayout" Target="../slideLayouts/slideLayout1.xml"/><Relationship Id="rId6" Type="http://schemas.openxmlformats.org/officeDocument/2006/relationships/image" Target="../media/image7.jpg"/><Relationship Id="rId5" Type="http://schemas.microsoft.com/office/2007/relationships/hdphoto" Target="../media/hdphoto1.wdp"/><Relationship Id="rId4" Type="http://schemas.openxmlformats.org/officeDocument/2006/relationships/image" Target="../media/image9.png"/></Relationships>
</file>

<file path=ppt/slides/_rels/slide59.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 Target="slide4.xml"/><Relationship Id="rId7" Type="http://schemas.openxmlformats.org/officeDocument/2006/relationships/image" Target="../media/image10.png"/><Relationship Id="rId2" Type="http://schemas.openxmlformats.org/officeDocument/2006/relationships/notesSlide" Target="../notesSlides/notesSlide58.xml"/><Relationship Id="rId1" Type="http://schemas.openxmlformats.org/officeDocument/2006/relationships/slideLayout" Target="../slideLayouts/slideLayout1.xml"/><Relationship Id="rId6" Type="http://schemas.openxmlformats.org/officeDocument/2006/relationships/image" Target="../media/image7.jpg"/><Relationship Id="rId5" Type="http://schemas.microsoft.com/office/2007/relationships/hdphoto" Target="../media/hdphoto1.wdp"/><Relationship Id="rId4" Type="http://schemas.openxmlformats.org/officeDocument/2006/relationships/image" Target="../media/image9.png"/></Relationships>
</file>

<file path=ppt/slides/_rels/slide60.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 Target="slide4.xml"/><Relationship Id="rId7" Type="http://schemas.openxmlformats.org/officeDocument/2006/relationships/image" Target="../media/image10.png"/><Relationship Id="rId2" Type="http://schemas.openxmlformats.org/officeDocument/2006/relationships/notesSlide" Target="../notesSlides/notesSlide59.xml"/><Relationship Id="rId1" Type="http://schemas.openxmlformats.org/officeDocument/2006/relationships/slideLayout" Target="../slideLayouts/slideLayout1.xml"/><Relationship Id="rId6" Type="http://schemas.openxmlformats.org/officeDocument/2006/relationships/image" Target="../media/image7.jpg"/><Relationship Id="rId5" Type="http://schemas.microsoft.com/office/2007/relationships/hdphoto" Target="../media/hdphoto1.wdp"/><Relationship Id="rId4" Type="http://schemas.openxmlformats.org/officeDocument/2006/relationships/image" Target="../media/image9.png"/></Relationships>
</file>

<file path=ppt/slides/_rels/slide61.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 Target="slide4.xml"/><Relationship Id="rId7" Type="http://schemas.openxmlformats.org/officeDocument/2006/relationships/image" Target="../media/image10.png"/><Relationship Id="rId2" Type="http://schemas.openxmlformats.org/officeDocument/2006/relationships/notesSlide" Target="../notesSlides/notesSlide60.xml"/><Relationship Id="rId1" Type="http://schemas.openxmlformats.org/officeDocument/2006/relationships/slideLayout" Target="../slideLayouts/slideLayout1.xml"/><Relationship Id="rId6" Type="http://schemas.openxmlformats.org/officeDocument/2006/relationships/image" Target="../media/image7.jpg"/><Relationship Id="rId5" Type="http://schemas.microsoft.com/office/2007/relationships/hdphoto" Target="../media/hdphoto1.wdp"/><Relationship Id="rId4" Type="http://schemas.openxmlformats.org/officeDocument/2006/relationships/image" Target="../media/image9.png"/></Relationships>
</file>

<file path=ppt/slides/_rels/slide62.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 Target="slide4.xml"/><Relationship Id="rId7" Type="http://schemas.openxmlformats.org/officeDocument/2006/relationships/image" Target="../media/image10.png"/><Relationship Id="rId2" Type="http://schemas.openxmlformats.org/officeDocument/2006/relationships/notesSlide" Target="../notesSlides/notesSlide61.xml"/><Relationship Id="rId1" Type="http://schemas.openxmlformats.org/officeDocument/2006/relationships/slideLayout" Target="../slideLayouts/slideLayout1.xml"/><Relationship Id="rId6" Type="http://schemas.openxmlformats.org/officeDocument/2006/relationships/image" Target="../media/image7.jpg"/><Relationship Id="rId5" Type="http://schemas.microsoft.com/office/2007/relationships/hdphoto" Target="../media/hdphoto1.wdp"/><Relationship Id="rId4" Type="http://schemas.openxmlformats.org/officeDocument/2006/relationships/image" Target="../media/image9.png"/></Relationships>
</file>

<file path=ppt/slides/_rels/slide6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 Target="slide4.xml"/><Relationship Id="rId7" Type="http://schemas.openxmlformats.org/officeDocument/2006/relationships/image" Target="../media/image10.png"/><Relationship Id="rId2" Type="http://schemas.openxmlformats.org/officeDocument/2006/relationships/notesSlide" Target="../notesSlides/notesSlide62.xml"/><Relationship Id="rId1" Type="http://schemas.openxmlformats.org/officeDocument/2006/relationships/slideLayout" Target="../slideLayouts/slideLayout1.xml"/><Relationship Id="rId6" Type="http://schemas.openxmlformats.org/officeDocument/2006/relationships/image" Target="../media/image7.jpg"/><Relationship Id="rId5" Type="http://schemas.microsoft.com/office/2007/relationships/hdphoto" Target="../media/hdphoto1.wdp"/><Relationship Id="rId4" Type="http://schemas.openxmlformats.org/officeDocument/2006/relationships/image" Target="../media/image9.png"/></Relationships>
</file>

<file path=ppt/slides/_rels/slide64.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 Target="slide4.xml"/><Relationship Id="rId7" Type="http://schemas.openxmlformats.org/officeDocument/2006/relationships/image" Target="../media/image10.png"/><Relationship Id="rId2" Type="http://schemas.openxmlformats.org/officeDocument/2006/relationships/notesSlide" Target="../notesSlides/notesSlide63.xml"/><Relationship Id="rId1" Type="http://schemas.openxmlformats.org/officeDocument/2006/relationships/slideLayout" Target="../slideLayouts/slideLayout1.xml"/><Relationship Id="rId6" Type="http://schemas.openxmlformats.org/officeDocument/2006/relationships/image" Target="../media/image7.jpg"/><Relationship Id="rId5" Type="http://schemas.microsoft.com/office/2007/relationships/hdphoto" Target="../media/hdphoto1.wdp"/><Relationship Id="rId4" Type="http://schemas.openxmlformats.org/officeDocument/2006/relationships/image" Target="../media/image9.png"/></Relationships>
</file>

<file path=ppt/slides/_rels/slide6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 Target="slide4.xml"/><Relationship Id="rId7" Type="http://schemas.openxmlformats.org/officeDocument/2006/relationships/image" Target="../media/image10.png"/><Relationship Id="rId2" Type="http://schemas.openxmlformats.org/officeDocument/2006/relationships/notesSlide" Target="../notesSlides/notesSlide64.xml"/><Relationship Id="rId1" Type="http://schemas.openxmlformats.org/officeDocument/2006/relationships/slideLayout" Target="../slideLayouts/slideLayout1.xml"/><Relationship Id="rId6" Type="http://schemas.openxmlformats.org/officeDocument/2006/relationships/image" Target="../media/image7.jpg"/><Relationship Id="rId5" Type="http://schemas.microsoft.com/office/2007/relationships/hdphoto" Target="../media/hdphoto1.wdp"/><Relationship Id="rId4" Type="http://schemas.openxmlformats.org/officeDocument/2006/relationships/image" Target="../media/image9.png"/></Relationships>
</file>

<file path=ppt/slides/_rels/slide66.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 Target="slide4.xml"/><Relationship Id="rId7" Type="http://schemas.openxmlformats.org/officeDocument/2006/relationships/image" Target="../media/image10.png"/><Relationship Id="rId2" Type="http://schemas.openxmlformats.org/officeDocument/2006/relationships/notesSlide" Target="../notesSlides/notesSlide65.xml"/><Relationship Id="rId1" Type="http://schemas.openxmlformats.org/officeDocument/2006/relationships/slideLayout" Target="../slideLayouts/slideLayout1.xml"/><Relationship Id="rId6" Type="http://schemas.openxmlformats.org/officeDocument/2006/relationships/image" Target="../media/image7.jpg"/><Relationship Id="rId5" Type="http://schemas.microsoft.com/office/2007/relationships/hdphoto" Target="../media/hdphoto1.wdp"/><Relationship Id="rId4" Type="http://schemas.openxmlformats.org/officeDocument/2006/relationships/image" Target="../media/image9.png"/></Relationships>
</file>

<file path=ppt/slides/_rels/slide67.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 Target="slide4.xml"/><Relationship Id="rId7" Type="http://schemas.openxmlformats.org/officeDocument/2006/relationships/image" Target="../media/image10.png"/><Relationship Id="rId2" Type="http://schemas.openxmlformats.org/officeDocument/2006/relationships/notesSlide" Target="../notesSlides/notesSlide66.xml"/><Relationship Id="rId1" Type="http://schemas.openxmlformats.org/officeDocument/2006/relationships/slideLayout" Target="../slideLayouts/slideLayout1.xml"/><Relationship Id="rId6" Type="http://schemas.openxmlformats.org/officeDocument/2006/relationships/image" Target="../media/image7.jpg"/><Relationship Id="rId5" Type="http://schemas.microsoft.com/office/2007/relationships/hdphoto" Target="../media/hdphoto1.wdp"/><Relationship Id="rId4" Type="http://schemas.openxmlformats.org/officeDocument/2006/relationships/image" Target="../media/image9.png"/></Relationships>
</file>

<file path=ppt/slides/_rels/slide68.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 Target="slide4.xml"/><Relationship Id="rId7" Type="http://schemas.openxmlformats.org/officeDocument/2006/relationships/image" Target="../media/image10.png"/><Relationship Id="rId2" Type="http://schemas.openxmlformats.org/officeDocument/2006/relationships/notesSlide" Target="../notesSlides/notesSlide67.xml"/><Relationship Id="rId1" Type="http://schemas.openxmlformats.org/officeDocument/2006/relationships/slideLayout" Target="../slideLayouts/slideLayout1.xml"/><Relationship Id="rId6" Type="http://schemas.openxmlformats.org/officeDocument/2006/relationships/image" Target="../media/image7.jpg"/><Relationship Id="rId5" Type="http://schemas.microsoft.com/office/2007/relationships/hdphoto" Target="../media/hdphoto1.wdp"/><Relationship Id="rId4" Type="http://schemas.openxmlformats.org/officeDocument/2006/relationships/image" Target="../media/image9.png"/></Relationships>
</file>

<file path=ppt/slides/_rels/slide69.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 Target="slide4.xml"/><Relationship Id="rId7" Type="http://schemas.openxmlformats.org/officeDocument/2006/relationships/image" Target="../media/image10.png"/><Relationship Id="rId2" Type="http://schemas.openxmlformats.org/officeDocument/2006/relationships/notesSlide" Target="../notesSlides/notesSlide68.xml"/><Relationship Id="rId1" Type="http://schemas.openxmlformats.org/officeDocument/2006/relationships/slideLayout" Target="../slideLayouts/slideLayout1.xml"/><Relationship Id="rId6" Type="http://schemas.openxmlformats.org/officeDocument/2006/relationships/image" Target="../media/image7.jpg"/><Relationship Id="rId5" Type="http://schemas.microsoft.com/office/2007/relationships/hdphoto" Target="../media/hdphoto1.wdp"/><Relationship Id="rId4" Type="http://schemas.openxmlformats.org/officeDocument/2006/relationships/image" Target="../media/image9.png"/></Relationships>
</file>

<file path=ppt/slides/_rels/slide70.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 Target="slide4.xml"/><Relationship Id="rId7" Type="http://schemas.openxmlformats.org/officeDocument/2006/relationships/image" Target="../media/image10.png"/><Relationship Id="rId2" Type="http://schemas.openxmlformats.org/officeDocument/2006/relationships/notesSlide" Target="../notesSlides/notesSlide69.xml"/><Relationship Id="rId1" Type="http://schemas.openxmlformats.org/officeDocument/2006/relationships/slideLayout" Target="../slideLayouts/slideLayout1.xml"/><Relationship Id="rId6" Type="http://schemas.openxmlformats.org/officeDocument/2006/relationships/image" Target="../media/image7.jpg"/><Relationship Id="rId5" Type="http://schemas.microsoft.com/office/2007/relationships/hdphoto" Target="../media/hdphoto1.wdp"/><Relationship Id="rId4" Type="http://schemas.openxmlformats.org/officeDocument/2006/relationships/image" Target="../media/image9.png"/></Relationships>
</file>

<file path=ppt/slides/_rels/slide71.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 Target="slide4.xml"/><Relationship Id="rId7" Type="http://schemas.openxmlformats.org/officeDocument/2006/relationships/image" Target="../media/image10.png"/><Relationship Id="rId2" Type="http://schemas.openxmlformats.org/officeDocument/2006/relationships/notesSlide" Target="../notesSlides/notesSlide70.xml"/><Relationship Id="rId1" Type="http://schemas.openxmlformats.org/officeDocument/2006/relationships/slideLayout" Target="../slideLayouts/slideLayout1.xml"/><Relationship Id="rId6" Type="http://schemas.openxmlformats.org/officeDocument/2006/relationships/image" Target="../media/image7.jpg"/><Relationship Id="rId5" Type="http://schemas.microsoft.com/office/2007/relationships/hdphoto" Target="../media/hdphoto1.wdp"/><Relationship Id="rId4" Type="http://schemas.openxmlformats.org/officeDocument/2006/relationships/image" Target="../media/image9.png"/></Relationships>
</file>

<file path=ppt/slides/_rels/slide72.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 Target="slide4.xml"/><Relationship Id="rId7" Type="http://schemas.openxmlformats.org/officeDocument/2006/relationships/image" Target="../media/image10.png"/><Relationship Id="rId2" Type="http://schemas.openxmlformats.org/officeDocument/2006/relationships/notesSlide" Target="../notesSlides/notesSlide71.xml"/><Relationship Id="rId1" Type="http://schemas.openxmlformats.org/officeDocument/2006/relationships/slideLayout" Target="../slideLayouts/slideLayout1.xml"/><Relationship Id="rId6" Type="http://schemas.openxmlformats.org/officeDocument/2006/relationships/image" Target="../media/image7.jpg"/><Relationship Id="rId5" Type="http://schemas.microsoft.com/office/2007/relationships/hdphoto" Target="../media/hdphoto1.wdp"/><Relationship Id="rId4" Type="http://schemas.openxmlformats.org/officeDocument/2006/relationships/image" Target="../media/image9.png"/></Relationships>
</file>

<file path=ppt/slides/_rels/slide7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 Target="slide4.xml"/><Relationship Id="rId7" Type="http://schemas.openxmlformats.org/officeDocument/2006/relationships/image" Target="../media/image10.png"/><Relationship Id="rId2" Type="http://schemas.openxmlformats.org/officeDocument/2006/relationships/notesSlide" Target="../notesSlides/notesSlide72.xml"/><Relationship Id="rId1" Type="http://schemas.openxmlformats.org/officeDocument/2006/relationships/slideLayout" Target="../slideLayouts/slideLayout1.xml"/><Relationship Id="rId6" Type="http://schemas.openxmlformats.org/officeDocument/2006/relationships/image" Target="../media/image7.jpg"/><Relationship Id="rId5" Type="http://schemas.microsoft.com/office/2007/relationships/hdphoto" Target="../media/hdphoto1.wdp"/><Relationship Id="rId4" Type="http://schemas.openxmlformats.org/officeDocument/2006/relationships/image" Target="../media/image9.png"/></Relationships>
</file>

<file path=ppt/slides/_rels/slide74.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 Target="slide4.xml"/><Relationship Id="rId7" Type="http://schemas.openxmlformats.org/officeDocument/2006/relationships/image" Target="../media/image10.png"/><Relationship Id="rId2" Type="http://schemas.openxmlformats.org/officeDocument/2006/relationships/notesSlide" Target="../notesSlides/notesSlide73.xml"/><Relationship Id="rId1" Type="http://schemas.openxmlformats.org/officeDocument/2006/relationships/slideLayout" Target="../slideLayouts/slideLayout1.xml"/><Relationship Id="rId6" Type="http://schemas.openxmlformats.org/officeDocument/2006/relationships/image" Target="../media/image7.jpg"/><Relationship Id="rId5" Type="http://schemas.microsoft.com/office/2007/relationships/hdphoto" Target="../media/hdphoto1.wdp"/><Relationship Id="rId4" Type="http://schemas.openxmlformats.org/officeDocument/2006/relationships/image" Target="../media/image9.png"/></Relationships>
</file>

<file path=ppt/slides/_rels/slide7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 Target="slide4.xml"/><Relationship Id="rId7" Type="http://schemas.openxmlformats.org/officeDocument/2006/relationships/image" Target="../media/image10.png"/><Relationship Id="rId2" Type="http://schemas.openxmlformats.org/officeDocument/2006/relationships/notesSlide" Target="../notesSlides/notesSlide74.xml"/><Relationship Id="rId1" Type="http://schemas.openxmlformats.org/officeDocument/2006/relationships/slideLayout" Target="../slideLayouts/slideLayout1.xml"/><Relationship Id="rId6" Type="http://schemas.openxmlformats.org/officeDocument/2006/relationships/image" Target="../media/image7.jpg"/><Relationship Id="rId5" Type="http://schemas.microsoft.com/office/2007/relationships/hdphoto" Target="../media/hdphoto1.wdp"/><Relationship Id="rId4" Type="http://schemas.openxmlformats.org/officeDocument/2006/relationships/image" Target="../media/image9.png"/></Relationships>
</file>

<file path=ppt/slides/_rels/slide76.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 Target="slide4.xml"/><Relationship Id="rId7" Type="http://schemas.openxmlformats.org/officeDocument/2006/relationships/image" Target="../media/image10.png"/><Relationship Id="rId2" Type="http://schemas.openxmlformats.org/officeDocument/2006/relationships/notesSlide" Target="../notesSlides/notesSlide75.xml"/><Relationship Id="rId1" Type="http://schemas.openxmlformats.org/officeDocument/2006/relationships/slideLayout" Target="../slideLayouts/slideLayout1.xml"/><Relationship Id="rId6" Type="http://schemas.openxmlformats.org/officeDocument/2006/relationships/image" Target="../media/image7.jpg"/><Relationship Id="rId5" Type="http://schemas.microsoft.com/office/2007/relationships/hdphoto" Target="../media/hdphoto1.wdp"/><Relationship Id="rId4" Type="http://schemas.openxmlformats.org/officeDocument/2006/relationships/image" Target="../media/image9.png"/></Relationships>
</file>

<file path=ppt/slides/_rels/slide77.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 Target="slide4.xml"/><Relationship Id="rId7" Type="http://schemas.openxmlformats.org/officeDocument/2006/relationships/image" Target="../media/image10.png"/><Relationship Id="rId2" Type="http://schemas.openxmlformats.org/officeDocument/2006/relationships/notesSlide" Target="../notesSlides/notesSlide76.xml"/><Relationship Id="rId1" Type="http://schemas.openxmlformats.org/officeDocument/2006/relationships/slideLayout" Target="../slideLayouts/slideLayout1.xml"/><Relationship Id="rId6" Type="http://schemas.openxmlformats.org/officeDocument/2006/relationships/image" Target="../media/image7.jpg"/><Relationship Id="rId5" Type="http://schemas.microsoft.com/office/2007/relationships/hdphoto" Target="../media/hdphoto1.wdp"/><Relationship Id="rId4" Type="http://schemas.openxmlformats.org/officeDocument/2006/relationships/image" Target="../media/image9.png"/></Relationships>
</file>

<file path=ppt/slides/_rels/slide78.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 Target="slide4.xml"/><Relationship Id="rId7" Type="http://schemas.openxmlformats.org/officeDocument/2006/relationships/image" Target="../media/image10.png"/><Relationship Id="rId2" Type="http://schemas.openxmlformats.org/officeDocument/2006/relationships/notesSlide" Target="../notesSlides/notesSlide77.xml"/><Relationship Id="rId1" Type="http://schemas.openxmlformats.org/officeDocument/2006/relationships/slideLayout" Target="../slideLayouts/slideLayout1.xml"/><Relationship Id="rId6" Type="http://schemas.openxmlformats.org/officeDocument/2006/relationships/image" Target="../media/image7.jpg"/><Relationship Id="rId5" Type="http://schemas.microsoft.com/office/2007/relationships/hdphoto" Target="../media/hdphoto1.wdp"/><Relationship Id="rId4" Type="http://schemas.openxmlformats.org/officeDocument/2006/relationships/image" Target="../media/image9.png"/></Relationships>
</file>

<file path=ppt/slides/_rels/slide79.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 Target="slide4.xml"/><Relationship Id="rId7" Type="http://schemas.openxmlformats.org/officeDocument/2006/relationships/image" Target="../media/image10.png"/><Relationship Id="rId2" Type="http://schemas.openxmlformats.org/officeDocument/2006/relationships/notesSlide" Target="../notesSlides/notesSlide78.xml"/><Relationship Id="rId1" Type="http://schemas.openxmlformats.org/officeDocument/2006/relationships/slideLayout" Target="../slideLayouts/slideLayout1.xml"/><Relationship Id="rId6" Type="http://schemas.openxmlformats.org/officeDocument/2006/relationships/image" Target="../media/image7.jpg"/><Relationship Id="rId5" Type="http://schemas.microsoft.com/office/2007/relationships/hdphoto" Target="../media/hdphoto1.wdp"/><Relationship Id="rId4" Type="http://schemas.openxmlformats.org/officeDocument/2006/relationships/image" Target="../media/image9.png"/></Relationships>
</file>

<file path=ppt/slides/_rels/slide80.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 Target="slide4.xml"/><Relationship Id="rId7" Type="http://schemas.openxmlformats.org/officeDocument/2006/relationships/image" Target="../media/image10.png"/><Relationship Id="rId2" Type="http://schemas.openxmlformats.org/officeDocument/2006/relationships/notesSlide" Target="../notesSlides/notesSlide79.xml"/><Relationship Id="rId1" Type="http://schemas.openxmlformats.org/officeDocument/2006/relationships/slideLayout" Target="../slideLayouts/slideLayout1.xml"/><Relationship Id="rId6" Type="http://schemas.openxmlformats.org/officeDocument/2006/relationships/image" Target="../media/image7.jpg"/><Relationship Id="rId5" Type="http://schemas.microsoft.com/office/2007/relationships/hdphoto" Target="../media/hdphoto1.wdp"/><Relationship Id="rId4" Type="http://schemas.openxmlformats.org/officeDocument/2006/relationships/image" Target="../media/image9.png"/></Relationships>
</file>

<file path=ppt/slides/_rels/slide81.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 Target="slide4.xml"/><Relationship Id="rId7" Type="http://schemas.openxmlformats.org/officeDocument/2006/relationships/image" Target="../media/image10.png"/><Relationship Id="rId2" Type="http://schemas.openxmlformats.org/officeDocument/2006/relationships/notesSlide" Target="../notesSlides/notesSlide80.xml"/><Relationship Id="rId1" Type="http://schemas.openxmlformats.org/officeDocument/2006/relationships/slideLayout" Target="../slideLayouts/slideLayout1.xml"/><Relationship Id="rId6" Type="http://schemas.openxmlformats.org/officeDocument/2006/relationships/image" Target="../media/image7.jpg"/><Relationship Id="rId5" Type="http://schemas.microsoft.com/office/2007/relationships/hdphoto" Target="../media/hdphoto1.wdp"/><Relationship Id="rId4" Type="http://schemas.openxmlformats.org/officeDocument/2006/relationships/image" Target="../media/image9.png"/></Relationships>
</file>

<file path=ppt/slides/_rels/slide82.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 Target="slide4.xml"/><Relationship Id="rId7" Type="http://schemas.openxmlformats.org/officeDocument/2006/relationships/image" Target="../media/image10.png"/><Relationship Id="rId2" Type="http://schemas.openxmlformats.org/officeDocument/2006/relationships/notesSlide" Target="../notesSlides/notesSlide81.xml"/><Relationship Id="rId1" Type="http://schemas.openxmlformats.org/officeDocument/2006/relationships/slideLayout" Target="../slideLayouts/slideLayout1.xml"/><Relationship Id="rId6" Type="http://schemas.openxmlformats.org/officeDocument/2006/relationships/image" Target="../media/image7.jpg"/><Relationship Id="rId5" Type="http://schemas.microsoft.com/office/2007/relationships/hdphoto" Target="../media/hdphoto1.wdp"/><Relationship Id="rId4" Type="http://schemas.openxmlformats.org/officeDocument/2006/relationships/image" Target="../media/image9.png"/></Relationships>
</file>

<file path=ppt/slides/_rels/slide8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 Target="slide4.xml"/><Relationship Id="rId7" Type="http://schemas.openxmlformats.org/officeDocument/2006/relationships/image" Target="../media/image10.png"/><Relationship Id="rId2" Type="http://schemas.openxmlformats.org/officeDocument/2006/relationships/notesSlide" Target="../notesSlides/notesSlide82.xml"/><Relationship Id="rId1" Type="http://schemas.openxmlformats.org/officeDocument/2006/relationships/slideLayout" Target="../slideLayouts/slideLayout1.xml"/><Relationship Id="rId6" Type="http://schemas.openxmlformats.org/officeDocument/2006/relationships/image" Target="../media/image7.jpg"/><Relationship Id="rId5" Type="http://schemas.microsoft.com/office/2007/relationships/hdphoto" Target="../media/hdphoto1.wdp"/><Relationship Id="rId4" Type="http://schemas.openxmlformats.org/officeDocument/2006/relationships/image" Target="../media/image9.png"/></Relationships>
</file>

<file path=ppt/slides/_rels/slide84.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 Target="slide4.xml"/><Relationship Id="rId7" Type="http://schemas.openxmlformats.org/officeDocument/2006/relationships/image" Target="../media/image10.png"/><Relationship Id="rId2" Type="http://schemas.openxmlformats.org/officeDocument/2006/relationships/notesSlide" Target="../notesSlides/notesSlide83.xml"/><Relationship Id="rId1" Type="http://schemas.openxmlformats.org/officeDocument/2006/relationships/slideLayout" Target="../slideLayouts/slideLayout1.xml"/><Relationship Id="rId6" Type="http://schemas.openxmlformats.org/officeDocument/2006/relationships/image" Target="../media/image7.jpg"/><Relationship Id="rId5" Type="http://schemas.microsoft.com/office/2007/relationships/hdphoto" Target="../media/hdphoto1.wdp"/><Relationship Id="rId4" Type="http://schemas.openxmlformats.org/officeDocument/2006/relationships/image" Target="../media/image9.png"/></Relationships>
</file>

<file path=ppt/slides/_rels/slide8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 Target="slide4.xml"/><Relationship Id="rId7" Type="http://schemas.openxmlformats.org/officeDocument/2006/relationships/image" Target="../media/image10.png"/><Relationship Id="rId2" Type="http://schemas.openxmlformats.org/officeDocument/2006/relationships/notesSlide" Target="../notesSlides/notesSlide84.xml"/><Relationship Id="rId1" Type="http://schemas.openxmlformats.org/officeDocument/2006/relationships/slideLayout" Target="../slideLayouts/slideLayout1.xml"/><Relationship Id="rId6" Type="http://schemas.openxmlformats.org/officeDocument/2006/relationships/image" Target="../media/image7.jpg"/><Relationship Id="rId5" Type="http://schemas.microsoft.com/office/2007/relationships/hdphoto" Target="../media/hdphoto1.wdp"/><Relationship Id="rId4" Type="http://schemas.openxmlformats.org/officeDocument/2006/relationships/image" Target="../media/image9.png"/></Relationships>
</file>

<file path=ppt/slides/_rels/slide86.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 Target="slide4.xml"/><Relationship Id="rId7" Type="http://schemas.openxmlformats.org/officeDocument/2006/relationships/image" Target="../media/image10.png"/><Relationship Id="rId2" Type="http://schemas.openxmlformats.org/officeDocument/2006/relationships/notesSlide" Target="../notesSlides/notesSlide85.xml"/><Relationship Id="rId1" Type="http://schemas.openxmlformats.org/officeDocument/2006/relationships/slideLayout" Target="../slideLayouts/slideLayout1.xml"/><Relationship Id="rId6" Type="http://schemas.openxmlformats.org/officeDocument/2006/relationships/image" Target="../media/image7.jpg"/><Relationship Id="rId5" Type="http://schemas.microsoft.com/office/2007/relationships/hdphoto" Target="../media/hdphoto1.wdp"/><Relationship Id="rId4" Type="http://schemas.openxmlformats.org/officeDocument/2006/relationships/image" Target="../media/image9.png"/></Relationships>
</file>

<file path=ppt/slides/_rels/slide87.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 Target="slide4.xml"/><Relationship Id="rId7" Type="http://schemas.openxmlformats.org/officeDocument/2006/relationships/image" Target="../media/image10.png"/><Relationship Id="rId2" Type="http://schemas.openxmlformats.org/officeDocument/2006/relationships/notesSlide" Target="../notesSlides/notesSlide86.xml"/><Relationship Id="rId1" Type="http://schemas.openxmlformats.org/officeDocument/2006/relationships/slideLayout" Target="../slideLayouts/slideLayout1.xml"/><Relationship Id="rId6" Type="http://schemas.openxmlformats.org/officeDocument/2006/relationships/image" Target="../media/image7.jpg"/><Relationship Id="rId5" Type="http://schemas.microsoft.com/office/2007/relationships/hdphoto" Target="../media/hdphoto1.wdp"/><Relationship Id="rId4" Type="http://schemas.openxmlformats.org/officeDocument/2006/relationships/image" Target="../media/image9.png"/></Relationships>
</file>

<file path=ppt/slides/_rels/slide88.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 Target="slide4.xml"/><Relationship Id="rId7" Type="http://schemas.openxmlformats.org/officeDocument/2006/relationships/image" Target="../media/image10.png"/><Relationship Id="rId2" Type="http://schemas.openxmlformats.org/officeDocument/2006/relationships/notesSlide" Target="../notesSlides/notesSlide87.xml"/><Relationship Id="rId1" Type="http://schemas.openxmlformats.org/officeDocument/2006/relationships/slideLayout" Target="../slideLayouts/slideLayout1.xml"/><Relationship Id="rId6" Type="http://schemas.openxmlformats.org/officeDocument/2006/relationships/image" Target="../media/image7.jpg"/><Relationship Id="rId5" Type="http://schemas.microsoft.com/office/2007/relationships/hdphoto" Target="../media/hdphoto1.wdp"/><Relationship Id="rId4" Type="http://schemas.openxmlformats.org/officeDocument/2006/relationships/image" Target="../media/image9.png"/></Relationships>
</file>

<file path=ppt/slides/_rels/slide89.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 Target="slide4.xml"/><Relationship Id="rId7" Type="http://schemas.openxmlformats.org/officeDocument/2006/relationships/image" Target="../media/image10.png"/><Relationship Id="rId2" Type="http://schemas.openxmlformats.org/officeDocument/2006/relationships/notesSlide" Target="../notesSlides/notesSlide88.xml"/><Relationship Id="rId1" Type="http://schemas.openxmlformats.org/officeDocument/2006/relationships/slideLayout" Target="../slideLayouts/slideLayout1.xml"/><Relationship Id="rId6" Type="http://schemas.openxmlformats.org/officeDocument/2006/relationships/image" Target="../media/image7.jpg"/><Relationship Id="rId5" Type="http://schemas.microsoft.com/office/2007/relationships/hdphoto" Target="../media/hdphoto1.wdp"/><Relationship Id="rId4" Type="http://schemas.openxmlformats.org/officeDocument/2006/relationships/image" Target="../media/image9.png"/></Relationships>
</file>

<file path=ppt/slides/_rels/slide90.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 Target="slide4.xml"/><Relationship Id="rId7" Type="http://schemas.openxmlformats.org/officeDocument/2006/relationships/image" Target="../media/image10.png"/><Relationship Id="rId2" Type="http://schemas.openxmlformats.org/officeDocument/2006/relationships/notesSlide" Target="../notesSlides/notesSlide89.xml"/><Relationship Id="rId1" Type="http://schemas.openxmlformats.org/officeDocument/2006/relationships/slideLayout" Target="../slideLayouts/slideLayout1.xml"/><Relationship Id="rId6" Type="http://schemas.openxmlformats.org/officeDocument/2006/relationships/image" Target="../media/image7.jpg"/><Relationship Id="rId5" Type="http://schemas.microsoft.com/office/2007/relationships/hdphoto" Target="../media/hdphoto1.wdp"/><Relationship Id="rId4" Type="http://schemas.openxmlformats.org/officeDocument/2006/relationships/image" Target="../media/image9.png"/></Relationships>
</file>

<file path=ppt/slides/_rels/slide91.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 Target="slide4.xml"/><Relationship Id="rId7" Type="http://schemas.openxmlformats.org/officeDocument/2006/relationships/image" Target="../media/image10.png"/><Relationship Id="rId2" Type="http://schemas.openxmlformats.org/officeDocument/2006/relationships/notesSlide" Target="../notesSlides/notesSlide90.xml"/><Relationship Id="rId1" Type="http://schemas.openxmlformats.org/officeDocument/2006/relationships/slideLayout" Target="../slideLayouts/slideLayout1.xml"/><Relationship Id="rId6" Type="http://schemas.openxmlformats.org/officeDocument/2006/relationships/image" Target="../media/image7.jpg"/><Relationship Id="rId5" Type="http://schemas.microsoft.com/office/2007/relationships/hdphoto" Target="../media/hdphoto1.wdp"/><Relationship Id="rId4" Type="http://schemas.openxmlformats.org/officeDocument/2006/relationships/image" Target="../media/image9.png"/></Relationships>
</file>

<file path=ppt/slides/_rels/slide92.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 Target="slide4.xml"/><Relationship Id="rId7" Type="http://schemas.openxmlformats.org/officeDocument/2006/relationships/image" Target="../media/image10.png"/><Relationship Id="rId2" Type="http://schemas.openxmlformats.org/officeDocument/2006/relationships/notesSlide" Target="../notesSlides/notesSlide91.xml"/><Relationship Id="rId1" Type="http://schemas.openxmlformats.org/officeDocument/2006/relationships/slideLayout" Target="../slideLayouts/slideLayout1.xml"/><Relationship Id="rId6" Type="http://schemas.openxmlformats.org/officeDocument/2006/relationships/image" Target="../media/image7.jpg"/><Relationship Id="rId5" Type="http://schemas.microsoft.com/office/2007/relationships/hdphoto" Target="../media/hdphoto1.wdp"/><Relationship Id="rId4" Type="http://schemas.openxmlformats.org/officeDocument/2006/relationships/image" Target="../media/image9.png"/></Relationships>
</file>

<file path=ppt/slides/_rels/slide9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 Target="slide4.xml"/><Relationship Id="rId7" Type="http://schemas.openxmlformats.org/officeDocument/2006/relationships/image" Target="../media/image10.png"/><Relationship Id="rId2" Type="http://schemas.openxmlformats.org/officeDocument/2006/relationships/notesSlide" Target="../notesSlides/notesSlide92.xml"/><Relationship Id="rId1" Type="http://schemas.openxmlformats.org/officeDocument/2006/relationships/slideLayout" Target="../slideLayouts/slideLayout1.xml"/><Relationship Id="rId6" Type="http://schemas.openxmlformats.org/officeDocument/2006/relationships/image" Target="../media/image7.jpg"/><Relationship Id="rId5" Type="http://schemas.microsoft.com/office/2007/relationships/hdphoto" Target="../media/hdphoto1.wdp"/><Relationship Id="rId4" Type="http://schemas.openxmlformats.org/officeDocument/2006/relationships/image" Target="../media/image9.png"/></Relationships>
</file>

<file path=ppt/slides/_rels/slide94.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 Target="slide4.xml"/><Relationship Id="rId7" Type="http://schemas.openxmlformats.org/officeDocument/2006/relationships/image" Target="../media/image10.png"/><Relationship Id="rId2" Type="http://schemas.openxmlformats.org/officeDocument/2006/relationships/notesSlide" Target="../notesSlides/notesSlide93.xml"/><Relationship Id="rId1" Type="http://schemas.openxmlformats.org/officeDocument/2006/relationships/slideLayout" Target="../slideLayouts/slideLayout1.xml"/><Relationship Id="rId6" Type="http://schemas.openxmlformats.org/officeDocument/2006/relationships/image" Target="../media/image7.jpg"/><Relationship Id="rId5" Type="http://schemas.microsoft.com/office/2007/relationships/hdphoto" Target="../media/hdphoto1.wdp"/><Relationship Id="rId4" Type="http://schemas.openxmlformats.org/officeDocument/2006/relationships/image" Target="../media/image9.png"/></Relationships>
</file>

<file path=ppt/slides/_rels/slide9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 Target="slide4.xml"/><Relationship Id="rId7" Type="http://schemas.openxmlformats.org/officeDocument/2006/relationships/image" Target="../media/image10.png"/><Relationship Id="rId2" Type="http://schemas.openxmlformats.org/officeDocument/2006/relationships/notesSlide" Target="../notesSlides/notesSlide94.xml"/><Relationship Id="rId1" Type="http://schemas.openxmlformats.org/officeDocument/2006/relationships/slideLayout" Target="../slideLayouts/slideLayout1.xml"/><Relationship Id="rId6" Type="http://schemas.openxmlformats.org/officeDocument/2006/relationships/image" Target="../media/image7.jpg"/><Relationship Id="rId5" Type="http://schemas.microsoft.com/office/2007/relationships/hdphoto" Target="../media/hdphoto1.wdp"/><Relationship Id="rId4" Type="http://schemas.openxmlformats.org/officeDocument/2006/relationships/image" Target="../media/image9.png"/></Relationships>
</file>

<file path=ppt/slides/_rels/slide96.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 Target="slide4.xml"/><Relationship Id="rId7" Type="http://schemas.openxmlformats.org/officeDocument/2006/relationships/image" Target="../media/image10.png"/><Relationship Id="rId2" Type="http://schemas.openxmlformats.org/officeDocument/2006/relationships/notesSlide" Target="../notesSlides/notesSlide95.xml"/><Relationship Id="rId1" Type="http://schemas.openxmlformats.org/officeDocument/2006/relationships/slideLayout" Target="../slideLayouts/slideLayout1.xml"/><Relationship Id="rId6" Type="http://schemas.openxmlformats.org/officeDocument/2006/relationships/image" Target="../media/image7.jpg"/><Relationship Id="rId5" Type="http://schemas.microsoft.com/office/2007/relationships/hdphoto" Target="../media/hdphoto1.wdp"/><Relationship Id="rId4" Type="http://schemas.openxmlformats.org/officeDocument/2006/relationships/image" Target="../media/image9.png"/></Relationships>
</file>

<file path=ppt/slides/_rels/slide97.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 Target="slide4.xml"/><Relationship Id="rId7" Type="http://schemas.openxmlformats.org/officeDocument/2006/relationships/image" Target="../media/image10.png"/><Relationship Id="rId2" Type="http://schemas.openxmlformats.org/officeDocument/2006/relationships/notesSlide" Target="../notesSlides/notesSlide96.xml"/><Relationship Id="rId1" Type="http://schemas.openxmlformats.org/officeDocument/2006/relationships/slideLayout" Target="../slideLayouts/slideLayout1.xml"/><Relationship Id="rId6" Type="http://schemas.openxmlformats.org/officeDocument/2006/relationships/image" Target="../media/image7.jpg"/><Relationship Id="rId5" Type="http://schemas.microsoft.com/office/2007/relationships/hdphoto" Target="../media/hdphoto1.wdp"/><Relationship Id="rId4" Type="http://schemas.openxmlformats.org/officeDocument/2006/relationships/image" Target="../media/image9.png"/></Relationships>
</file>

<file path=ppt/slides/_rels/slide98.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 Target="slide4.xml"/><Relationship Id="rId7" Type="http://schemas.openxmlformats.org/officeDocument/2006/relationships/image" Target="../media/image10.png"/><Relationship Id="rId2" Type="http://schemas.openxmlformats.org/officeDocument/2006/relationships/notesSlide" Target="../notesSlides/notesSlide97.xml"/><Relationship Id="rId1" Type="http://schemas.openxmlformats.org/officeDocument/2006/relationships/slideLayout" Target="../slideLayouts/slideLayout1.xml"/><Relationship Id="rId6" Type="http://schemas.openxmlformats.org/officeDocument/2006/relationships/image" Target="../media/image7.jpg"/><Relationship Id="rId5" Type="http://schemas.microsoft.com/office/2007/relationships/hdphoto" Target="../media/hdphoto1.wdp"/><Relationship Id="rId4" Type="http://schemas.openxmlformats.org/officeDocument/2006/relationships/image" Target="../media/image9.png"/></Relationships>
</file>

<file path=ppt/slides/_rels/slide99.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 Target="slide4.xml"/><Relationship Id="rId7" Type="http://schemas.openxmlformats.org/officeDocument/2006/relationships/image" Target="../media/image10.png"/><Relationship Id="rId2" Type="http://schemas.openxmlformats.org/officeDocument/2006/relationships/notesSlide" Target="../notesSlides/notesSlide98.xml"/><Relationship Id="rId1" Type="http://schemas.openxmlformats.org/officeDocument/2006/relationships/slideLayout" Target="../slideLayouts/slideLayout1.xml"/><Relationship Id="rId6" Type="http://schemas.openxmlformats.org/officeDocument/2006/relationships/image" Target="../media/image7.jpg"/><Relationship Id="rId5" Type="http://schemas.microsoft.com/office/2007/relationships/hdphoto" Target="../media/hdphoto1.wdp"/><Relationship Id="rId4" Type="http://schemas.openxmlformats.org/officeDocument/2006/relationships/image" Target="../media/image9.png"/></Relationships>
</file>

<file path=ppt/slides/_rels/slide100.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 Target="slide4.xml"/><Relationship Id="rId7" Type="http://schemas.openxmlformats.org/officeDocument/2006/relationships/image" Target="../media/image10.png"/><Relationship Id="rId2" Type="http://schemas.openxmlformats.org/officeDocument/2006/relationships/notesSlide" Target="../notesSlides/notesSlide99.xml"/><Relationship Id="rId1" Type="http://schemas.openxmlformats.org/officeDocument/2006/relationships/slideLayout" Target="../slideLayouts/slideLayout1.xml"/><Relationship Id="rId6" Type="http://schemas.openxmlformats.org/officeDocument/2006/relationships/image" Target="../media/image7.jpg"/><Relationship Id="rId5" Type="http://schemas.microsoft.com/office/2007/relationships/hdphoto" Target="../media/hdphoto1.wdp"/><Relationship Id="rId4" Type="http://schemas.openxmlformats.org/officeDocument/2006/relationships/image" Target="../media/image9.png"/></Relationships>
</file>

<file path=ppt/slides/_rels/slide101.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 Target="slide4.xml"/><Relationship Id="rId7" Type="http://schemas.openxmlformats.org/officeDocument/2006/relationships/image" Target="../media/image10.png"/><Relationship Id="rId2" Type="http://schemas.openxmlformats.org/officeDocument/2006/relationships/notesSlide" Target="../notesSlides/notesSlide100.xml"/><Relationship Id="rId1" Type="http://schemas.openxmlformats.org/officeDocument/2006/relationships/slideLayout" Target="../slideLayouts/slideLayout1.xml"/><Relationship Id="rId6" Type="http://schemas.openxmlformats.org/officeDocument/2006/relationships/image" Target="../media/image7.jpg"/><Relationship Id="rId5" Type="http://schemas.microsoft.com/office/2007/relationships/hdphoto" Target="../media/hdphoto1.wdp"/><Relationship Id="rId4" Type="http://schemas.openxmlformats.org/officeDocument/2006/relationships/image" Target="../media/image9.png"/></Relationships>
</file>

<file path=ppt/slides/_rels/slide102.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 Target="slide4.xml"/><Relationship Id="rId7" Type="http://schemas.openxmlformats.org/officeDocument/2006/relationships/image" Target="../media/image10.png"/><Relationship Id="rId2" Type="http://schemas.openxmlformats.org/officeDocument/2006/relationships/notesSlide" Target="../notesSlides/notesSlide101.xml"/><Relationship Id="rId1" Type="http://schemas.openxmlformats.org/officeDocument/2006/relationships/slideLayout" Target="../slideLayouts/slideLayout1.xml"/><Relationship Id="rId6" Type="http://schemas.openxmlformats.org/officeDocument/2006/relationships/image" Target="../media/image7.jpg"/><Relationship Id="rId5" Type="http://schemas.microsoft.com/office/2007/relationships/hdphoto" Target="../media/hdphoto1.wdp"/><Relationship Id="rId4" Type="http://schemas.openxmlformats.org/officeDocument/2006/relationships/image" Target="../media/image9.png"/></Relationships>
</file>

<file path=ppt/slides/_rels/slide10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 Target="slide4.xml"/><Relationship Id="rId7" Type="http://schemas.openxmlformats.org/officeDocument/2006/relationships/image" Target="../media/image10.png"/><Relationship Id="rId2" Type="http://schemas.openxmlformats.org/officeDocument/2006/relationships/notesSlide" Target="../notesSlides/notesSlide102.xml"/><Relationship Id="rId1" Type="http://schemas.openxmlformats.org/officeDocument/2006/relationships/slideLayout" Target="../slideLayouts/slideLayout1.xml"/><Relationship Id="rId6" Type="http://schemas.openxmlformats.org/officeDocument/2006/relationships/image" Target="../media/image7.jpg"/><Relationship Id="rId5" Type="http://schemas.microsoft.com/office/2007/relationships/hdphoto" Target="../media/hdphoto1.wdp"/><Relationship Id="rId4" Type="http://schemas.openxmlformats.org/officeDocument/2006/relationships/image" Target="../media/image9.png"/></Relationships>
</file>

<file path=ppt/slides/_rels/slide104.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 Target="slide4.xml"/><Relationship Id="rId7" Type="http://schemas.openxmlformats.org/officeDocument/2006/relationships/image" Target="../media/image10.png"/><Relationship Id="rId2" Type="http://schemas.openxmlformats.org/officeDocument/2006/relationships/notesSlide" Target="../notesSlides/notesSlide103.xml"/><Relationship Id="rId1" Type="http://schemas.openxmlformats.org/officeDocument/2006/relationships/slideLayout" Target="../slideLayouts/slideLayout1.xml"/><Relationship Id="rId6" Type="http://schemas.openxmlformats.org/officeDocument/2006/relationships/image" Target="../media/image7.jpg"/><Relationship Id="rId5" Type="http://schemas.microsoft.com/office/2007/relationships/hdphoto" Target="../media/hdphoto1.wdp"/><Relationship Id="rId4" Type="http://schemas.openxmlformats.org/officeDocument/2006/relationships/image" Target="../media/image9.png"/></Relationships>
</file>

<file path=ppt/slides/_rels/slide10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 Target="slide4.xml"/><Relationship Id="rId7" Type="http://schemas.openxmlformats.org/officeDocument/2006/relationships/image" Target="../media/image10.png"/><Relationship Id="rId2" Type="http://schemas.openxmlformats.org/officeDocument/2006/relationships/notesSlide" Target="../notesSlides/notesSlide104.xml"/><Relationship Id="rId1" Type="http://schemas.openxmlformats.org/officeDocument/2006/relationships/slideLayout" Target="../slideLayouts/slideLayout1.xml"/><Relationship Id="rId6" Type="http://schemas.openxmlformats.org/officeDocument/2006/relationships/image" Target="../media/image7.jpg"/><Relationship Id="rId5" Type="http://schemas.microsoft.com/office/2007/relationships/hdphoto" Target="../media/hdphoto1.wdp"/><Relationship Id="rId4" Type="http://schemas.openxmlformats.org/officeDocument/2006/relationships/image" Target="../media/image9.png"/></Relationships>
</file>

<file path=ppt/slides/_rels/slide106.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 Target="slide4.xml"/><Relationship Id="rId7" Type="http://schemas.openxmlformats.org/officeDocument/2006/relationships/image" Target="../media/image10.png"/><Relationship Id="rId2" Type="http://schemas.openxmlformats.org/officeDocument/2006/relationships/notesSlide" Target="../notesSlides/notesSlide105.xml"/><Relationship Id="rId1" Type="http://schemas.openxmlformats.org/officeDocument/2006/relationships/slideLayout" Target="../slideLayouts/slideLayout1.xml"/><Relationship Id="rId6" Type="http://schemas.openxmlformats.org/officeDocument/2006/relationships/image" Target="../media/image7.jpg"/><Relationship Id="rId5" Type="http://schemas.microsoft.com/office/2007/relationships/hdphoto" Target="../media/hdphoto1.wdp"/><Relationship Id="rId4" Type="http://schemas.openxmlformats.org/officeDocument/2006/relationships/image" Target="../media/image9.png"/></Relationships>
</file>

<file path=ppt/slides/_rels/slide107.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 Target="slide4.xml"/><Relationship Id="rId7" Type="http://schemas.openxmlformats.org/officeDocument/2006/relationships/image" Target="../media/image10.png"/><Relationship Id="rId2" Type="http://schemas.openxmlformats.org/officeDocument/2006/relationships/notesSlide" Target="../notesSlides/notesSlide106.xml"/><Relationship Id="rId1" Type="http://schemas.openxmlformats.org/officeDocument/2006/relationships/slideLayout" Target="../slideLayouts/slideLayout1.xml"/><Relationship Id="rId6" Type="http://schemas.openxmlformats.org/officeDocument/2006/relationships/image" Target="../media/image7.jpg"/><Relationship Id="rId5" Type="http://schemas.microsoft.com/office/2007/relationships/hdphoto" Target="../media/hdphoto1.wdp"/><Relationship Id="rId4" Type="http://schemas.openxmlformats.org/officeDocument/2006/relationships/image" Target="../media/image9.png"/></Relationships>
</file>

<file path=ppt/slides/_rels/slide108.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 Target="slide4.xml"/><Relationship Id="rId7" Type="http://schemas.openxmlformats.org/officeDocument/2006/relationships/image" Target="../media/image10.png"/><Relationship Id="rId2" Type="http://schemas.openxmlformats.org/officeDocument/2006/relationships/notesSlide" Target="../notesSlides/notesSlide107.xml"/><Relationship Id="rId1" Type="http://schemas.openxmlformats.org/officeDocument/2006/relationships/slideLayout" Target="../slideLayouts/slideLayout1.xml"/><Relationship Id="rId6" Type="http://schemas.openxmlformats.org/officeDocument/2006/relationships/image" Target="../media/image7.jpg"/><Relationship Id="rId5" Type="http://schemas.microsoft.com/office/2007/relationships/hdphoto" Target="../media/hdphoto1.wdp"/><Relationship Id="rId4" Type="http://schemas.openxmlformats.org/officeDocument/2006/relationships/image" Target="../media/image9.png"/></Relationships>
</file>

<file path=ppt/slides/_rels/slide109.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 Target="slide4.xml"/><Relationship Id="rId7" Type="http://schemas.openxmlformats.org/officeDocument/2006/relationships/image" Target="../media/image10.png"/><Relationship Id="rId2" Type="http://schemas.openxmlformats.org/officeDocument/2006/relationships/notesSlide" Target="../notesSlides/notesSlide108.xml"/><Relationship Id="rId1" Type="http://schemas.openxmlformats.org/officeDocument/2006/relationships/slideLayout" Target="../slideLayouts/slideLayout1.xml"/><Relationship Id="rId6" Type="http://schemas.openxmlformats.org/officeDocument/2006/relationships/image" Target="../media/image7.jpg"/><Relationship Id="rId5" Type="http://schemas.microsoft.com/office/2007/relationships/hdphoto" Target="../media/hdphoto1.wdp"/><Relationship Id="rId4" Type="http://schemas.openxmlformats.org/officeDocument/2006/relationships/image" Target="../media/image9.png"/></Relationships>
</file>

<file path=ppt/slides/_rels/slide110.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 Target="slide4.xml"/><Relationship Id="rId7" Type="http://schemas.openxmlformats.org/officeDocument/2006/relationships/image" Target="../media/image10.png"/><Relationship Id="rId2" Type="http://schemas.openxmlformats.org/officeDocument/2006/relationships/notesSlide" Target="../notesSlides/notesSlide109.xml"/><Relationship Id="rId1" Type="http://schemas.openxmlformats.org/officeDocument/2006/relationships/slideLayout" Target="../slideLayouts/slideLayout1.xml"/><Relationship Id="rId6" Type="http://schemas.openxmlformats.org/officeDocument/2006/relationships/image" Target="../media/image7.jpg"/><Relationship Id="rId5" Type="http://schemas.microsoft.com/office/2007/relationships/hdphoto" Target="../media/hdphoto1.wdp"/><Relationship Id="rId4" Type="http://schemas.openxmlformats.org/officeDocument/2006/relationships/image" Target="../media/image9.png"/></Relationships>
</file>

<file path=ppt/slides/_rels/slide111.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 Target="slide4.xml"/><Relationship Id="rId7" Type="http://schemas.openxmlformats.org/officeDocument/2006/relationships/image" Target="../media/image10.png"/><Relationship Id="rId2" Type="http://schemas.openxmlformats.org/officeDocument/2006/relationships/notesSlide" Target="../notesSlides/notesSlide110.xml"/><Relationship Id="rId1" Type="http://schemas.openxmlformats.org/officeDocument/2006/relationships/slideLayout" Target="../slideLayouts/slideLayout1.xml"/><Relationship Id="rId6" Type="http://schemas.openxmlformats.org/officeDocument/2006/relationships/image" Target="../media/image7.jpg"/><Relationship Id="rId5" Type="http://schemas.microsoft.com/office/2007/relationships/hdphoto" Target="../media/hdphoto1.wdp"/><Relationship Id="rId4" Type="http://schemas.openxmlformats.org/officeDocument/2006/relationships/image" Target="../media/image9.png"/></Relationships>
</file>

<file path=ppt/slides/_rels/slide112.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 Target="slide4.xml"/><Relationship Id="rId7" Type="http://schemas.openxmlformats.org/officeDocument/2006/relationships/image" Target="../media/image10.png"/><Relationship Id="rId2" Type="http://schemas.openxmlformats.org/officeDocument/2006/relationships/notesSlide" Target="../notesSlides/notesSlide111.xml"/><Relationship Id="rId1" Type="http://schemas.openxmlformats.org/officeDocument/2006/relationships/slideLayout" Target="../slideLayouts/slideLayout1.xml"/><Relationship Id="rId6" Type="http://schemas.openxmlformats.org/officeDocument/2006/relationships/image" Target="../media/image7.jpg"/><Relationship Id="rId5" Type="http://schemas.microsoft.com/office/2007/relationships/hdphoto" Target="../media/hdphoto1.wdp"/><Relationship Id="rId4" Type="http://schemas.openxmlformats.org/officeDocument/2006/relationships/image" Target="../media/image9.png"/></Relationships>
</file>

<file path=ppt/slides/_rels/slide11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 Target="slide4.xml"/><Relationship Id="rId7" Type="http://schemas.openxmlformats.org/officeDocument/2006/relationships/image" Target="../media/image10.png"/><Relationship Id="rId2" Type="http://schemas.openxmlformats.org/officeDocument/2006/relationships/notesSlide" Target="../notesSlides/notesSlide112.xml"/><Relationship Id="rId1" Type="http://schemas.openxmlformats.org/officeDocument/2006/relationships/slideLayout" Target="../slideLayouts/slideLayout1.xml"/><Relationship Id="rId6" Type="http://schemas.openxmlformats.org/officeDocument/2006/relationships/image" Target="../media/image7.jpg"/><Relationship Id="rId5" Type="http://schemas.microsoft.com/office/2007/relationships/hdphoto" Target="../media/hdphoto1.wdp"/><Relationship Id="rId4" Type="http://schemas.openxmlformats.org/officeDocument/2006/relationships/image" Target="../media/image9.png"/></Relationships>
</file>

<file path=ppt/slides/_rels/slide114.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 Target="slide4.xml"/><Relationship Id="rId7" Type="http://schemas.openxmlformats.org/officeDocument/2006/relationships/image" Target="../media/image10.png"/><Relationship Id="rId2" Type="http://schemas.openxmlformats.org/officeDocument/2006/relationships/notesSlide" Target="../notesSlides/notesSlide113.xml"/><Relationship Id="rId1" Type="http://schemas.openxmlformats.org/officeDocument/2006/relationships/slideLayout" Target="../slideLayouts/slideLayout1.xml"/><Relationship Id="rId6" Type="http://schemas.openxmlformats.org/officeDocument/2006/relationships/image" Target="../media/image7.jpg"/><Relationship Id="rId5" Type="http://schemas.microsoft.com/office/2007/relationships/hdphoto" Target="../media/hdphoto1.wdp"/><Relationship Id="rId4" Type="http://schemas.openxmlformats.org/officeDocument/2006/relationships/image" Target="../media/image9.png"/></Relationships>
</file>

<file path=ppt/slides/_rels/slide11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 Target="slide4.xml"/><Relationship Id="rId7" Type="http://schemas.openxmlformats.org/officeDocument/2006/relationships/image" Target="../media/image10.png"/><Relationship Id="rId2" Type="http://schemas.openxmlformats.org/officeDocument/2006/relationships/notesSlide" Target="../notesSlides/notesSlide114.xml"/><Relationship Id="rId1" Type="http://schemas.openxmlformats.org/officeDocument/2006/relationships/slideLayout" Target="../slideLayouts/slideLayout1.xml"/><Relationship Id="rId6" Type="http://schemas.openxmlformats.org/officeDocument/2006/relationships/image" Target="../media/image7.jpg"/><Relationship Id="rId5" Type="http://schemas.microsoft.com/office/2007/relationships/hdphoto" Target="../media/hdphoto1.wdp"/><Relationship Id="rId4" Type="http://schemas.openxmlformats.org/officeDocument/2006/relationships/image" Target="../media/image9.png"/></Relationships>
</file>

<file path=ppt/slides/_rels/slide116.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 Target="slide4.xml"/><Relationship Id="rId7" Type="http://schemas.openxmlformats.org/officeDocument/2006/relationships/image" Target="../media/image10.png"/><Relationship Id="rId2" Type="http://schemas.openxmlformats.org/officeDocument/2006/relationships/notesSlide" Target="../notesSlides/notesSlide115.xml"/><Relationship Id="rId1" Type="http://schemas.openxmlformats.org/officeDocument/2006/relationships/slideLayout" Target="../slideLayouts/slideLayout1.xml"/><Relationship Id="rId6" Type="http://schemas.openxmlformats.org/officeDocument/2006/relationships/image" Target="../media/image7.jpg"/><Relationship Id="rId5" Type="http://schemas.microsoft.com/office/2007/relationships/hdphoto" Target="../media/hdphoto1.wdp"/><Relationship Id="rId4" Type="http://schemas.openxmlformats.org/officeDocument/2006/relationships/image" Target="../media/image9.png"/></Relationships>
</file>

<file path=ppt/slides/_rels/slide117.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 Target="slide4.xml"/><Relationship Id="rId7" Type="http://schemas.openxmlformats.org/officeDocument/2006/relationships/image" Target="../media/image10.png"/><Relationship Id="rId2" Type="http://schemas.openxmlformats.org/officeDocument/2006/relationships/notesSlide" Target="../notesSlides/notesSlide116.xml"/><Relationship Id="rId1" Type="http://schemas.openxmlformats.org/officeDocument/2006/relationships/slideLayout" Target="../slideLayouts/slideLayout1.xml"/><Relationship Id="rId6" Type="http://schemas.openxmlformats.org/officeDocument/2006/relationships/image" Target="../media/image7.jpg"/><Relationship Id="rId5" Type="http://schemas.microsoft.com/office/2007/relationships/hdphoto" Target="../media/hdphoto1.wdp"/><Relationship Id="rId4" Type="http://schemas.openxmlformats.org/officeDocument/2006/relationships/image" Target="../media/image9.png"/></Relationships>
</file>

<file path=ppt/slides/_rels/slide118.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 Target="slide4.xml"/><Relationship Id="rId7" Type="http://schemas.openxmlformats.org/officeDocument/2006/relationships/image" Target="../media/image10.png"/><Relationship Id="rId2" Type="http://schemas.openxmlformats.org/officeDocument/2006/relationships/notesSlide" Target="../notesSlides/notesSlide117.xml"/><Relationship Id="rId1" Type="http://schemas.openxmlformats.org/officeDocument/2006/relationships/slideLayout" Target="../slideLayouts/slideLayout1.xml"/><Relationship Id="rId6" Type="http://schemas.openxmlformats.org/officeDocument/2006/relationships/image" Target="../media/image7.jpg"/><Relationship Id="rId5" Type="http://schemas.microsoft.com/office/2007/relationships/hdphoto" Target="../media/hdphoto1.wdp"/><Relationship Id="rId4" Type="http://schemas.openxmlformats.org/officeDocument/2006/relationships/image" Target="../media/image9.png"/></Relationships>
</file>

<file path=ppt/slides/_rels/slide119.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 Target="slide4.xml"/><Relationship Id="rId7" Type="http://schemas.openxmlformats.org/officeDocument/2006/relationships/image" Target="../media/image10.png"/><Relationship Id="rId2" Type="http://schemas.openxmlformats.org/officeDocument/2006/relationships/notesSlide" Target="../notesSlides/notesSlide118.xml"/><Relationship Id="rId1" Type="http://schemas.openxmlformats.org/officeDocument/2006/relationships/slideLayout" Target="../slideLayouts/slideLayout1.xml"/><Relationship Id="rId6" Type="http://schemas.openxmlformats.org/officeDocument/2006/relationships/image" Target="../media/image7.jpg"/><Relationship Id="rId5" Type="http://schemas.microsoft.com/office/2007/relationships/hdphoto" Target="../media/hdphoto1.wdp"/><Relationship Id="rId4" Type="http://schemas.openxmlformats.org/officeDocument/2006/relationships/image" Target="../media/image9.png"/></Relationships>
</file>

<file path=ppt/slides/_rels/slide120.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 Target="slide4.xml"/><Relationship Id="rId7" Type="http://schemas.openxmlformats.org/officeDocument/2006/relationships/image" Target="../media/image10.png"/><Relationship Id="rId2" Type="http://schemas.openxmlformats.org/officeDocument/2006/relationships/notesSlide" Target="../notesSlides/notesSlide119.xml"/><Relationship Id="rId1" Type="http://schemas.openxmlformats.org/officeDocument/2006/relationships/slideLayout" Target="../slideLayouts/slideLayout1.xml"/><Relationship Id="rId6" Type="http://schemas.openxmlformats.org/officeDocument/2006/relationships/image" Target="../media/image7.jpg"/><Relationship Id="rId5" Type="http://schemas.microsoft.com/office/2007/relationships/hdphoto" Target="../media/hdphoto1.wdp"/><Relationship Id="rId4" Type="http://schemas.openxmlformats.org/officeDocument/2006/relationships/image" Target="../media/image9.png"/></Relationships>
</file>

<file path=ppt/slides/_rels/slide121.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 Target="slide4.xml"/><Relationship Id="rId7" Type="http://schemas.openxmlformats.org/officeDocument/2006/relationships/image" Target="../media/image10.png"/><Relationship Id="rId2" Type="http://schemas.openxmlformats.org/officeDocument/2006/relationships/notesSlide" Target="../notesSlides/notesSlide120.xml"/><Relationship Id="rId1" Type="http://schemas.openxmlformats.org/officeDocument/2006/relationships/slideLayout" Target="../slideLayouts/slideLayout1.xml"/><Relationship Id="rId6" Type="http://schemas.openxmlformats.org/officeDocument/2006/relationships/image" Target="../media/image7.jpg"/><Relationship Id="rId5" Type="http://schemas.microsoft.com/office/2007/relationships/hdphoto" Target="../media/hdphoto1.wdp"/><Relationship Id="rId4" Type="http://schemas.openxmlformats.org/officeDocument/2006/relationships/image" Target="../media/image9.png"/></Relationships>
</file>

<file path=ppt/slides/_rels/slide122.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 Target="slide4.xml"/><Relationship Id="rId7" Type="http://schemas.openxmlformats.org/officeDocument/2006/relationships/image" Target="../media/image10.png"/><Relationship Id="rId2" Type="http://schemas.openxmlformats.org/officeDocument/2006/relationships/notesSlide" Target="../notesSlides/notesSlide121.xml"/><Relationship Id="rId1" Type="http://schemas.openxmlformats.org/officeDocument/2006/relationships/slideLayout" Target="../slideLayouts/slideLayout1.xml"/><Relationship Id="rId6" Type="http://schemas.openxmlformats.org/officeDocument/2006/relationships/image" Target="../media/image7.jpg"/><Relationship Id="rId5" Type="http://schemas.microsoft.com/office/2007/relationships/hdphoto" Target="../media/hdphoto1.wdp"/><Relationship Id="rId4" Type="http://schemas.openxmlformats.org/officeDocument/2006/relationships/image" Target="../media/image9.png"/></Relationships>
</file>

<file path=ppt/slides/_rels/slide12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 Target="slide4.xml"/><Relationship Id="rId7" Type="http://schemas.openxmlformats.org/officeDocument/2006/relationships/image" Target="../media/image10.png"/><Relationship Id="rId2" Type="http://schemas.openxmlformats.org/officeDocument/2006/relationships/notesSlide" Target="../notesSlides/notesSlide122.xml"/><Relationship Id="rId1" Type="http://schemas.openxmlformats.org/officeDocument/2006/relationships/slideLayout" Target="../slideLayouts/slideLayout1.xml"/><Relationship Id="rId6" Type="http://schemas.openxmlformats.org/officeDocument/2006/relationships/image" Target="../media/image7.jpg"/><Relationship Id="rId5" Type="http://schemas.microsoft.com/office/2007/relationships/hdphoto" Target="../media/hdphoto1.wdp"/><Relationship Id="rId4" Type="http://schemas.openxmlformats.org/officeDocument/2006/relationships/image" Target="../media/image9.png"/></Relationships>
</file>

<file path=ppt/slides/_rels/slide124.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 Target="slide4.xml"/><Relationship Id="rId7" Type="http://schemas.openxmlformats.org/officeDocument/2006/relationships/image" Target="../media/image10.png"/><Relationship Id="rId2" Type="http://schemas.openxmlformats.org/officeDocument/2006/relationships/notesSlide" Target="../notesSlides/notesSlide123.xml"/><Relationship Id="rId1" Type="http://schemas.openxmlformats.org/officeDocument/2006/relationships/slideLayout" Target="../slideLayouts/slideLayout1.xml"/><Relationship Id="rId6" Type="http://schemas.openxmlformats.org/officeDocument/2006/relationships/image" Target="../media/image7.jpg"/><Relationship Id="rId5" Type="http://schemas.microsoft.com/office/2007/relationships/hdphoto" Target="../media/hdphoto1.wdp"/><Relationship Id="rId4" Type="http://schemas.openxmlformats.org/officeDocument/2006/relationships/image" Target="../media/image9.png"/></Relationships>
</file>

<file path=ppt/slides/_rels/slide12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 Target="slide4.xml"/><Relationship Id="rId7" Type="http://schemas.openxmlformats.org/officeDocument/2006/relationships/image" Target="../media/image10.png"/><Relationship Id="rId2" Type="http://schemas.openxmlformats.org/officeDocument/2006/relationships/notesSlide" Target="../notesSlides/notesSlide124.xml"/><Relationship Id="rId1" Type="http://schemas.openxmlformats.org/officeDocument/2006/relationships/slideLayout" Target="../slideLayouts/slideLayout1.xml"/><Relationship Id="rId6" Type="http://schemas.openxmlformats.org/officeDocument/2006/relationships/image" Target="../media/image7.jpg"/><Relationship Id="rId5" Type="http://schemas.microsoft.com/office/2007/relationships/hdphoto" Target="../media/hdphoto1.wdp"/><Relationship Id="rId4" Type="http://schemas.openxmlformats.org/officeDocument/2006/relationships/image" Target="../media/image9.png"/></Relationships>
</file>

<file path=ppt/slides/_rels/slide126.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 Target="slide4.xml"/><Relationship Id="rId7" Type="http://schemas.openxmlformats.org/officeDocument/2006/relationships/image" Target="../media/image10.png"/><Relationship Id="rId2" Type="http://schemas.openxmlformats.org/officeDocument/2006/relationships/notesSlide" Target="../notesSlides/notesSlide125.xml"/><Relationship Id="rId1" Type="http://schemas.openxmlformats.org/officeDocument/2006/relationships/slideLayout" Target="../slideLayouts/slideLayout1.xml"/><Relationship Id="rId6" Type="http://schemas.openxmlformats.org/officeDocument/2006/relationships/image" Target="../media/image7.jpg"/><Relationship Id="rId5" Type="http://schemas.microsoft.com/office/2007/relationships/hdphoto" Target="../media/hdphoto1.wdp"/><Relationship Id="rId4" Type="http://schemas.openxmlformats.org/officeDocument/2006/relationships/image" Target="../media/image9.png"/></Relationships>
</file>

<file path=ppt/slides/_rels/slide127.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 Target="slide4.xml"/><Relationship Id="rId7" Type="http://schemas.openxmlformats.org/officeDocument/2006/relationships/image" Target="../media/image10.png"/><Relationship Id="rId2" Type="http://schemas.openxmlformats.org/officeDocument/2006/relationships/notesSlide" Target="../notesSlides/notesSlide126.xml"/><Relationship Id="rId1" Type="http://schemas.openxmlformats.org/officeDocument/2006/relationships/slideLayout" Target="../slideLayouts/slideLayout1.xml"/><Relationship Id="rId6" Type="http://schemas.openxmlformats.org/officeDocument/2006/relationships/image" Target="../media/image7.jpg"/><Relationship Id="rId5" Type="http://schemas.microsoft.com/office/2007/relationships/hdphoto" Target="../media/hdphoto1.wdp"/><Relationship Id="rId4" Type="http://schemas.openxmlformats.org/officeDocument/2006/relationships/image" Target="../media/image9.png"/></Relationships>
</file>

<file path=ppt/slides/_rels/slide128.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 Target="slide4.xml"/><Relationship Id="rId7" Type="http://schemas.openxmlformats.org/officeDocument/2006/relationships/image" Target="../media/image10.png"/><Relationship Id="rId2" Type="http://schemas.openxmlformats.org/officeDocument/2006/relationships/notesSlide" Target="../notesSlides/notesSlide127.xml"/><Relationship Id="rId1" Type="http://schemas.openxmlformats.org/officeDocument/2006/relationships/slideLayout" Target="../slideLayouts/slideLayout1.xml"/><Relationship Id="rId6" Type="http://schemas.openxmlformats.org/officeDocument/2006/relationships/image" Target="../media/image7.jpg"/><Relationship Id="rId5" Type="http://schemas.microsoft.com/office/2007/relationships/hdphoto" Target="../media/hdphoto1.wdp"/><Relationship Id="rId4" Type="http://schemas.openxmlformats.org/officeDocument/2006/relationships/image" Target="../media/image9.png"/></Relationships>
</file>

<file path=ppt/slides/_rels/slide129.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 Target="slide4.xml"/><Relationship Id="rId7" Type="http://schemas.openxmlformats.org/officeDocument/2006/relationships/image" Target="../media/image10.png"/><Relationship Id="rId2" Type="http://schemas.openxmlformats.org/officeDocument/2006/relationships/notesSlide" Target="../notesSlides/notesSlide128.xml"/><Relationship Id="rId1" Type="http://schemas.openxmlformats.org/officeDocument/2006/relationships/slideLayout" Target="../slideLayouts/slideLayout1.xml"/><Relationship Id="rId6" Type="http://schemas.openxmlformats.org/officeDocument/2006/relationships/image" Target="../media/image7.jpg"/><Relationship Id="rId5" Type="http://schemas.microsoft.com/office/2007/relationships/hdphoto" Target="../media/hdphoto1.wdp"/><Relationship Id="rId4" Type="http://schemas.openxmlformats.org/officeDocument/2006/relationships/image" Target="../media/image9.png"/></Relationships>
</file>

<file path=ppt/slides/_rels/slide130.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 Target="slide4.xml"/><Relationship Id="rId7" Type="http://schemas.openxmlformats.org/officeDocument/2006/relationships/image" Target="../media/image10.png"/><Relationship Id="rId2" Type="http://schemas.openxmlformats.org/officeDocument/2006/relationships/notesSlide" Target="../notesSlides/notesSlide129.xml"/><Relationship Id="rId1" Type="http://schemas.openxmlformats.org/officeDocument/2006/relationships/slideLayout" Target="../slideLayouts/slideLayout1.xml"/><Relationship Id="rId6" Type="http://schemas.openxmlformats.org/officeDocument/2006/relationships/image" Target="../media/image7.jpg"/><Relationship Id="rId5" Type="http://schemas.microsoft.com/office/2007/relationships/hdphoto" Target="../media/hdphoto1.wdp"/><Relationship Id="rId4" Type="http://schemas.openxmlformats.org/officeDocument/2006/relationships/image" Target="../media/image9.png"/></Relationships>
</file>

<file path=ppt/slides/_rels/slide131.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 Target="slide4.xml"/><Relationship Id="rId7" Type="http://schemas.openxmlformats.org/officeDocument/2006/relationships/image" Target="../media/image10.png"/><Relationship Id="rId2" Type="http://schemas.openxmlformats.org/officeDocument/2006/relationships/notesSlide" Target="../notesSlides/notesSlide130.xml"/><Relationship Id="rId1" Type="http://schemas.openxmlformats.org/officeDocument/2006/relationships/slideLayout" Target="../slideLayouts/slideLayout1.xml"/><Relationship Id="rId6" Type="http://schemas.openxmlformats.org/officeDocument/2006/relationships/image" Target="../media/image7.jpg"/><Relationship Id="rId5" Type="http://schemas.microsoft.com/office/2007/relationships/hdphoto" Target="../media/hdphoto1.wdp"/><Relationship Id="rId4" Type="http://schemas.openxmlformats.org/officeDocument/2006/relationships/image" Target="../media/image9.png"/></Relationships>
</file>

<file path=ppt/slides/_rels/slide132.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 Target="slide4.xml"/><Relationship Id="rId7" Type="http://schemas.openxmlformats.org/officeDocument/2006/relationships/image" Target="../media/image10.png"/><Relationship Id="rId2" Type="http://schemas.openxmlformats.org/officeDocument/2006/relationships/notesSlide" Target="../notesSlides/notesSlide131.xml"/><Relationship Id="rId1" Type="http://schemas.openxmlformats.org/officeDocument/2006/relationships/slideLayout" Target="../slideLayouts/slideLayout1.xml"/><Relationship Id="rId6" Type="http://schemas.openxmlformats.org/officeDocument/2006/relationships/image" Target="../media/image7.jpg"/><Relationship Id="rId5" Type="http://schemas.microsoft.com/office/2007/relationships/hdphoto" Target="../media/hdphoto1.wdp"/><Relationship Id="rId4" Type="http://schemas.openxmlformats.org/officeDocument/2006/relationships/image" Target="../media/image9.png"/></Relationships>
</file>

<file path=ppt/slides/_rels/slide13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 Target="slide4.xml"/><Relationship Id="rId7" Type="http://schemas.openxmlformats.org/officeDocument/2006/relationships/image" Target="../media/image10.png"/><Relationship Id="rId2" Type="http://schemas.openxmlformats.org/officeDocument/2006/relationships/notesSlide" Target="../notesSlides/notesSlide132.xml"/><Relationship Id="rId1" Type="http://schemas.openxmlformats.org/officeDocument/2006/relationships/slideLayout" Target="../slideLayouts/slideLayout1.xml"/><Relationship Id="rId6" Type="http://schemas.openxmlformats.org/officeDocument/2006/relationships/image" Target="../media/image7.jpg"/><Relationship Id="rId5" Type="http://schemas.microsoft.com/office/2007/relationships/hdphoto" Target="../media/hdphoto1.wdp"/><Relationship Id="rId4" Type="http://schemas.openxmlformats.org/officeDocument/2006/relationships/image" Target="../media/image9.png"/></Relationships>
</file>

<file path=ppt/slides/_rels/slide134.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 Target="slide4.xml"/><Relationship Id="rId7" Type="http://schemas.openxmlformats.org/officeDocument/2006/relationships/image" Target="../media/image10.png"/><Relationship Id="rId2" Type="http://schemas.openxmlformats.org/officeDocument/2006/relationships/notesSlide" Target="../notesSlides/notesSlide133.xml"/><Relationship Id="rId1" Type="http://schemas.openxmlformats.org/officeDocument/2006/relationships/slideLayout" Target="../slideLayouts/slideLayout1.xml"/><Relationship Id="rId6" Type="http://schemas.openxmlformats.org/officeDocument/2006/relationships/image" Target="../media/image7.jpg"/><Relationship Id="rId5" Type="http://schemas.microsoft.com/office/2007/relationships/hdphoto" Target="../media/hdphoto1.wdp"/><Relationship Id="rId4" Type="http://schemas.openxmlformats.org/officeDocument/2006/relationships/image" Target="../media/image9.png"/></Relationships>
</file>

<file path=ppt/slides/_rels/slide13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 Target="slide4.xml"/><Relationship Id="rId7" Type="http://schemas.openxmlformats.org/officeDocument/2006/relationships/image" Target="../media/image10.png"/><Relationship Id="rId2" Type="http://schemas.openxmlformats.org/officeDocument/2006/relationships/notesSlide" Target="../notesSlides/notesSlide134.xml"/><Relationship Id="rId1" Type="http://schemas.openxmlformats.org/officeDocument/2006/relationships/slideLayout" Target="../slideLayouts/slideLayout1.xml"/><Relationship Id="rId6" Type="http://schemas.openxmlformats.org/officeDocument/2006/relationships/image" Target="../media/image7.jpg"/><Relationship Id="rId5" Type="http://schemas.microsoft.com/office/2007/relationships/hdphoto" Target="../media/hdphoto1.wdp"/><Relationship Id="rId4" Type="http://schemas.openxmlformats.org/officeDocument/2006/relationships/image" Target="../media/image9.png"/></Relationships>
</file>

<file path=ppt/slides/_rels/slide136.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 Target="slide4.xml"/><Relationship Id="rId7" Type="http://schemas.openxmlformats.org/officeDocument/2006/relationships/image" Target="../media/image10.png"/><Relationship Id="rId2" Type="http://schemas.openxmlformats.org/officeDocument/2006/relationships/notesSlide" Target="../notesSlides/notesSlide135.xml"/><Relationship Id="rId1" Type="http://schemas.openxmlformats.org/officeDocument/2006/relationships/slideLayout" Target="../slideLayouts/slideLayout1.xml"/><Relationship Id="rId6" Type="http://schemas.openxmlformats.org/officeDocument/2006/relationships/image" Target="../media/image7.jpg"/><Relationship Id="rId5" Type="http://schemas.microsoft.com/office/2007/relationships/hdphoto" Target="../media/hdphoto1.wdp"/><Relationship Id="rId4" Type="http://schemas.openxmlformats.org/officeDocument/2006/relationships/image" Target="../media/image9.png"/></Relationships>
</file>

<file path=ppt/slides/_rels/slide137.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 Target="slide4.xml"/><Relationship Id="rId7" Type="http://schemas.openxmlformats.org/officeDocument/2006/relationships/image" Target="../media/image10.png"/><Relationship Id="rId2" Type="http://schemas.openxmlformats.org/officeDocument/2006/relationships/notesSlide" Target="../notesSlides/notesSlide136.xml"/><Relationship Id="rId1" Type="http://schemas.openxmlformats.org/officeDocument/2006/relationships/slideLayout" Target="../slideLayouts/slideLayout1.xml"/><Relationship Id="rId6" Type="http://schemas.openxmlformats.org/officeDocument/2006/relationships/image" Target="../media/image7.jpg"/><Relationship Id="rId5" Type="http://schemas.microsoft.com/office/2007/relationships/hdphoto" Target="../media/hdphoto1.wdp"/><Relationship Id="rId4" Type="http://schemas.openxmlformats.org/officeDocument/2006/relationships/image" Target="../media/image9.png"/></Relationships>
</file>

<file path=ppt/slides/_rels/slide138.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 Target="slide4.xml"/><Relationship Id="rId7" Type="http://schemas.openxmlformats.org/officeDocument/2006/relationships/image" Target="../media/image10.png"/><Relationship Id="rId2" Type="http://schemas.openxmlformats.org/officeDocument/2006/relationships/notesSlide" Target="../notesSlides/notesSlide137.xml"/><Relationship Id="rId1" Type="http://schemas.openxmlformats.org/officeDocument/2006/relationships/slideLayout" Target="../slideLayouts/slideLayout1.xml"/><Relationship Id="rId6" Type="http://schemas.openxmlformats.org/officeDocument/2006/relationships/image" Target="../media/image7.jpg"/><Relationship Id="rId5" Type="http://schemas.microsoft.com/office/2007/relationships/hdphoto" Target="../media/hdphoto1.wdp"/><Relationship Id="rId4" Type="http://schemas.openxmlformats.org/officeDocument/2006/relationships/image" Target="../media/image9.png"/></Relationships>
</file>

<file path=ppt/slides/_rels/slide139.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 Target="slide4.xml"/><Relationship Id="rId7" Type="http://schemas.openxmlformats.org/officeDocument/2006/relationships/image" Target="../media/image10.png"/><Relationship Id="rId2" Type="http://schemas.openxmlformats.org/officeDocument/2006/relationships/notesSlide" Target="../notesSlides/notesSlide138.xml"/><Relationship Id="rId1" Type="http://schemas.openxmlformats.org/officeDocument/2006/relationships/slideLayout" Target="../slideLayouts/slideLayout1.xml"/><Relationship Id="rId6" Type="http://schemas.openxmlformats.org/officeDocument/2006/relationships/image" Target="../media/image7.jpg"/><Relationship Id="rId5" Type="http://schemas.microsoft.com/office/2007/relationships/hdphoto" Target="../media/hdphoto1.wdp"/><Relationship Id="rId4" Type="http://schemas.openxmlformats.org/officeDocument/2006/relationships/image" Target="../media/image9.png"/></Relationships>
</file>

<file path=ppt/slides/_rels/slide140.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 Target="slide4.xml"/><Relationship Id="rId7" Type="http://schemas.openxmlformats.org/officeDocument/2006/relationships/image" Target="../media/image10.png"/><Relationship Id="rId2" Type="http://schemas.openxmlformats.org/officeDocument/2006/relationships/notesSlide" Target="../notesSlides/notesSlide139.xml"/><Relationship Id="rId1" Type="http://schemas.openxmlformats.org/officeDocument/2006/relationships/slideLayout" Target="../slideLayouts/slideLayout1.xml"/><Relationship Id="rId6" Type="http://schemas.openxmlformats.org/officeDocument/2006/relationships/image" Target="../media/image7.jpg"/><Relationship Id="rId5" Type="http://schemas.microsoft.com/office/2007/relationships/hdphoto" Target="../media/hdphoto1.wdp"/><Relationship Id="rId4" Type="http://schemas.openxmlformats.org/officeDocument/2006/relationships/image" Target="../media/image9.png"/></Relationships>
</file>

<file path=ppt/slides/_rels/slide141.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 Target="slide4.xml"/><Relationship Id="rId7" Type="http://schemas.openxmlformats.org/officeDocument/2006/relationships/image" Target="../media/image10.png"/><Relationship Id="rId2" Type="http://schemas.openxmlformats.org/officeDocument/2006/relationships/notesSlide" Target="../notesSlides/notesSlide140.xml"/><Relationship Id="rId1" Type="http://schemas.openxmlformats.org/officeDocument/2006/relationships/slideLayout" Target="../slideLayouts/slideLayout1.xml"/><Relationship Id="rId6" Type="http://schemas.openxmlformats.org/officeDocument/2006/relationships/image" Target="../media/image7.jpg"/><Relationship Id="rId5" Type="http://schemas.microsoft.com/office/2007/relationships/hdphoto" Target="../media/hdphoto1.wdp"/><Relationship Id="rId4" Type="http://schemas.openxmlformats.org/officeDocument/2006/relationships/image" Target="../media/image9.png"/></Relationships>
</file>

<file path=ppt/slides/_rels/slide142.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 Target="slide4.xml"/><Relationship Id="rId7" Type="http://schemas.openxmlformats.org/officeDocument/2006/relationships/image" Target="../media/image10.png"/><Relationship Id="rId2" Type="http://schemas.openxmlformats.org/officeDocument/2006/relationships/notesSlide" Target="../notesSlides/notesSlide141.xml"/><Relationship Id="rId1" Type="http://schemas.openxmlformats.org/officeDocument/2006/relationships/slideLayout" Target="../slideLayouts/slideLayout1.xml"/><Relationship Id="rId6" Type="http://schemas.openxmlformats.org/officeDocument/2006/relationships/image" Target="../media/image7.jpg"/><Relationship Id="rId5" Type="http://schemas.microsoft.com/office/2007/relationships/hdphoto" Target="../media/hdphoto1.wdp"/><Relationship Id="rId4" Type="http://schemas.openxmlformats.org/officeDocument/2006/relationships/image" Target="../media/image9.png"/></Relationships>
</file>

<file path=ppt/slides/_rels/slide14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 Target="slide4.xml"/><Relationship Id="rId7" Type="http://schemas.openxmlformats.org/officeDocument/2006/relationships/image" Target="../media/image10.png"/><Relationship Id="rId2" Type="http://schemas.openxmlformats.org/officeDocument/2006/relationships/notesSlide" Target="../notesSlides/notesSlide142.xml"/><Relationship Id="rId1" Type="http://schemas.openxmlformats.org/officeDocument/2006/relationships/slideLayout" Target="../slideLayouts/slideLayout1.xml"/><Relationship Id="rId6" Type="http://schemas.openxmlformats.org/officeDocument/2006/relationships/image" Target="../media/image7.jpg"/><Relationship Id="rId5" Type="http://schemas.microsoft.com/office/2007/relationships/hdphoto" Target="../media/hdphoto1.wdp"/><Relationship Id="rId4" Type="http://schemas.openxmlformats.org/officeDocument/2006/relationships/image" Target="../media/image9.png"/></Relationships>
</file>

<file path=ppt/slides/_rels/slide144.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 Target="slide4.xml"/><Relationship Id="rId7" Type="http://schemas.openxmlformats.org/officeDocument/2006/relationships/image" Target="../media/image10.png"/><Relationship Id="rId2" Type="http://schemas.openxmlformats.org/officeDocument/2006/relationships/notesSlide" Target="../notesSlides/notesSlide143.xml"/><Relationship Id="rId1" Type="http://schemas.openxmlformats.org/officeDocument/2006/relationships/slideLayout" Target="../slideLayouts/slideLayout1.xml"/><Relationship Id="rId6" Type="http://schemas.openxmlformats.org/officeDocument/2006/relationships/image" Target="../media/image7.jpg"/><Relationship Id="rId5" Type="http://schemas.microsoft.com/office/2007/relationships/hdphoto" Target="../media/hdphoto1.wdp"/><Relationship Id="rId4" Type="http://schemas.openxmlformats.org/officeDocument/2006/relationships/image" Target="../media/image9.png"/></Relationships>
</file>

<file path=ppt/slides/_rels/slide14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 Target="slide4.xml"/><Relationship Id="rId7" Type="http://schemas.openxmlformats.org/officeDocument/2006/relationships/image" Target="../media/image10.png"/><Relationship Id="rId2" Type="http://schemas.openxmlformats.org/officeDocument/2006/relationships/notesSlide" Target="../notesSlides/notesSlide144.xml"/><Relationship Id="rId1" Type="http://schemas.openxmlformats.org/officeDocument/2006/relationships/slideLayout" Target="../slideLayouts/slideLayout1.xml"/><Relationship Id="rId6" Type="http://schemas.openxmlformats.org/officeDocument/2006/relationships/image" Target="../media/image7.jpg"/><Relationship Id="rId5" Type="http://schemas.microsoft.com/office/2007/relationships/hdphoto" Target="../media/hdphoto1.wdp"/><Relationship Id="rId4" Type="http://schemas.openxmlformats.org/officeDocument/2006/relationships/image" Target="../media/image9.png"/></Relationships>
</file>

<file path=ppt/slides/_rels/slide146.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 Target="slide4.xml"/><Relationship Id="rId7" Type="http://schemas.openxmlformats.org/officeDocument/2006/relationships/image" Target="../media/image10.png"/><Relationship Id="rId2" Type="http://schemas.openxmlformats.org/officeDocument/2006/relationships/notesSlide" Target="../notesSlides/notesSlide145.xml"/><Relationship Id="rId1" Type="http://schemas.openxmlformats.org/officeDocument/2006/relationships/slideLayout" Target="../slideLayouts/slideLayout1.xml"/><Relationship Id="rId6" Type="http://schemas.openxmlformats.org/officeDocument/2006/relationships/image" Target="../media/image7.jpg"/><Relationship Id="rId5" Type="http://schemas.microsoft.com/office/2007/relationships/hdphoto" Target="../media/hdphoto1.wdp"/><Relationship Id="rId4" Type="http://schemas.openxmlformats.org/officeDocument/2006/relationships/image" Target="../media/image9.png"/></Relationships>
</file>

<file path=ppt/slides/_rels/slide147.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 Target="slide4.xml"/><Relationship Id="rId7" Type="http://schemas.openxmlformats.org/officeDocument/2006/relationships/image" Target="../media/image10.png"/><Relationship Id="rId2" Type="http://schemas.openxmlformats.org/officeDocument/2006/relationships/notesSlide" Target="../notesSlides/notesSlide146.xml"/><Relationship Id="rId1" Type="http://schemas.openxmlformats.org/officeDocument/2006/relationships/slideLayout" Target="../slideLayouts/slideLayout1.xml"/><Relationship Id="rId6" Type="http://schemas.openxmlformats.org/officeDocument/2006/relationships/image" Target="../media/image7.jpg"/><Relationship Id="rId5" Type="http://schemas.microsoft.com/office/2007/relationships/hdphoto" Target="../media/hdphoto1.wdp"/><Relationship Id="rId4" Type="http://schemas.openxmlformats.org/officeDocument/2006/relationships/image" Target="../media/image9.png"/></Relationships>
</file>

<file path=ppt/slides/_rels/slide14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2.png"/><Relationship Id="rId1" Type="http://schemas.openxmlformats.org/officeDocument/2006/relationships/slideLayout" Target="../slideLayouts/slideLayout7.xml"/><Relationship Id="rId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24476" y="2200857"/>
            <a:ext cx="8219048" cy="4657143"/>
          </a:xfrm>
          <a:prstGeom prst="rect">
            <a:avLst/>
          </a:prstGeo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9" name="Picture 8"/>
          <p:cNvPicPr>
            <a:picLocks noChangeAspect="1"/>
          </p:cNvPicPr>
          <p:nvPr/>
        </p:nvPicPr>
        <p:blipFill>
          <a:blip r:embed="rId4">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4241413" y="-2946032"/>
            <a:ext cx="2895238" cy="2946032"/>
          </a:xfrm>
          <a:prstGeom prst="rect">
            <a:avLst/>
          </a:prstGeom>
        </p:spPr>
      </p:pic>
    </p:spTree>
    <p:extLst>
      <p:ext uri="{BB962C8B-B14F-4D97-AF65-F5344CB8AC3E}">
        <p14:creationId xmlns:p14="http://schemas.microsoft.com/office/powerpoint/2010/main" val="107146810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withEffect">
                                  <p:stCondLst>
                                    <p:cond delay="500"/>
                                  </p:stCondLst>
                                  <p:childTnLst>
                                    <p:animMotion origin="layout" path="M -0.00313 -0.05649 L -0.00599 0.60046 " pathEditMode="relative" rAng="0" ptsTypes="AA">
                                      <p:cBhvr>
                                        <p:cTn id="6" dur="3000" fill="hold"/>
                                        <p:tgtEl>
                                          <p:spTgt spid="9"/>
                                        </p:tgtEl>
                                        <p:attrNameLst>
                                          <p:attrName>ppt_x</p:attrName>
                                          <p:attrName>ppt_y</p:attrName>
                                        </p:attrNameLst>
                                      </p:cBhvr>
                                      <p:rCtr x="-143" y="32847"/>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164"/>
            <a:ext cx="12192000" cy="6858000"/>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24476" y="2200857"/>
            <a:ext cx="8219048" cy="4657143"/>
          </a:xfrm>
          <a:prstGeom prst="rect">
            <a:avLst/>
          </a:prstGeom>
        </p:spPr>
      </p:pic>
      <p:sp>
        <p:nvSpPr>
          <p:cNvPr id="5" name="TextBox 4">
            <a:hlinkClick r:id="" action="ppaction://noaction"/>
          </p:cNvPr>
          <p:cNvSpPr txBox="1"/>
          <p:nvPr/>
        </p:nvSpPr>
        <p:spPr>
          <a:xfrm>
            <a:off x="7679777" y="11455220"/>
            <a:ext cx="663964" cy="400110"/>
          </a:xfrm>
          <a:prstGeom prst="rect">
            <a:avLst/>
          </a:prstGeom>
          <a:noFill/>
        </p:spPr>
        <p:txBody>
          <a:bodyPr wrap="none" rtlCol="0">
            <a:spAutoFit/>
          </a:bodyPr>
          <a:lstStyle/>
          <a:p>
            <a:r>
              <a:rPr lang="fa-IR" sz="2000" b="1" dirty="0" smtClean="0">
                <a:solidFill>
                  <a:srgbClr val="FFFF00"/>
                </a:solidFill>
                <a:cs typeface="B Lotus" panose="00000400000000000000" pitchFamily="2" charset="-78"/>
              </a:rPr>
              <a:t>تسبیح</a:t>
            </a:r>
            <a:endParaRPr lang="en-US" sz="2000" b="1" dirty="0">
              <a:solidFill>
                <a:srgbClr val="FFFF00"/>
              </a:solidFill>
              <a:cs typeface="B Lotus" panose="00000400000000000000" pitchFamily="2" charset="-78"/>
            </a:endParaRPr>
          </a:p>
        </p:txBody>
      </p:sp>
      <p:sp>
        <p:nvSpPr>
          <p:cNvPr id="13" name="TextBox 12"/>
          <p:cNvSpPr txBox="1"/>
          <p:nvPr/>
        </p:nvSpPr>
        <p:spPr>
          <a:xfrm>
            <a:off x="6167190" y="11494423"/>
            <a:ext cx="1372492" cy="400110"/>
          </a:xfrm>
          <a:prstGeom prst="rect">
            <a:avLst/>
          </a:prstGeom>
          <a:noFill/>
        </p:spPr>
        <p:txBody>
          <a:bodyPr wrap="none" rtlCol="0">
            <a:spAutoFit/>
          </a:bodyPr>
          <a:lstStyle/>
          <a:p>
            <a:r>
              <a:rPr lang="fa-IR" sz="2000" b="1" dirty="0" smtClean="0">
                <a:solidFill>
                  <a:schemeClr val="bg1"/>
                </a:solidFill>
                <a:cs typeface="B Lotus" panose="00000400000000000000" pitchFamily="2" charset="-78"/>
              </a:rPr>
              <a:t>انقلاب اسلامی</a:t>
            </a:r>
            <a:endParaRPr lang="en-US" sz="2000" b="1" dirty="0">
              <a:solidFill>
                <a:schemeClr val="bg1"/>
              </a:solidFill>
              <a:cs typeface="B Lotus" panose="00000400000000000000" pitchFamily="2" charset="-78"/>
            </a:endParaRPr>
          </a:p>
        </p:txBody>
      </p:sp>
      <p:sp>
        <p:nvSpPr>
          <p:cNvPr id="14" name="TextBox 13"/>
          <p:cNvSpPr txBox="1"/>
          <p:nvPr/>
        </p:nvSpPr>
        <p:spPr>
          <a:xfrm>
            <a:off x="5403824" y="11508981"/>
            <a:ext cx="715260" cy="400110"/>
          </a:xfrm>
          <a:prstGeom prst="rect">
            <a:avLst/>
          </a:prstGeom>
          <a:noFill/>
        </p:spPr>
        <p:txBody>
          <a:bodyPr wrap="none" rtlCol="0">
            <a:spAutoFit/>
          </a:bodyPr>
          <a:lstStyle/>
          <a:p>
            <a:r>
              <a:rPr lang="fa-IR" sz="2000" b="1" dirty="0" smtClean="0">
                <a:solidFill>
                  <a:schemeClr val="bg1"/>
                </a:solidFill>
                <a:cs typeface="B Lotus" panose="00000400000000000000" pitchFamily="2" charset="-78"/>
              </a:rPr>
              <a:t>نور الله</a:t>
            </a:r>
            <a:endParaRPr lang="en-US" sz="2000" b="1" dirty="0">
              <a:solidFill>
                <a:schemeClr val="bg1"/>
              </a:solidFill>
              <a:cs typeface="B Lotus" panose="00000400000000000000" pitchFamily="2" charset="-78"/>
            </a:endParaRPr>
          </a:p>
        </p:txBody>
      </p:sp>
      <p:sp>
        <p:nvSpPr>
          <p:cNvPr id="15" name="TextBox 14"/>
          <p:cNvSpPr txBox="1"/>
          <p:nvPr/>
        </p:nvSpPr>
        <p:spPr>
          <a:xfrm>
            <a:off x="4666930" y="11497153"/>
            <a:ext cx="689612" cy="400110"/>
          </a:xfrm>
          <a:prstGeom prst="rect">
            <a:avLst/>
          </a:prstGeom>
          <a:noFill/>
        </p:spPr>
        <p:txBody>
          <a:bodyPr wrap="none" rtlCol="0">
            <a:spAutoFit/>
          </a:bodyPr>
          <a:lstStyle/>
          <a:p>
            <a:r>
              <a:rPr lang="fa-IR" sz="2000" b="1" dirty="0" smtClean="0">
                <a:solidFill>
                  <a:schemeClr val="bg1"/>
                </a:solidFill>
                <a:cs typeface="B Lotus" panose="00000400000000000000" pitchFamily="2" charset="-78"/>
              </a:rPr>
              <a:t>اربعین</a:t>
            </a:r>
            <a:endParaRPr lang="en-US" sz="2000" b="1" dirty="0">
              <a:solidFill>
                <a:schemeClr val="bg1"/>
              </a:solidFill>
              <a:cs typeface="B Lotus" panose="00000400000000000000" pitchFamily="2" charset="-78"/>
            </a:endParaRPr>
          </a:p>
        </p:txBody>
      </p:sp>
      <p:sp>
        <p:nvSpPr>
          <p:cNvPr id="16" name="TextBox 15"/>
          <p:cNvSpPr txBox="1"/>
          <p:nvPr/>
        </p:nvSpPr>
        <p:spPr>
          <a:xfrm>
            <a:off x="3725365" y="11521719"/>
            <a:ext cx="902811" cy="400110"/>
          </a:xfrm>
          <a:prstGeom prst="rect">
            <a:avLst/>
          </a:prstGeom>
          <a:noFill/>
        </p:spPr>
        <p:txBody>
          <a:bodyPr wrap="none" rtlCol="0">
            <a:spAutoFit/>
          </a:bodyPr>
          <a:lstStyle/>
          <a:p>
            <a:r>
              <a:rPr lang="fa-IR" sz="2000" b="1" dirty="0" smtClean="0">
                <a:solidFill>
                  <a:schemeClr val="bg1"/>
                </a:solidFill>
                <a:cs typeface="B Lotus" panose="00000400000000000000" pitchFamily="2" charset="-78"/>
              </a:rPr>
              <a:t>انصار الله</a:t>
            </a:r>
            <a:endParaRPr lang="en-US" sz="2000" b="1" dirty="0">
              <a:solidFill>
                <a:schemeClr val="bg1"/>
              </a:solidFill>
              <a:cs typeface="B Lotus" panose="00000400000000000000" pitchFamily="2" charset="-78"/>
            </a:endParaRPr>
          </a:p>
        </p:txBody>
      </p:sp>
      <p:pic>
        <p:nvPicPr>
          <p:cNvPr id="23" name="Picture 2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32203" y="1154538"/>
            <a:ext cx="9016070" cy="5108758"/>
          </a:xfrm>
          <a:prstGeom prst="rect">
            <a:avLst/>
          </a:prstGeom>
        </p:spPr>
      </p:pic>
      <p:pic>
        <p:nvPicPr>
          <p:cNvPr id="17" name="Picture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07249" y="746018"/>
            <a:ext cx="9016070" cy="5108758"/>
          </a:xfrm>
          <a:prstGeom prst="rect">
            <a:avLst/>
          </a:prstGeom>
        </p:spPr>
      </p:pic>
      <p:pic>
        <p:nvPicPr>
          <p:cNvPr id="18" name="Picture 1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00259" y="932202"/>
            <a:ext cx="9016070" cy="5108758"/>
          </a:xfrm>
          <a:prstGeom prst="rect">
            <a:avLst/>
          </a:prstGeom>
        </p:spPr>
      </p:pic>
      <p:pic>
        <p:nvPicPr>
          <p:cNvPr id="19" name="Picture 1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25365" y="-51994"/>
            <a:ext cx="4980952" cy="2066667"/>
          </a:xfrm>
          <a:prstGeom prst="rect">
            <a:avLst/>
          </a:prstGeom>
        </p:spPr>
      </p:pic>
      <p:pic>
        <p:nvPicPr>
          <p:cNvPr id="20" name="Picture 1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84178" y="1197633"/>
            <a:ext cx="9016070" cy="5108758"/>
          </a:xfrm>
          <a:prstGeom prst="rect">
            <a:avLst/>
          </a:prstGeom>
        </p:spPr>
      </p:pic>
      <p:pic>
        <p:nvPicPr>
          <p:cNvPr id="22" name="Picture 2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6122" y="1894328"/>
            <a:ext cx="9016070" cy="5108758"/>
          </a:xfrm>
          <a:prstGeom prst="rect">
            <a:avLst/>
          </a:prstGeom>
        </p:spPr>
      </p:pic>
      <p:pic>
        <p:nvPicPr>
          <p:cNvPr id="24" name="Picture 2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68522" y="2046728"/>
            <a:ext cx="9016070" cy="5108758"/>
          </a:xfrm>
          <a:prstGeom prst="rect">
            <a:avLst/>
          </a:prstGeom>
        </p:spPr>
      </p:pic>
      <p:pic>
        <p:nvPicPr>
          <p:cNvPr id="25" name="Picture 2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68097" y="1430983"/>
            <a:ext cx="9016070" cy="5108758"/>
          </a:xfrm>
          <a:prstGeom prst="rect">
            <a:avLst/>
          </a:prstGeom>
        </p:spPr>
      </p:pic>
      <p:pic>
        <p:nvPicPr>
          <p:cNvPr id="26" name="Picture 2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3701" y="1710123"/>
            <a:ext cx="9016070" cy="5108758"/>
          </a:xfrm>
          <a:prstGeom prst="rect">
            <a:avLst/>
          </a:prstGeom>
        </p:spPr>
      </p:pic>
      <p:pic>
        <p:nvPicPr>
          <p:cNvPr id="27" name="Picture 2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7620" y="2349158"/>
            <a:ext cx="9016070" cy="5108758"/>
          </a:xfrm>
          <a:prstGeom prst="rect">
            <a:avLst/>
          </a:prstGeom>
        </p:spPr>
      </p:pic>
      <p:pic>
        <p:nvPicPr>
          <p:cNvPr id="28" name="Picture 2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39193" y="1495509"/>
            <a:ext cx="9016070" cy="5108758"/>
          </a:xfrm>
          <a:prstGeom prst="rect">
            <a:avLst/>
          </a:prstGeom>
        </p:spPr>
      </p:pic>
      <p:pic>
        <p:nvPicPr>
          <p:cNvPr id="29" name="Picture 2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9803" y="1674056"/>
            <a:ext cx="9016070" cy="5108758"/>
          </a:xfrm>
          <a:prstGeom prst="rect">
            <a:avLst/>
          </a:prstGeom>
        </p:spPr>
      </p:pic>
      <p:pic>
        <p:nvPicPr>
          <p:cNvPr id="30" name="Picture 2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5428" y="2592231"/>
            <a:ext cx="9016070" cy="5108758"/>
          </a:xfrm>
          <a:prstGeom prst="rect">
            <a:avLst/>
          </a:prstGeom>
        </p:spPr>
      </p:pic>
      <p:pic>
        <p:nvPicPr>
          <p:cNvPr id="31" name="Picture 3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8366" y="3208142"/>
            <a:ext cx="9016070" cy="5108758"/>
          </a:xfrm>
          <a:prstGeom prst="rect">
            <a:avLst/>
          </a:prstGeom>
        </p:spPr>
      </p:pic>
      <p:pic>
        <p:nvPicPr>
          <p:cNvPr id="32" name="Picture 3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0698" y="901268"/>
            <a:ext cx="10815192" cy="6128191"/>
          </a:xfrm>
          <a:prstGeom prst="rect">
            <a:avLst/>
          </a:prstGeom>
        </p:spPr>
      </p:pic>
      <p:pic>
        <p:nvPicPr>
          <p:cNvPr id="2" name="Picture 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957706" y="666435"/>
            <a:ext cx="6197220" cy="6858000"/>
          </a:xfrm>
          <a:prstGeom prst="rect">
            <a:avLst/>
          </a:prstGeom>
        </p:spPr>
      </p:pic>
      <p:pic>
        <p:nvPicPr>
          <p:cNvPr id="33" name="Picture 3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867" y="1572290"/>
            <a:ext cx="10815192" cy="6128191"/>
          </a:xfrm>
          <a:prstGeom prst="rect">
            <a:avLst/>
          </a:prstGeom>
        </p:spPr>
      </p:pic>
      <p:pic>
        <p:nvPicPr>
          <p:cNvPr id="34" name="Picture 3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96892" y="2955611"/>
            <a:ext cx="7958986" cy="4509785"/>
          </a:xfrm>
          <a:prstGeom prst="rect">
            <a:avLst/>
          </a:prstGeom>
        </p:spPr>
      </p:pic>
      <p:sp>
        <p:nvSpPr>
          <p:cNvPr id="3" name="TextBox 2"/>
          <p:cNvSpPr txBox="1"/>
          <p:nvPr/>
        </p:nvSpPr>
        <p:spPr>
          <a:xfrm>
            <a:off x="4972653" y="5408012"/>
            <a:ext cx="2759089" cy="523220"/>
          </a:xfrm>
          <a:prstGeom prst="rect">
            <a:avLst/>
          </a:prstGeom>
          <a:noFill/>
        </p:spPr>
        <p:txBody>
          <a:bodyPr wrap="none" rtlCol="0">
            <a:spAutoFit/>
          </a:bodyPr>
          <a:lstStyle/>
          <a:p>
            <a:r>
              <a:rPr lang="fa-IR" sz="2800" b="1" spc="-150" dirty="0" smtClean="0">
                <a:solidFill>
                  <a:schemeClr val="accent1">
                    <a:lumMod val="20000"/>
                    <a:lumOff val="80000"/>
                  </a:schemeClr>
                </a:solidFill>
                <a:cs typeface="B Lotus" panose="00000400000000000000" pitchFamily="2" charset="-78"/>
              </a:rPr>
              <a:t>بررسی جریان مهدویت در</a:t>
            </a:r>
            <a:endParaRPr lang="en-US" sz="2800" b="1" spc="-150" dirty="0">
              <a:solidFill>
                <a:schemeClr val="accent1">
                  <a:lumMod val="20000"/>
                  <a:lumOff val="80000"/>
                </a:schemeClr>
              </a:solidFill>
              <a:cs typeface="B Lotus" panose="00000400000000000000" pitchFamily="2" charset="-78"/>
            </a:endParaRPr>
          </a:p>
        </p:txBody>
      </p:sp>
    </p:spTree>
    <p:extLst>
      <p:ext uri="{BB962C8B-B14F-4D97-AF65-F5344CB8AC3E}">
        <p14:creationId xmlns:p14="http://schemas.microsoft.com/office/powerpoint/2010/main" val="518204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500"/>
                                        <p:tgtEl>
                                          <p:spTgt spid="19"/>
                                        </p:tgtEl>
                                      </p:cBhvr>
                                    </p:animEffect>
                                    <p:anim calcmode="lin" valueType="num">
                                      <p:cBhvr>
                                        <p:cTn id="8" dur="1500" fill="hold"/>
                                        <p:tgtEl>
                                          <p:spTgt spid="19"/>
                                        </p:tgtEl>
                                        <p:attrNameLst>
                                          <p:attrName>ppt_x</p:attrName>
                                        </p:attrNameLst>
                                      </p:cBhvr>
                                      <p:tavLst>
                                        <p:tav tm="0">
                                          <p:val>
                                            <p:strVal val="#ppt_x"/>
                                          </p:val>
                                        </p:tav>
                                        <p:tav tm="100000">
                                          <p:val>
                                            <p:strVal val="#ppt_x"/>
                                          </p:val>
                                        </p:tav>
                                      </p:tavLst>
                                    </p:anim>
                                    <p:anim calcmode="lin" valueType="num">
                                      <p:cBhvr>
                                        <p:cTn id="9" dur="15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1000"/>
                                        <p:tgtEl>
                                          <p:spTgt spid="3"/>
                                        </p:tgtEl>
                                      </p:cBhvr>
                                    </p:animEffect>
                                    <p:anim calcmode="lin" valueType="num">
                                      <p:cBhvr>
                                        <p:cTn id="20" dur="1000" fill="hold"/>
                                        <p:tgtEl>
                                          <p:spTgt spid="3"/>
                                        </p:tgtEl>
                                        <p:attrNameLst>
                                          <p:attrName>ppt_x</p:attrName>
                                        </p:attrNameLst>
                                      </p:cBhvr>
                                      <p:tavLst>
                                        <p:tav tm="0">
                                          <p:val>
                                            <p:strVal val="#ppt_x"/>
                                          </p:val>
                                        </p:tav>
                                        <p:tav tm="100000">
                                          <p:val>
                                            <p:strVal val="#ppt_x"/>
                                          </p:val>
                                        </p:tav>
                                      </p:tavLst>
                                    </p:anim>
                                    <p:anim calcmode="lin" valueType="num">
                                      <p:cBhvr>
                                        <p:cTn id="21"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8031" y="1984596"/>
            <a:ext cx="6091756" cy="4873404"/>
          </a:xfrm>
          <a:prstGeom prst="rect">
            <a:avLst/>
          </a:prstGeom>
        </p:spPr>
      </p:pic>
      <p:pic>
        <p:nvPicPr>
          <p:cNvPr id="4" name="Picture 3"/>
          <p:cNvPicPr>
            <a:picLocks noChangeAspect="1"/>
          </p:cNvPicPr>
          <p:nvPr/>
        </p:nvPicPr>
        <p:blipFill rotWithShape="1">
          <a:blip r:embed="rId4">
            <a:extLst>
              <a:ext uri="{28A0092B-C50C-407E-A947-70E740481C1C}">
                <a14:useLocalDpi xmlns:a14="http://schemas.microsoft.com/office/drawing/2010/main" val="0"/>
              </a:ext>
            </a:extLst>
          </a:blip>
          <a:srcRect t="31247" b="12771"/>
          <a:stretch/>
        </p:blipFill>
        <p:spPr>
          <a:xfrm>
            <a:off x="0" y="-1"/>
            <a:ext cx="12192000" cy="6825343"/>
          </a:xfrm>
          <a:prstGeom prst="rect">
            <a:avLst/>
          </a:prstGeom>
        </p:spPr>
      </p:pic>
      <p:pic>
        <p:nvPicPr>
          <p:cNvPr id="35" name="Picture 34">
            <a:hlinkClick r:id="rId5" action="ppaction://hlinksldjump"/>
          </p:cNvPr>
          <p:cNvPicPr>
            <a:picLocks noChangeAspect="1"/>
          </p:cNvPicPr>
          <p:nvPr/>
        </p:nvPicPr>
        <p:blipFill>
          <a:blip r:embed="rId6" cstate="print">
            <a:duotone>
              <a:schemeClr val="accent1">
                <a:shade val="45000"/>
                <a:satMod val="135000"/>
              </a:schemeClr>
              <a:prstClr val="white"/>
            </a:duotone>
            <a:extLst>
              <a:ext uri="{BEBA8EAE-BF5A-486C-A8C5-ECC9F3942E4B}">
                <a14:imgProps xmlns:a14="http://schemas.microsoft.com/office/drawing/2010/main">
                  <a14:imgLayer r:embed="rId7">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09324" y="141027"/>
            <a:ext cx="909484" cy="2645528"/>
          </a:xfrm>
          <a:prstGeom prst="rect">
            <a:avLst/>
          </a:prstGeom>
        </p:spPr>
      </p:pic>
      <p:sp>
        <p:nvSpPr>
          <p:cNvPr id="36" name="TextBox 35">
            <a:hlinkClick r:id="rId5" action="ppaction://hlinksldjump"/>
          </p:cNvPr>
          <p:cNvSpPr txBox="1"/>
          <p:nvPr/>
        </p:nvSpPr>
        <p:spPr>
          <a:xfrm>
            <a:off x="9865290" y="1189717"/>
            <a:ext cx="2337499"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جریان مهدویت دعای ندبه</a:t>
            </a:r>
            <a:endParaRPr lang="en-US" sz="2400" b="1" spc="-150" dirty="0">
              <a:solidFill>
                <a:schemeClr val="bg1"/>
              </a:solidFill>
              <a:cs typeface="B Lotus" panose="00000400000000000000" pitchFamily="2" charset="-78"/>
            </a:endParaRPr>
          </a:p>
        </p:txBody>
      </p:sp>
      <p:pic>
        <p:nvPicPr>
          <p:cNvPr id="37" name="Picture 36">
            <a:hlinkClick r:id="rId8" action="ppaction://hlinksldjump"/>
          </p:cNvPr>
          <p:cNvPicPr>
            <a:picLocks noChangeAspect="1"/>
          </p:cNvPicPr>
          <p:nvPr/>
        </p:nvPicPr>
        <p:blipFill>
          <a:blip r:embed="rId6" cstate="print">
            <a:duotone>
              <a:schemeClr val="accent1">
                <a:shade val="45000"/>
                <a:satMod val="135000"/>
              </a:schemeClr>
              <a:prstClr val="white"/>
            </a:duotone>
            <a:extLst>
              <a:ext uri="{BEBA8EAE-BF5A-486C-A8C5-ECC9F3942E4B}">
                <a14:imgProps xmlns:a14="http://schemas.microsoft.com/office/drawing/2010/main">
                  <a14:imgLayer r:embed="rId7">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1050511"/>
            <a:ext cx="909484" cy="2645528"/>
          </a:xfrm>
          <a:prstGeom prst="rect">
            <a:avLst/>
          </a:prstGeom>
        </p:spPr>
      </p:pic>
      <p:sp>
        <p:nvSpPr>
          <p:cNvPr id="38" name="TextBox 37">
            <a:hlinkClick r:id="rId8" action="ppaction://hlinksldjump"/>
          </p:cNvPr>
          <p:cNvSpPr txBox="1"/>
          <p:nvPr/>
        </p:nvSpPr>
        <p:spPr>
          <a:xfrm>
            <a:off x="10066150" y="2099201"/>
            <a:ext cx="1608133"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گوینده دعای ندبه</a:t>
            </a:r>
            <a:endParaRPr lang="en-US" sz="2400" b="1" spc="-150" dirty="0">
              <a:solidFill>
                <a:schemeClr val="bg1"/>
              </a:solidFill>
              <a:cs typeface="B Lotus" panose="00000400000000000000" pitchFamily="2" charset="-78"/>
            </a:endParaRPr>
          </a:p>
        </p:txBody>
      </p:sp>
      <p:pic>
        <p:nvPicPr>
          <p:cNvPr id="39" name="Picture 38">
            <a:hlinkClick r:id="rId9" action="ppaction://hlinksldjump"/>
          </p:cNvPr>
          <p:cNvPicPr>
            <a:picLocks noChangeAspect="1"/>
          </p:cNvPicPr>
          <p:nvPr/>
        </p:nvPicPr>
        <p:blipFill>
          <a:blip r:embed="rId6" cstate="print">
            <a:duotone>
              <a:schemeClr val="accent1">
                <a:shade val="45000"/>
                <a:satMod val="135000"/>
              </a:schemeClr>
              <a:prstClr val="white"/>
            </a:duotone>
            <a:extLst>
              <a:ext uri="{BEBA8EAE-BF5A-486C-A8C5-ECC9F3942E4B}">
                <a14:imgProps xmlns:a14="http://schemas.microsoft.com/office/drawing/2010/main">
                  <a14:imgLayer r:embed="rId7">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1873512"/>
            <a:ext cx="909484" cy="2645528"/>
          </a:xfrm>
          <a:prstGeom prst="rect">
            <a:avLst/>
          </a:prstGeom>
        </p:spPr>
      </p:pic>
      <p:sp>
        <p:nvSpPr>
          <p:cNvPr id="40" name="TextBox 39">
            <a:hlinkClick r:id="rId9" action="ppaction://hlinksldjump"/>
          </p:cNvPr>
          <p:cNvSpPr txBox="1"/>
          <p:nvPr/>
        </p:nvSpPr>
        <p:spPr>
          <a:xfrm>
            <a:off x="10189581" y="2939796"/>
            <a:ext cx="1361270"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متن دعای ندبه</a:t>
            </a:r>
            <a:endParaRPr lang="en-US" sz="2400" b="1" spc="-150" dirty="0">
              <a:solidFill>
                <a:schemeClr val="bg1"/>
              </a:solidFill>
              <a:cs typeface="B Lotus" panose="00000400000000000000" pitchFamily="2" charset="-78"/>
            </a:endParaRPr>
          </a:p>
        </p:txBody>
      </p:sp>
      <p:pic>
        <p:nvPicPr>
          <p:cNvPr id="41" name="Picture 40">
            <a:hlinkClick r:id="rId10" action="ppaction://hlinksldjump"/>
          </p:cNvPr>
          <p:cNvPicPr>
            <a:picLocks noChangeAspect="1"/>
          </p:cNvPicPr>
          <p:nvPr/>
        </p:nvPicPr>
        <p:blipFill>
          <a:blip r:embed="rId6" cstate="print">
            <a:duotone>
              <a:schemeClr val="accent1">
                <a:shade val="45000"/>
                <a:satMod val="135000"/>
              </a:schemeClr>
              <a:prstClr val="white"/>
            </a:duotone>
            <a:extLst>
              <a:ext uri="{BEBA8EAE-BF5A-486C-A8C5-ECC9F3942E4B}">
                <a14:imgProps xmlns:a14="http://schemas.microsoft.com/office/drawing/2010/main">
                  <a14:imgLayer r:embed="rId7">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2710889"/>
            <a:ext cx="909484" cy="2645528"/>
          </a:xfrm>
          <a:prstGeom prst="rect">
            <a:avLst/>
          </a:prstGeom>
        </p:spPr>
      </p:pic>
      <p:sp>
        <p:nvSpPr>
          <p:cNvPr id="42" name="TextBox 41">
            <a:hlinkClick r:id="rId10" action="ppaction://hlinksldjump"/>
          </p:cNvPr>
          <p:cNvSpPr txBox="1"/>
          <p:nvPr/>
        </p:nvSpPr>
        <p:spPr>
          <a:xfrm>
            <a:off x="10176094" y="3827356"/>
            <a:ext cx="1393330"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سند دعای ندبه</a:t>
            </a:r>
            <a:endParaRPr lang="en-US" sz="2400" b="1" spc="-150" dirty="0">
              <a:solidFill>
                <a:schemeClr val="bg1"/>
              </a:solidFill>
              <a:cs typeface="B Lotus" panose="00000400000000000000" pitchFamily="2" charset="-78"/>
            </a:endParaRPr>
          </a:p>
        </p:txBody>
      </p:sp>
      <p:pic>
        <p:nvPicPr>
          <p:cNvPr id="43" name="Picture 42">
            <a:hlinkClick r:id="rId11" action="ppaction://hlinksldjump"/>
          </p:cNvPr>
          <p:cNvPicPr>
            <a:picLocks noChangeAspect="1"/>
          </p:cNvPicPr>
          <p:nvPr/>
        </p:nvPicPr>
        <p:blipFill>
          <a:blip r:embed="rId6" cstate="print">
            <a:duotone>
              <a:schemeClr val="accent1">
                <a:shade val="45000"/>
                <a:satMod val="135000"/>
              </a:schemeClr>
              <a:prstClr val="white"/>
            </a:duotone>
            <a:extLst>
              <a:ext uri="{BEBA8EAE-BF5A-486C-A8C5-ECC9F3942E4B}">
                <a14:imgProps xmlns:a14="http://schemas.microsoft.com/office/drawing/2010/main">
                  <a14:imgLayer r:embed="rId7">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26347" y="3607550"/>
            <a:ext cx="909484" cy="2645528"/>
          </a:xfrm>
          <a:prstGeom prst="rect">
            <a:avLst/>
          </a:prstGeom>
        </p:spPr>
      </p:pic>
      <p:sp>
        <p:nvSpPr>
          <p:cNvPr id="44" name="TextBox 43">
            <a:hlinkClick r:id="rId11" action="ppaction://hlinksldjump"/>
          </p:cNvPr>
          <p:cNvSpPr txBox="1"/>
          <p:nvPr/>
        </p:nvSpPr>
        <p:spPr>
          <a:xfrm>
            <a:off x="9920276" y="4688076"/>
            <a:ext cx="1899879"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نکات مهم دعای ندبه</a:t>
            </a:r>
            <a:endParaRPr lang="en-US" sz="2400" b="1" spc="-150" dirty="0">
              <a:solidFill>
                <a:schemeClr val="bg1"/>
              </a:solidFill>
              <a:cs typeface="B Lotus" panose="00000400000000000000" pitchFamily="2" charset="-78"/>
            </a:endParaRPr>
          </a:p>
        </p:txBody>
      </p:sp>
    </p:spTree>
    <p:extLst>
      <p:ext uri="{BB962C8B-B14F-4D97-AF65-F5344CB8AC3E}">
        <p14:creationId xmlns:p14="http://schemas.microsoft.com/office/powerpoint/2010/main" val="27444642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ipe(right)">
                                      <p:cBhvr>
                                        <p:cTn id="7" dur="1000"/>
                                        <p:tgtEl>
                                          <p:spTgt spid="35"/>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36"/>
                                        </p:tgtEl>
                                        <p:attrNameLst>
                                          <p:attrName>style.visibility</p:attrName>
                                        </p:attrNameLst>
                                      </p:cBhvr>
                                      <p:to>
                                        <p:strVal val="visible"/>
                                      </p:to>
                                    </p:set>
                                    <p:animEffect transition="in" filter="wipe(right)">
                                      <p:cBhvr>
                                        <p:cTn id="10" dur="1000"/>
                                        <p:tgtEl>
                                          <p:spTgt spid="36"/>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2" fill="hold" nodeType="clickEffect">
                                  <p:stCondLst>
                                    <p:cond delay="0"/>
                                  </p:stCondLst>
                                  <p:childTnLst>
                                    <p:set>
                                      <p:cBhvr>
                                        <p:cTn id="14" dur="1" fill="hold">
                                          <p:stCondLst>
                                            <p:cond delay="0"/>
                                          </p:stCondLst>
                                        </p:cTn>
                                        <p:tgtEl>
                                          <p:spTgt spid="37"/>
                                        </p:tgtEl>
                                        <p:attrNameLst>
                                          <p:attrName>style.visibility</p:attrName>
                                        </p:attrNameLst>
                                      </p:cBhvr>
                                      <p:to>
                                        <p:strVal val="visible"/>
                                      </p:to>
                                    </p:set>
                                    <p:animEffect transition="in" filter="wipe(right)">
                                      <p:cBhvr>
                                        <p:cTn id="15" dur="1000"/>
                                        <p:tgtEl>
                                          <p:spTgt spid="37"/>
                                        </p:tgtEl>
                                      </p:cBhvr>
                                    </p:animEffect>
                                  </p:childTnLst>
                                </p:cTn>
                              </p:par>
                              <p:par>
                                <p:cTn id="16" presetID="22" presetClass="entr" presetSubtype="2" fill="hold" grpId="0" nodeType="withEffect">
                                  <p:stCondLst>
                                    <p:cond delay="0"/>
                                  </p:stCondLst>
                                  <p:childTnLst>
                                    <p:set>
                                      <p:cBhvr>
                                        <p:cTn id="17" dur="1" fill="hold">
                                          <p:stCondLst>
                                            <p:cond delay="0"/>
                                          </p:stCondLst>
                                        </p:cTn>
                                        <p:tgtEl>
                                          <p:spTgt spid="38"/>
                                        </p:tgtEl>
                                        <p:attrNameLst>
                                          <p:attrName>style.visibility</p:attrName>
                                        </p:attrNameLst>
                                      </p:cBhvr>
                                      <p:to>
                                        <p:strVal val="visible"/>
                                      </p:to>
                                    </p:set>
                                    <p:animEffect transition="in" filter="wipe(right)">
                                      <p:cBhvr>
                                        <p:cTn id="18" dur="1000"/>
                                        <p:tgtEl>
                                          <p:spTgt spid="38"/>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2" fill="hold" nodeType="clickEffect">
                                  <p:stCondLst>
                                    <p:cond delay="0"/>
                                  </p:stCondLst>
                                  <p:childTnLst>
                                    <p:set>
                                      <p:cBhvr>
                                        <p:cTn id="22" dur="1" fill="hold">
                                          <p:stCondLst>
                                            <p:cond delay="0"/>
                                          </p:stCondLst>
                                        </p:cTn>
                                        <p:tgtEl>
                                          <p:spTgt spid="39"/>
                                        </p:tgtEl>
                                        <p:attrNameLst>
                                          <p:attrName>style.visibility</p:attrName>
                                        </p:attrNameLst>
                                      </p:cBhvr>
                                      <p:to>
                                        <p:strVal val="visible"/>
                                      </p:to>
                                    </p:set>
                                    <p:animEffect transition="in" filter="wipe(right)">
                                      <p:cBhvr>
                                        <p:cTn id="23" dur="1000"/>
                                        <p:tgtEl>
                                          <p:spTgt spid="39"/>
                                        </p:tgtEl>
                                      </p:cBhvr>
                                    </p:animEffect>
                                  </p:childTnLst>
                                </p:cTn>
                              </p:par>
                              <p:par>
                                <p:cTn id="24" presetID="22" presetClass="entr" presetSubtype="2" fill="hold" grpId="0" nodeType="withEffect">
                                  <p:stCondLst>
                                    <p:cond delay="0"/>
                                  </p:stCondLst>
                                  <p:childTnLst>
                                    <p:set>
                                      <p:cBhvr>
                                        <p:cTn id="25" dur="1" fill="hold">
                                          <p:stCondLst>
                                            <p:cond delay="0"/>
                                          </p:stCondLst>
                                        </p:cTn>
                                        <p:tgtEl>
                                          <p:spTgt spid="40"/>
                                        </p:tgtEl>
                                        <p:attrNameLst>
                                          <p:attrName>style.visibility</p:attrName>
                                        </p:attrNameLst>
                                      </p:cBhvr>
                                      <p:to>
                                        <p:strVal val="visible"/>
                                      </p:to>
                                    </p:set>
                                    <p:animEffect transition="in" filter="wipe(right)">
                                      <p:cBhvr>
                                        <p:cTn id="26" dur="1000"/>
                                        <p:tgtEl>
                                          <p:spTgt spid="40"/>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2" fill="hold" nodeType="clickEffect">
                                  <p:stCondLst>
                                    <p:cond delay="0"/>
                                  </p:stCondLst>
                                  <p:childTnLst>
                                    <p:set>
                                      <p:cBhvr>
                                        <p:cTn id="30" dur="1" fill="hold">
                                          <p:stCondLst>
                                            <p:cond delay="0"/>
                                          </p:stCondLst>
                                        </p:cTn>
                                        <p:tgtEl>
                                          <p:spTgt spid="41"/>
                                        </p:tgtEl>
                                        <p:attrNameLst>
                                          <p:attrName>style.visibility</p:attrName>
                                        </p:attrNameLst>
                                      </p:cBhvr>
                                      <p:to>
                                        <p:strVal val="visible"/>
                                      </p:to>
                                    </p:set>
                                    <p:animEffect transition="in" filter="wipe(right)">
                                      <p:cBhvr>
                                        <p:cTn id="31" dur="1000"/>
                                        <p:tgtEl>
                                          <p:spTgt spid="41"/>
                                        </p:tgtEl>
                                      </p:cBhvr>
                                    </p:animEffect>
                                  </p:childTnLst>
                                </p:cTn>
                              </p:par>
                              <p:par>
                                <p:cTn id="32" presetID="22" presetClass="entr" presetSubtype="2" fill="hold" grpId="0" nodeType="withEffect">
                                  <p:stCondLst>
                                    <p:cond delay="0"/>
                                  </p:stCondLst>
                                  <p:childTnLst>
                                    <p:set>
                                      <p:cBhvr>
                                        <p:cTn id="33" dur="1" fill="hold">
                                          <p:stCondLst>
                                            <p:cond delay="0"/>
                                          </p:stCondLst>
                                        </p:cTn>
                                        <p:tgtEl>
                                          <p:spTgt spid="42"/>
                                        </p:tgtEl>
                                        <p:attrNameLst>
                                          <p:attrName>style.visibility</p:attrName>
                                        </p:attrNameLst>
                                      </p:cBhvr>
                                      <p:to>
                                        <p:strVal val="visible"/>
                                      </p:to>
                                    </p:set>
                                    <p:animEffect transition="in" filter="wipe(right)">
                                      <p:cBhvr>
                                        <p:cTn id="34" dur="1000"/>
                                        <p:tgtEl>
                                          <p:spTgt spid="42"/>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2" fill="hold" nodeType="clickEffect">
                                  <p:stCondLst>
                                    <p:cond delay="0"/>
                                  </p:stCondLst>
                                  <p:childTnLst>
                                    <p:set>
                                      <p:cBhvr>
                                        <p:cTn id="38" dur="1" fill="hold">
                                          <p:stCondLst>
                                            <p:cond delay="0"/>
                                          </p:stCondLst>
                                        </p:cTn>
                                        <p:tgtEl>
                                          <p:spTgt spid="43"/>
                                        </p:tgtEl>
                                        <p:attrNameLst>
                                          <p:attrName>style.visibility</p:attrName>
                                        </p:attrNameLst>
                                      </p:cBhvr>
                                      <p:to>
                                        <p:strVal val="visible"/>
                                      </p:to>
                                    </p:set>
                                    <p:animEffect transition="in" filter="wipe(right)">
                                      <p:cBhvr>
                                        <p:cTn id="39" dur="1000"/>
                                        <p:tgtEl>
                                          <p:spTgt spid="43"/>
                                        </p:tgtEl>
                                      </p:cBhvr>
                                    </p:animEffect>
                                  </p:childTnLst>
                                </p:cTn>
                              </p:par>
                              <p:par>
                                <p:cTn id="40" presetID="22" presetClass="entr" presetSubtype="2" fill="hold" grpId="0" nodeType="withEffect">
                                  <p:stCondLst>
                                    <p:cond delay="0"/>
                                  </p:stCondLst>
                                  <p:childTnLst>
                                    <p:set>
                                      <p:cBhvr>
                                        <p:cTn id="41" dur="1" fill="hold">
                                          <p:stCondLst>
                                            <p:cond delay="0"/>
                                          </p:stCondLst>
                                        </p:cTn>
                                        <p:tgtEl>
                                          <p:spTgt spid="44"/>
                                        </p:tgtEl>
                                        <p:attrNameLst>
                                          <p:attrName>style.visibility</p:attrName>
                                        </p:attrNameLst>
                                      </p:cBhvr>
                                      <p:to>
                                        <p:strVal val="visible"/>
                                      </p:to>
                                    </p:set>
                                    <p:animEffect transition="in" filter="wipe(right)">
                                      <p:cBhvr>
                                        <p:cTn id="42" dur="10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8" grpId="0"/>
      <p:bldP spid="40" grpId="0"/>
      <p:bldP spid="42" grpId="0"/>
      <p:bldP spid="4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8031" y="1984596"/>
            <a:ext cx="6091756" cy="4873404"/>
          </a:xfrm>
          <a:prstGeom prst="rect">
            <a:avLst/>
          </a:prstGeom>
        </p:spPr>
      </p:pic>
      <p:pic>
        <p:nvPicPr>
          <p:cNvPr id="4" name="Picture 3"/>
          <p:cNvPicPr>
            <a:picLocks noChangeAspect="1"/>
          </p:cNvPicPr>
          <p:nvPr/>
        </p:nvPicPr>
        <p:blipFill rotWithShape="1">
          <a:blip r:embed="rId4">
            <a:extLst>
              <a:ext uri="{28A0092B-C50C-407E-A947-70E740481C1C}">
                <a14:useLocalDpi xmlns:a14="http://schemas.microsoft.com/office/drawing/2010/main" val="0"/>
              </a:ext>
            </a:extLst>
          </a:blip>
          <a:srcRect t="31247" b="12771"/>
          <a:stretch/>
        </p:blipFill>
        <p:spPr>
          <a:xfrm>
            <a:off x="0" y="-1"/>
            <a:ext cx="12192000" cy="6825343"/>
          </a:xfrm>
          <a:prstGeom prst="rect">
            <a:avLst/>
          </a:prstGeom>
        </p:spPr>
      </p:pic>
      <p:pic>
        <p:nvPicPr>
          <p:cNvPr id="35" name="Picture 34">
            <a:hlinkClick r:id="rId5" action="ppaction://hlinksldjump"/>
          </p:cNvPr>
          <p:cNvPicPr>
            <a:picLocks noChangeAspect="1"/>
          </p:cNvPicPr>
          <p:nvPr/>
        </p:nvPicPr>
        <p:blipFill>
          <a:blip r:embed="rId6" cstate="print">
            <a:duotone>
              <a:schemeClr val="accent1">
                <a:shade val="45000"/>
                <a:satMod val="135000"/>
              </a:schemeClr>
              <a:prstClr val="white"/>
            </a:duotone>
            <a:extLst>
              <a:ext uri="{BEBA8EAE-BF5A-486C-A8C5-ECC9F3942E4B}">
                <a14:imgProps xmlns:a14="http://schemas.microsoft.com/office/drawing/2010/main">
                  <a14:imgLayer r:embed="rId7">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09324" y="141027"/>
            <a:ext cx="909484" cy="2645528"/>
          </a:xfrm>
          <a:prstGeom prst="rect">
            <a:avLst/>
          </a:prstGeom>
        </p:spPr>
      </p:pic>
      <p:sp>
        <p:nvSpPr>
          <p:cNvPr id="36" name="TextBox 35">
            <a:hlinkClick r:id="rId5" action="ppaction://hlinksldjump"/>
          </p:cNvPr>
          <p:cNvSpPr txBox="1"/>
          <p:nvPr/>
        </p:nvSpPr>
        <p:spPr>
          <a:xfrm>
            <a:off x="9865290" y="1189717"/>
            <a:ext cx="2337499"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جریان مهدویت دعای ندبه</a:t>
            </a:r>
            <a:endParaRPr lang="en-US" sz="2400" b="1" spc="-150" dirty="0">
              <a:solidFill>
                <a:schemeClr val="bg1"/>
              </a:solidFill>
              <a:cs typeface="B Lotus" panose="00000400000000000000" pitchFamily="2" charset="-78"/>
            </a:endParaRPr>
          </a:p>
        </p:txBody>
      </p:sp>
      <p:pic>
        <p:nvPicPr>
          <p:cNvPr id="37" name="Picture 36">
            <a:hlinkClick r:id="rId8" action="ppaction://hlinksldjump"/>
          </p:cNvPr>
          <p:cNvPicPr>
            <a:picLocks noChangeAspect="1"/>
          </p:cNvPicPr>
          <p:nvPr/>
        </p:nvPicPr>
        <p:blipFill>
          <a:blip r:embed="rId6" cstate="print">
            <a:duotone>
              <a:schemeClr val="accent1">
                <a:shade val="45000"/>
                <a:satMod val="135000"/>
              </a:schemeClr>
              <a:prstClr val="white"/>
            </a:duotone>
            <a:extLst>
              <a:ext uri="{BEBA8EAE-BF5A-486C-A8C5-ECC9F3942E4B}">
                <a14:imgProps xmlns:a14="http://schemas.microsoft.com/office/drawing/2010/main">
                  <a14:imgLayer r:embed="rId7">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1050511"/>
            <a:ext cx="909484" cy="2645528"/>
          </a:xfrm>
          <a:prstGeom prst="rect">
            <a:avLst/>
          </a:prstGeom>
        </p:spPr>
      </p:pic>
      <p:sp>
        <p:nvSpPr>
          <p:cNvPr id="38" name="TextBox 37">
            <a:hlinkClick r:id="rId8" action="ppaction://hlinksldjump"/>
          </p:cNvPr>
          <p:cNvSpPr txBox="1"/>
          <p:nvPr/>
        </p:nvSpPr>
        <p:spPr>
          <a:xfrm>
            <a:off x="10066150" y="2099201"/>
            <a:ext cx="1608133"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گوینده دعای ندبه</a:t>
            </a:r>
            <a:endParaRPr lang="en-US" sz="2400" b="1" spc="-150" dirty="0">
              <a:solidFill>
                <a:schemeClr val="bg1"/>
              </a:solidFill>
              <a:cs typeface="B Lotus" panose="00000400000000000000" pitchFamily="2" charset="-78"/>
            </a:endParaRPr>
          </a:p>
        </p:txBody>
      </p:sp>
      <p:pic>
        <p:nvPicPr>
          <p:cNvPr id="39" name="Picture 38">
            <a:hlinkClick r:id="rId9" action="ppaction://hlinksldjump"/>
          </p:cNvPr>
          <p:cNvPicPr>
            <a:picLocks noChangeAspect="1"/>
          </p:cNvPicPr>
          <p:nvPr/>
        </p:nvPicPr>
        <p:blipFill>
          <a:blip r:embed="rId6" cstate="print">
            <a:duotone>
              <a:schemeClr val="accent1">
                <a:shade val="45000"/>
                <a:satMod val="135000"/>
              </a:schemeClr>
              <a:prstClr val="white"/>
            </a:duotone>
            <a:extLst>
              <a:ext uri="{BEBA8EAE-BF5A-486C-A8C5-ECC9F3942E4B}">
                <a14:imgProps xmlns:a14="http://schemas.microsoft.com/office/drawing/2010/main">
                  <a14:imgLayer r:embed="rId7">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1873512"/>
            <a:ext cx="909484" cy="2645528"/>
          </a:xfrm>
          <a:prstGeom prst="rect">
            <a:avLst/>
          </a:prstGeom>
        </p:spPr>
      </p:pic>
      <p:sp>
        <p:nvSpPr>
          <p:cNvPr id="40" name="TextBox 39">
            <a:hlinkClick r:id="rId9" action="ppaction://hlinksldjump"/>
          </p:cNvPr>
          <p:cNvSpPr txBox="1"/>
          <p:nvPr/>
        </p:nvSpPr>
        <p:spPr>
          <a:xfrm>
            <a:off x="10189581" y="2939796"/>
            <a:ext cx="1361270"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متن دعای ندبه</a:t>
            </a:r>
            <a:endParaRPr lang="en-US" sz="2400" b="1" spc="-150" dirty="0">
              <a:solidFill>
                <a:schemeClr val="bg1"/>
              </a:solidFill>
              <a:cs typeface="B Lotus" panose="00000400000000000000" pitchFamily="2" charset="-78"/>
            </a:endParaRPr>
          </a:p>
        </p:txBody>
      </p:sp>
      <p:pic>
        <p:nvPicPr>
          <p:cNvPr id="41" name="Picture 40">
            <a:hlinkClick r:id="rId10" action="ppaction://hlinksldjump"/>
          </p:cNvPr>
          <p:cNvPicPr>
            <a:picLocks noChangeAspect="1"/>
          </p:cNvPicPr>
          <p:nvPr/>
        </p:nvPicPr>
        <p:blipFill>
          <a:blip r:embed="rId6" cstate="print">
            <a:duotone>
              <a:schemeClr val="accent1">
                <a:shade val="45000"/>
                <a:satMod val="135000"/>
              </a:schemeClr>
              <a:prstClr val="white"/>
            </a:duotone>
            <a:extLst>
              <a:ext uri="{BEBA8EAE-BF5A-486C-A8C5-ECC9F3942E4B}">
                <a14:imgProps xmlns:a14="http://schemas.microsoft.com/office/drawing/2010/main">
                  <a14:imgLayer r:embed="rId7">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2710889"/>
            <a:ext cx="909484" cy="2645528"/>
          </a:xfrm>
          <a:prstGeom prst="rect">
            <a:avLst/>
          </a:prstGeom>
        </p:spPr>
      </p:pic>
      <p:sp>
        <p:nvSpPr>
          <p:cNvPr id="42" name="TextBox 41">
            <a:hlinkClick r:id="rId10" action="ppaction://hlinksldjump"/>
          </p:cNvPr>
          <p:cNvSpPr txBox="1"/>
          <p:nvPr/>
        </p:nvSpPr>
        <p:spPr>
          <a:xfrm>
            <a:off x="10176094" y="3827356"/>
            <a:ext cx="1393330"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سند دعای ندبه</a:t>
            </a:r>
            <a:endParaRPr lang="en-US" sz="2400" b="1" spc="-150" dirty="0">
              <a:solidFill>
                <a:schemeClr val="bg1"/>
              </a:solidFill>
              <a:cs typeface="B Lotus" panose="00000400000000000000" pitchFamily="2" charset="-78"/>
            </a:endParaRPr>
          </a:p>
        </p:txBody>
      </p:sp>
      <p:pic>
        <p:nvPicPr>
          <p:cNvPr id="43" name="Picture 42">
            <a:hlinkClick r:id="rId11" action="ppaction://hlinksldjump"/>
          </p:cNvPr>
          <p:cNvPicPr>
            <a:picLocks noChangeAspect="1"/>
          </p:cNvPicPr>
          <p:nvPr/>
        </p:nvPicPr>
        <p:blipFill>
          <a:blip r:embed="rId6" cstate="print">
            <a:duotone>
              <a:schemeClr val="accent1">
                <a:shade val="45000"/>
                <a:satMod val="135000"/>
              </a:schemeClr>
              <a:prstClr val="white"/>
            </a:duotone>
            <a:extLst>
              <a:ext uri="{BEBA8EAE-BF5A-486C-A8C5-ECC9F3942E4B}">
                <a14:imgProps xmlns:a14="http://schemas.microsoft.com/office/drawing/2010/main">
                  <a14:imgLayer r:embed="rId7">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26347" y="3607550"/>
            <a:ext cx="909484" cy="2645528"/>
          </a:xfrm>
          <a:prstGeom prst="rect">
            <a:avLst/>
          </a:prstGeom>
        </p:spPr>
      </p:pic>
      <p:sp>
        <p:nvSpPr>
          <p:cNvPr id="44" name="TextBox 43">
            <a:hlinkClick r:id="rId11" action="ppaction://hlinksldjump"/>
          </p:cNvPr>
          <p:cNvSpPr txBox="1"/>
          <p:nvPr/>
        </p:nvSpPr>
        <p:spPr>
          <a:xfrm>
            <a:off x="9920276" y="4688076"/>
            <a:ext cx="1899879"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نکات مهم دعای ندبه</a:t>
            </a:r>
            <a:endParaRPr lang="en-US" sz="2400" b="1" spc="-150" dirty="0">
              <a:solidFill>
                <a:schemeClr val="bg1"/>
              </a:solidFill>
              <a:cs typeface="B Lotus" panose="00000400000000000000" pitchFamily="2" charset="-78"/>
            </a:endParaRPr>
          </a:p>
        </p:txBody>
      </p:sp>
    </p:spTree>
    <p:extLst>
      <p:ext uri="{BB962C8B-B14F-4D97-AF65-F5344CB8AC3E}">
        <p14:creationId xmlns:p14="http://schemas.microsoft.com/office/powerpoint/2010/main" val="10938058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3841" y="5545009"/>
            <a:ext cx="1623441" cy="1298753"/>
          </a:xfrm>
          <a:prstGeom prst="rect">
            <a:avLst/>
          </a:prstGeom>
        </p:spPr>
      </p:pic>
      <p:pic>
        <p:nvPicPr>
          <p:cNvPr id="35" name="Picture 34">
            <a:hlinkClick r:id="rId4" action="ppaction://hlinksldjump"/>
          </p:cNvPr>
          <p:cNvPicPr>
            <a:picLocks noChangeAspect="1"/>
          </p:cNvPicPr>
          <p:nvPr/>
        </p:nvPicPr>
        <p:blipFill>
          <a:blip r:embed="rId5" cstate="print">
            <a:duotone>
              <a:schemeClr val="accent1">
                <a:shade val="45000"/>
                <a:satMod val="135000"/>
              </a:schemeClr>
              <a:prstClr val="white"/>
            </a:duotone>
            <a:extLst>
              <a:ext uri="{BEBA8EAE-BF5A-486C-A8C5-ECC9F3942E4B}">
                <a14:imgProps xmlns:a14="http://schemas.microsoft.com/office/drawing/2010/main">
                  <a14:imgLayer r:embed="rId6">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09324" y="141027"/>
            <a:ext cx="909484" cy="2645528"/>
          </a:xfrm>
          <a:prstGeom prst="rect">
            <a:avLst/>
          </a:prstGeom>
        </p:spPr>
      </p:pic>
      <p:sp>
        <p:nvSpPr>
          <p:cNvPr id="36" name="TextBox 35">
            <a:hlinkClick r:id="rId4" action="ppaction://hlinksldjump"/>
          </p:cNvPr>
          <p:cNvSpPr txBox="1"/>
          <p:nvPr/>
        </p:nvSpPr>
        <p:spPr>
          <a:xfrm>
            <a:off x="9865290" y="1189717"/>
            <a:ext cx="2337499"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جریان مهدویت دعای ندبه</a:t>
            </a:r>
            <a:endParaRPr lang="en-US" sz="2400" b="1" spc="-150" dirty="0">
              <a:solidFill>
                <a:schemeClr val="bg1"/>
              </a:solidFill>
              <a:cs typeface="B Lotus" panose="00000400000000000000" pitchFamily="2" charset="-78"/>
            </a:endParaRPr>
          </a:p>
        </p:txBody>
      </p:sp>
      <p:pic>
        <p:nvPicPr>
          <p:cNvPr id="2" name="Picture 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7025" y="5061900"/>
            <a:ext cx="1160933" cy="805798"/>
          </a:xfrm>
          <a:prstGeom prst="rect">
            <a:avLst/>
          </a:prstGeom>
        </p:spPr>
      </p:pic>
      <p:sp>
        <p:nvSpPr>
          <p:cNvPr id="6" name="Rectangle 5"/>
          <p:cNvSpPr/>
          <p:nvPr/>
        </p:nvSpPr>
        <p:spPr>
          <a:xfrm>
            <a:off x="1747282" y="1279608"/>
            <a:ext cx="7894020" cy="1673022"/>
          </a:xfrm>
          <a:prstGeom prst="rect">
            <a:avLst/>
          </a:prstGeom>
        </p:spPr>
        <p:txBody>
          <a:bodyPr wrap="square">
            <a:spAutoFit/>
          </a:bodyPr>
          <a:lstStyle/>
          <a:p>
            <a:pPr algn="just" rtl="1">
              <a:lnSpc>
                <a:spcPct val="107000"/>
              </a:lnSpc>
              <a:spcAft>
                <a:spcPts val="800"/>
              </a:spcAft>
            </a:pPr>
            <a:r>
              <a:rPr lang="fa-IR" sz="2400" dirty="0" smtClean="0">
                <a:latin typeface="Times New Roman" panose="02020603050405020304" pitchFamily="18" charset="0"/>
                <a:ea typeface="Calibri" panose="020F0502020204030204" pitchFamily="34" charset="0"/>
                <a:cs typeface="B Lotus" panose="00000400000000000000" pitchFamily="2" charset="-78"/>
              </a:rPr>
              <a:t>رسول خدا (ص) در آخرین روزهای عمر شریفشان فرمودند دو هدیه گران بها را در میان شما به امانت می گذارم: کتاب الله و عترتم یعنی اهل بیت عصمت و طهارت... این دو تا قیامت از هم جدایی ندارند، اگر به این دو تمسک جویید تا قیامت گمراه نمی شوید...</a:t>
            </a:r>
            <a:endParaRPr lang="en-US" sz="2400" dirty="0">
              <a:effectLst/>
              <a:latin typeface="Calibri" panose="020F0502020204030204" pitchFamily="34" charset="0"/>
              <a:ea typeface="Calibri" panose="020F0502020204030204" pitchFamily="34" charset="0"/>
              <a:cs typeface="B Lotus" panose="00000400000000000000" pitchFamily="2" charset="-78"/>
            </a:endParaRPr>
          </a:p>
        </p:txBody>
      </p:sp>
      <p:sp>
        <p:nvSpPr>
          <p:cNvPr id="7" name="Rectangle 6"/>
          <p:cNvSpPr/>
          <p:nvPr/>
        </p:nvSpPr>
        <p:spPr>
          <a:xfrm>
            <a:off x="1747282" y="3249325"/>
            <a:ext cx="7894020" cy="1673022"/>
          </a:xfrm>
          <a:prstGeom prst="rect">
            <a:avLst/>
          </a:prstGeom>
        </p:spPr>
        <p:txBody>
          <a:bodyPr wrap="square">
            <a:spAutoFit/>
          </a:bodyPr>
          <a:lstStyle/>
          <a:p>
            <a:pPr algn="just" rtl="1">
              <a:lnSpc>
                <a:spcPct val="107000"/>
              </a:lnSpc>
              <a:spcAft>
                <a:spcPts val="800"/>
              </a:spcAft>
            </a:pPr>
            <a:r>
              <a:rPr lang="fa-IR" sz="2400" dirty="0" smtClean="0">
                <a:latin typeface="Times New Roman" panose="02020603050405020304" pitchFamily="18" charset="0"/>
                <a:ea typeface="Times New Roman" panose="02020603050405020304" pitchFamily="18" charset="0"/>
                <a:cs typeface="B Lotus" panose="00000400000000000000" pitchFamily="2" charset="-78"/>
              </a:rPr>
              <a:t>لذا وقتی این دو هدیه گرانبها در معرض ما قرار داده شده اند، و از یکدیگر جدایی ندارند، ما نیز باید این دو را در کنار هم داشته باشیم و قرآن را با اهل بیت (ع) فهم کنیم و به اهل بیت (ع) نیز معرفت قرآنی داشته باشیم و ایمانیات و نگاه و تفکر خود را دقیقا منطبق با قرآن و اهل بیت(ع) قرار دهیم...</a:t>
            </a:r>
            <a:endParaRPr lang="en-US" sz="2400" dirty="0">
              <a:effectLst/>
              <a:latin typeface="Calibri" panose="020F0502020204030204" pitchFamily="34" charset="0"/>
              <a:ea typeface="Calibri" panose="020F0502020204030204" pitchFamily="34" charset="0"/>
              <a:cs typeface="B Lotus" panose="00000400000000000000" pitchFamily="2" charset="-78"/>
            </a:endParaRPr>
          </a:p>
        </p:txBody>
      </p:sp>
      <p:pic>
        <p:nvPicPr>
          <p:cNvPr id="8" name="Picture 7"/>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107348" y="1777892"/>
            <a:ext cx="1853381" cy="2172032"/>
          </a:xfrm>
          <a:prstGeom prst="rect">
            <a:avLst/>
          </a:prstGeom>
        </p:spPr>
      </p:pic>
    </p:spTree>
    <p:extLst>
      <p:ext uri="{BB962C8B-B14F-4D97-AF65-F5344CB8AC3E}">
        <p14:creationId xmlns:p14="http://schemas.microsoft.com/office/powerpoint/2010/main" val="38532573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wipe(right)">
                                      <p:cBhvr>
                                        <p:cTn id="7" dur="10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wipe(right)">
                                      <p:cBhvr>
                                        <p:cTn id="12" dur="10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3841" y="5545009"/>
            <a:ext cx="1623441" cy="1298753"/>
          </a:xfrm>
          <a:prstGeom prst="rect">
            <a:avLst/>
          </a:prstGeom>
        </p:spPr>
      </p:pic>
      <p:pic>
        <p:nvPicPr>
          <p:cNvPr id="35" name="Picture 34">
            <a:hlinkClick r:id="rId4" action="ppaction://hlinksldjump"/>
          </p:cNvPr>
          <p:cNvPicPr>
            <a:picLocks noChangeAspect="1"/>
          </p:cNvPicPr>
          <p:nvPr/>
        </p:nvPicPr>
        <p:blipFill>
          <a:blip r:embed="rId5" cstate="print">
            <a:duotone>
              <a:schemeClr val="accent1">
                <a:shade val="45000"/>
                <a:satMod val="135000"/>
              </a:schemeClr>
              <a:prstClr val="white"/>
            </a:duotone>
            <a:extLst>
              <a:ext uri="{BEBA8EAE-BF5A-486C-A8C5-ECC9F3942E4B}">
                <a14:imgProps xmlns:a14="http://schemas.microsoft.com/office/drawing/2010/main">
                  <a14:imgLayer r:embed="rId6">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09324" y="141027"/>
            <a:ext cx="909484" cy="2645528"/>
          </a:xfrm>
          <a:prstGeom prst="rect">
            <a:avLst/>
          </a:prstGeom>
        </p:spPr>
      </p:pic>
      <p:sp>
        <p:nvSpPr>
          <p:cNvPr id="36" name="TextBox 35">
            <a:hlinkClick r:id="rId4" action="ppaction://hlinksldjump"/>
          </p:cNvPr>
          <p:cNvSpPr txBox="1"/>
          <p:nvPr/>
        </p:nvSpPr>
        <p:spPr>
          <a:xfrm>
            <a:off x="9865290" y="1189717"/>
            <a:ext cx="2337499"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جریان مهدویت دعای ندبه</a:t>
            </a:r>
            <a:endParaRPr lang="en-US" sz="2400" b="1" spc="-150" dirty="0">
              <a:solidFill>
                <a:schemeClr val="bg1"/>
              </a:solidFill>
              <a:cs typeface="B Lotus" panose="00000400000000000000" pitchFamily="2" charset="-78"/>
            </a:endParaRPr>
          </a:p>
        </p:txBody>
      </p:sp>
      <p:pic>
        <p:nvPicPr>
          <p:cNvPr id="2" name="Picture 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7025" y="5061900"/>
            <a:ext cx="1160933" cy="805798"/>
          </a:xfrm>
          <a:prstGeom prst="rect">
            <a:avLst/>
          </a:prstGeom>
        </p:spPr>
      </p:pic>
      <p:sp>
        <p:nvSpPr>
          <p:cNvPr id="6" name="Rectangle 5"/>
          <p:cNvSpPr/>
          <p:nvPr/>
        </p:nvSpPr>
        <p:spPr>
          <a:xfrm>
            <a:off x="1747282" y="1210043"/>
            <a:ext cx="7884985" cy="1277850"/>
          </a:xfrm>
          <a:prstGeom prst="rect">
            <a:avLst/>
          </a:prstGeom>
        </p:spPr>
        <p:txBody>
          <a:bodyPr wrap="square">
            <a:spAutoFit/>
          </a:bodyPr>
          <a:lstStyle/>
          <a:p>
            <a:pPr algn="just" rtl="1">
              <a:lnSpc>
                <a:spcPct val="107000"/>
              </a:lnSpc>
              <a:spcAft>
                <a:spcPts val="800"/>
              </a:spcAft>
            </a:pPr>
            <a:r>
              <a:rPr lang="fa-IR" sz="2400" dirty="0" smtClean="0">
                <a:latin typeface="Times New Roman" panose="02020603050405020304" pitchFamily="18" charset="0"/>
                <a:ea typeface="Calibri" panose="020F0502020204030204" pitchFamily="34" charset="0"/>
                <a:cs typeface="B Lotus" panose="00000400000000000000" pitchFamily="2" charset="-78"/>
              </a:rPr>
              <a:t>بر این اساس وقتی تفکر و دانسته های خود را در مقوله مهدویت به قرآن و اهل بیت(ع) عرضه می کنیم، درمی یابیم نگاه ما با قرآن و اهل بیت(ع) بسیار فاصله دارد..</a:t>
            </a:r>
            <a:endParaRPr lang="en-US" sz="2400" dirty="0">
              <a:effectLst/>
              <a:latin typeface="Calibri" panose="020F0502020204030204" pitchFamily="34" charset="0"/>
              <a:ea typeface="Calibri" panose="020F0502020204030204" pitchFamily="34" charset="0"/>
              <a:cs typeface="B Lotus" panose="00000400000000000000" pitchFamily="2" charset="-78"/>
            </a:endParaRPr>
          </a:p>
        </p:txBody>
      </p:sp>
      <p:sp>
        <p:nvSpPr>
          <p:cNvPr id="7" name="Rectangle 6"/>
          <p:cNvSpPr/>
          <p:nvPr/>
        </p:nvSpPr>
        <p:spPr>
          <a:xfrm>
            <a:off x="1747282" y="2782377"/>
            <a:ext cx="7894020" cy="1673022"/>
          </a:xfrm>
          <a:prstGeom prst="rect">
            <a:avLst/>
          </a:prstGeom>
        </p:spPr>
        <p:txBody>
          <a:bodyPr wrap="square">
            <a:spAutoFit/>
          </a:bodyPr>
          <a:lstStyle/>
          <a:p>
            <a:pPr algn="just" rtl="1">
              <a:lnSpc>
                <a:spcPct val="107000"/>
              </a:lnSpc>
              <a:spcAft>
                <a:spcPts val="800"/>
              </a:spcAft>
            </a:pPr>
            <a:r>
              <a:rPr lang="fa-IR" sz="2400" dirty="0" smtClean="0">
                <a:latin typeface="Times New Roman" panose="02020603050405020304" pitchFamily="18" charset="0"/>
                <a:ea typeface="Times New Roman" panose="02020603050405020304" pitchFamily="18" charset="0"/>
                <a:cs typeface="B Lotus" panose="00000400000000000000" pitchFamily="2" charset="-78"/>
              </a:rPr>
              <a:t>ما مهدویت را منحصر به آمدن امام زمان(عج) می دانیم، ولی قرآن و اهل بیت(ع) مهدویت را یک جریان فرا زمانی می دانند، که آمدن حضرت آدم(ع) تا رسول اکرم(ص) و امام‌زمان(عج) را در یک راستا معرفی می نمایند و مهدویت را اصلی ترین برنامه خداوند در آسمانها و زمین معرفی کرده اند. </a:t>
            </a:r>
            <a:endParaRPr lang="en-US" sz="2400" dirty="0">
              <a:effectLst/>
              <a:latin typeface="Calibri" panose="020F0502020204030204" pitchFamily="34" charset="0"/>
              <a:ea typeface="Calibri" panose="020F0502020204030204" pitchFamily="34" charset="0"/>
              <a:cs typeface="B Lotus" panose="00000400000000000000" pitchFamily="2" charset="-78"/>
            </a:endParaRPr>
          </a:p>
        </p:txBody>
      </p:sp>
      <p:pic>
        <p:nvPicPr>
          <p:cNvPr id="9" name="Picture 8"/>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107348" y="1777892"/>
            <a:ext cx="1853381" cy="2172032"/>
          </a:xfrm>
          <a:prstGeom prst="rect">
            <a:avLst/>
          </a:prstGeom>
        </p:spPr>
      </p:pic>
    </p:spTree>
    <p:extLst>
      <p:ext uri="{BB962C8B-B14F-4D97-AF65-F5344CB8AC3E}">
        <p14:creationId xmlns:p14="http://schemas.microsoft.com/office/powerpoint/2010/main" val="139755039"/>
      </p:ext>
    </p:extLst>
  </p:cSld>
  <p:clrMapOvr>
    <a:masterClrMapping/>
  </p:clrMapOvr>
  <p:transition spd="slow">
    <p:push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wipe(right)">
                                      <p:cBhvr>
                                        <p:cTn id="7" dur="10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wipe(right)">
                                      <p:cBhvr>
                                        <p:cTn id="12" dur="10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3841" y="5545009"/>
            <a:ext cx="1623441" cy="1298753"/>
          </a:xfrm>
          <a:prstGeom prst="rect">
            <a:avLst/>
          </a:prstGeom>
        </p:spPr>
      </p:pic>
      <p:pic>
        <p:nvPicPr>
          <p:cNvPr id="35" name="Picture 34">
            <a:hlinkClick r:id="rId4" action="ppaction://hlinksldjump"/>
          </p:cNvPr>
          <p:cNvPicPr>
            <a:picLocks noChangeAspect="1"/>
          </p:cNvPicPr>
          <p:nvPr/>
        </p:nvPicPr>
        <p:blipFill>
          <a:blip r:embed="rId5" cstate="print">
            <a:duotone>
              <a:schemeClr val="accent1">
                <a:shade val="45000"/>
                <a:satMod val="135000"/>
              </a:schemeClr>
              <a:prstClr val="white"/>
            </a:duotone>
            <a:extLst>
              <a:ext uri="{BEBA8EAE-BF5A-486C-A8C5-ECC9F3942E4B}">
                <a14:imgProps xmlns:a14="http://schemas.microsoft.com/office/drawing/2010/main">
                  <a14:imgLayer r:embed="rId6">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09324" y="141027"/>
            <a:ext cx="909484" cy="2645528"/>
          </a:xfrm>
          <a:prstGeom prst="rect">
            <a:avLst/>
          </a:prstGeom>
        </p:spPr>
      </p:pic>
      <p:sp>
        <p:nvSpPr>
          <p:cNvPr id="36" name="TextBox 35">
            <a:hlinkClick r:id="rId4" action="ppaction://hlinksldjump"/>
          </p:cNvPr>
          <p:cNvSpPr txBox="1"/>
          <p:nvPr/>
        </p:nvSpPr>
        <p:spPr>
          <a:xfrm>
            <a:off x="9865290" y="1189717"/>
            <a:ext cx="2337499"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جریان مهدویت دعای ندبه</a:t>
            </a:r>
            <a:endParaRPr lang="en-US" sz="2400" b="1" spc="-150" dirty="0">
              <a:solidFill>
                <a:schemeClr val="bg1"/>
              </a:solidFill>
              <a:cs typeface="B Lotus" panose="00000400000000000000" pitchFamily="2" charset="-78"/>
            </a:endParaRPr>
          </a:p>
        </p:txBody>
      </p:sp>
      <p:pic>
        <p:nvPicPr>
          <p:cNvPr id="2" name="Picture 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7025" y="5061900"/>
            <a:ext cx="1160933" cy="805798"/>
          </a:xfrm>
          <a:prstGeom prst="rect">
            <a:avLst/>
          </a:prstGeom>
        </p:spPr>
      </p:pic>
      <p:sp>
        <p:nvSpPr>
          <p:cNvPr id="6" name="Rectangle 5"/>
          <p:cNvSpPr/>
          <p:nvPr/>
        </p:nvSpPr>
        <p:spPr>
          <a:xfrm>
            <a:off x="1747282" y="1279608"/>
            <a:ext cx="7696164" cy="1277850"/>
          </a:xfrm>
          <a:prstGeom prst="rect">
            <a:avLst/>
          </a:prstGeom>
        </p:spPr>
        <p:txBody>
          <a:bodyPr wrap="square">
            <a:spAutoFit/>
          </a:bodyPr>
          <a:lstStyle/>
          <a:p>
            <a:pPr algn="just" rtl="1">
              <a:lnSpc>
                <a:spcPct val="107000"/>
              </a:lnSpc>
              <a:spcAft>
                <a:spcPts val="800"/>
              </a:spcAft>
            </a:pPr>
            <a:r>
              <a:rPr lang="fa-IR" sz="2400" dirty="0" smtClean="0">
                <a:latin typeface="Times New Roman" panose="02020603050405020304" pitchFamily="18" charset="0"/>
                <a:ea typeface="Calibri" panose="020F0502020204030204" pitchFamily="34" charset="0"/>
                <a:cs typeface="B Lotus" panose="00000400000000000000" pitchFamily="2" charset="-78"/>
              </a:rPr>
              <a:t>قرآن کریم و اهل بیت(ع) آمدن همه انبیاء و مرسولاتی که آنها در قالب معجزات به دنیا آورده اند را برای مهدویت می دانند، در حالی که ما بزرگترین معجزات الههی را برای هدایت عده ای کوته اندیش لجوج و کافر تلقی می کنیم...</a:t>
            </a:r>
            <a:endParaRPr lang="en-US" sz="2400" dirty="0">
              <a:effectLst/>
              <a:latin typeface="Calibri" panose="020F0502020204030204" pitchFamily="34" charset="0"/>
              <a:ea typeface="Calibri" panose="020F0502020204030204" pitchFamily="34" charset="0"/>
              <a:cs typeface="B Lotus" panose="00000400000000000000" pitchFamily="2" charset="-78"/>
            </a:endParaRPr>
          </a:p>
        </p:txBody>
      </p:sp>
      <p:sp>
        <p:nvSpPr>
          <p:cNvPr id="8" name="Rectangle 7"/>
          <p:cNvSpPr/>
          <p:nvPr/>
        </p:nvSpPr>
        <p:spPr>
          <a:xfrm>
            <a:off x="1747282" y="2793922"/>
            <a:ext cx="7837512" cy="1673022"/>
          </a:xfrm>
          <a:prstGeom prst="rect">
            <a:avLst/>
          </a:prstGeom>
        </p:spPr>
        <p:txBody>
          <a:bodyPr wrap="square">
            <a:spAutoFit/>
          </a:bodyPr>
          <a:lstStyle/>
          <a:p>
            <a:pPr algn="just" rtl="1">
              <a:lnSpc>
                <a:spcPct val="107000"/>
              </a:lnSpc>
              <a:spcAft>
                <a:spcPts val="800"/>
              </a:spcAft>
            </a:pPr>
            <a:r>
              <a:rPr lang="fa-IR" sz="2400" dirty="0" smtClean="0">
                <a:latin typeface="Times New Roman" panose="02020603050405020304" pitchFamily="18" charset="0"/>
                <a:ea typeface="Calibri" panose="020F0502020204030204" pitchFamily="34" charset="0"/>
                <a:cs typeface="B Lotus" panose="00000400000000000000" pitchFamily="2" charset="-78"/>
              </a:rPr>
              <a:t>لذا دعای ندبه یکی از زیباترین و دقیق ترین ادعیه ای است، که امام صادق علیه السلام حدود 150 سال قبل  از میلاد امام زمان(عج)، عالی ترین معارف مهدویت را در قالب یک نقشه راه بسیار منسجم و راهبردی به شیعیان و بشریت تقدیم کرده اند..</a:t>
            </a:r>
            <a:endParaRPr lang="en-US" sz="2400" dirty="0">
              <a:effectLst/>
              <a:latin typeface="Calibri" panose="020F0502020204030204" pitchFamily="34" charset="0"/>
              <a:ea typeface="Calibri" panose="020F0502020204030204" pitchFamily="34" charset="0"/>
              <a:cs typeface="B Lotus" panose="00000400000000000000" pitchFamily="2" charset="-78"/>
            </a:endParaRPr>
          </a:p>
        </p:txBody>
      </p:sp>
      <p:pic>
        <p:nvPicPr>
          <p:cNvPr id="9" name="Picture 8"/>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107348" y="1777892"/>
            <a:ext cx="1853381" cy="2172032"/>
          </a:xfrm>
          <a:prstGeom prst="rect">
            <a:avLst/>
          </a:prstGeom>
        </p:spPr>
      </p:pic>
    </p:spTree>
    <p:extLst>
      <p:ext uri="{BB962C8B-B14F-4D97-AF65-F5344CB8AC3E}">
        <p14:creationId xmlns:p14="http://schemas.microsoft.com/office/powerpoint/2010/main" val="2354367251"/>
      </p:ext>
    </p:extLst>
  </p:cSld>
  <p:clrMapOvr>
    <a:masterClrMapping/>
  </p:clrMapOvr>
  <p:transition spd="slow">
    <p:push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wipe(right)">
                                      <p:cBhvr>
                                        <p:cTn id="7" dur="10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wipe(right)">
                                      <p:cBhvr>
                                        <p:cTn id="12" dur="10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8031" y="1984596"/>
            <a:ext cx="6091756" cy="4873404"/>
          </a:xfrm>
          <a:prstGeom prst="rect">
            <a:avLst/>
          </a:prstGeom>
        </p:spPr>
      </p:pic>
      <p:pic>
        <p:nvPicPr>
          <p:cNvPr id="4" name="Picture 3"/>
          <p:cNvPicPr>
            <a:picLocks noChangeAspect="1"/>
          </p:cNvPicPr>
          <p:nvPr/>
        </p:nvPicPr>
        <p:blipFill rotWithShape="1">
          <a:blip r:embed="rId4">
            <a:extLst>
              <a:ext uri="{28A0092B-C50C-407E-A947-70E740481C1C}">
                <a14:useLocalDpi xmlns:a14="http://schemas.microsoft.com/office/drawing/2010/main" val="0"/>
              </a:ext>
            </a:extLst>
          </a:blip>
          <a:srcRect t="31247" b="12771"/>
          <a:stretch/>
        </p:blipFill>
        <p:spPr>
          <a:xfrm>
            <a:off x="0" y="-1"/>
            <a:ext cx="12192000" cy="6825343"/>
          </a:xfrm>
          <a:prstGeom prst="rect">
            <a:avLst/>
          </a:prstGeom>
        </p:spPr>
      </p:pic>
      <p:pic>
        <p:nvPicPr>
          <p:cNvPr id="35" name="Picture 34">
            <a:hlinkClick r:id="rId5" action="ppaction://hlinksldjump"/>
          </p:cNvPr>
          <p:cNvPicPr>
            <a:picLocks noChangeAspect="1"/>
          </p:cNvPicPr>
          <p:nvPr/>
        </p:nvPicPr>
        <p:blipFill>
          <a:blip r:embed="rId6" cstate="print">
            <a:duotone>
              <a:schemeClr val="accent1">
                <a:shade val="45000"/>
                <a:satMod val="135000"/>
              </a:schemeClr>
              <a:prstClr val="white"/>
            </a:duotone>
            <a:extLst>
              <a:ext uri="{BEBA8EAE-BF5A-486C-A8C5-ECC9F3942E4B}">
                <a14:imgProps xmlns:a14="http://schemas.microsoft.com/office/drawing/2010/main">
                  <a14:imgLayer r:embed="rId7">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09324" y="141027"/>
            <a:ext cx="909484" cy="2645528"/>
          </a:xfrm>
          <a:prstGeom prst="rect">
            <a:avLst/>
          </a:prstGeom>
        </p:spPr>
      </p:pic>
      <p:sp>
        <p:nvSpPr>
          <p:cNvPr id="36" name="TextBox 35">
            <a:hlinkClick r:id="rId5" action="ppaction://hlinksldjump"/>
          </p:cNvPr>
          <p:cNvSpPr txBox="1"/>
          <p:nvPr/>
        </p:nvSpPr>
        <p:spPr>
          <a:xfrm>
            <a:off x="9865290" y="1189717"/>
            <a:ext cx="2337499"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جریان مهدویت دعای ندبه</a:t>
            </a:r>
            <a:endParaRPr lang="en-US" sz="2400" b="1" spc="-150" dirty="0">
              <a:solidFill>
                <a:schemeClr val="bg1"/>
              </a:solidFill>
              <a:cs typeface="B Lotus" panose="00000400000000000000" pitchFamily="2" charset="-78"/>
            </a:endParaRPr>
          </a:p>
        </p:txBody>
      </p:sp>
      <p:pic>
        <p:nvPicPr>
          <p:cNvPr id="37" name="Picture 36">
            <a:hlinkClick r:id="rId8" action="ppaction://hlinksldjump"/>
          </p:cNvPr>
          <p:cNvPicPr>
            <a:picLocks noChangeAspect="1"/>
          </p:cNvPicPr>
          <p:nvPr/>
        </p:nvPicPr>
        <p:blipFill>
          <a:blip r:embed="rId6" cstate="print">
            <a:duotone>
              <a:schemeClr val="accent1">
                <a:shade val="45000"/>
                <a:satMod val="135000"/>
              </a:schemeClr>
              <a:prstClr val="white"/>
            </a:duotone>
            <a:extLst>
              <a:ext uri="{BEBA8EAE-BF5A-486C-A8C5-ECC9F3942E4B}">
                <a14:imgProps xmlns:a14="http://schemas.microsoft.com/office/drawing/2010/main">
                  <a14:imgLayer r:embed="rId7">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1050511"/>
            <a:ext cx="909484" cy="2645528"/>
          </a:xfrm>
          <a:prstGeom prst="rect">
            <a:avLst/>
          </a:prstGeom>
        </p:spPr>
      </p:pic>
      <p:sp>
        <p:nvSpPr>
          <p:cNvPr id="38" name="TextBox 37">
            <a:hlinkClick r:id="rId8" action="ppaction://hlinksldjump"/>
          </p:cNvPr>
          <p:cNvSpPr txBox="1"/>
          <p:nvPr/>
        </p:nvSpPr>
        <p:spPr>
          <a:xfrm>
            <a:off x="10066150" y="2099201"/>
            <a:ext cx="1608133"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گوینده دعای ندبه</a:t>
            </a:r>
            <a:endParaRPr lang="en-US" sz="2400" b="1" spc="-150" dirty="0">
              <a:solidFill>
                <a:schemeClr val="bg1"/>
              </a:solidFill>
              <a:cs typeface="B Lotus" panose="00000400000000000000" pitchFamily="2" charset="-78"/>
            </a:endParaRPr>
          </a:p>
        </p:txBody>
      </p:sp>
      <p:pic>
        <p:nvPicPr>
          <p:cNvPr id="39" name="Picture 38">
            <a:hlinkClick r:id="rId9" action="ppaction://hlinksldjump"/>
          </p:cNvPr>
          <p:cNvPicPr>
            <a:picLocks noChangeAspect="1"/>
          </p:cNvPicPr>
          <p:nvPr/>
        </p:nvPicPr>
        <p:blipFill>
          <a:blip r:embed="rId6" cstate="print">
            <a:duotone>
              <a:schemeClr val="accent1">
                <a:shade val="45000"/>
                <a:satMod val="135000"/>
              </a:schemeClr>
              <a:prstClr val="white"/>
            </a:duotone>
            <a:extLst>
              <a:ext uri="{BEBA8EAE-BF5A-486C-A8C5-ECC9F3942E4B}">
                <a14:imgProps xmlns:a14="http://schemas.microsoft.com/office/drawing/2010/main">
                  <a14:imgLayer r:embed="rId7">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1873512"/>
            <a:ext cx="909484" cy="2645528"/>
          </a:xfrm>
          <a:prstGeom prst="rect">
            <a:avLst/>
          </a:prstGeom>
        </p:spPr>
      </p:pic>
      <p:sp>
        <p:nvSpPr>
          <p:cNvPr id="40" name="TextBox 39">
            <a:hlinkClick r:id="rId9" action="ppaction://hlinksldjump"/>
          </p:cNvPr>
          <p:cNvSpPr txBox="1"/>
          <p:nvPr/>
        </p:nvSpPr>
        <p:spPr>
          <a:xfrm>
            <a:off x="10189581" y="2939796"/>
            <a:ext cx="1361270"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متن دعای ندبه</a:t>
            </a:r>
            <a:endParaRPr lang="en-US" sz="2400" b="1" spc="-150" dirty="0">
              <a:solidFill>
                <a:schemeClr val="bg1"/>
              </a:solidFill>
              <a:cs typeface="B Lotus" panose="00000400000000000000" pitchFamily="2" charset="-78"/>
            </a:endParaRPr>
          </a:p>
        </p:txBody>
      </p:sp>
      <p:pic>
        <p:nvPicPr>
          <p:cNvPr id="41" name="Picture 40">
            <a:hlinkClick r:id="rId10" action="ppaction://hlinksldjump"/>
          </p:cNvPr>
          <p:cNvPicPr>
            <a:picLocks noChangeAspect="1"/>
          </p:cNvPicPr>
          <p:nvPr/>
        </p:nvPicPr>
        <p:blipFill>
          <a:blip r:embed="rId6" cstate="print">
            <a:duotone>
              <a:schemeClr val="accent1">
                <a:shade val="45000"/>
                <a:satMod val="135000"/>
              </a:schemeClr>
              <a:prstClr val="white"/>
            </a:duotone>
            <a:extLst>
              <a:ext uri="{BEBA8EAE-BF5A-486C-A8C5-ECC9F3942E4B}">
                <a14:imgProps xmlns:a14="http://schemas.microsoft.com/office/drawing/2010/main">
                  <a14:imgLayer r:embed="rId7">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2710889"/>
            <a:ext cx="909484" cy="2645528"/>
          </a:xfrm>
          <a:prstGeom prst="rect">
            <a:avLst/>
          </a:prstGeom>
        </p:spPr>
      </p:pic>
      <p:sp>
        <p:nvSpPr>
          <p:cNvPr id="42" name="TextBox 41">
            <a:hlinkClick r:id="rId10" action="ppaction://hlinksldjump"/>
          </p:cNvPr>
          <p:cNvSpPr txBox="1"/>
          <p:nvPr/>
        </p:nvSpPr>
        <p:spPr>
          <a:xfrm>
            <a:off x="10176094" y="3827356"/>
            <a:ext cx="1393330"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سند دعای ندبه</a:t>
            </a:r>
            <a:endParaRPr lang="en-US" sz="2400" b="1" spc="-150" dirty="0">
              <a:solidFill>
                <a:schemeClr val="bg1"/>
              </a:solidFill>
              <a:cs typeface="B Lotus" panose="00000400000000000000" pitchFamily="2" charset="-78"/>
            </a:endParaRPr>
          </a:p>
        </p:txBody>
      </p:sp>
      <p:pic>
        <p:nvPicPr>
          <p:cNvPr id="43" name="Picture 42">
            <a:hlinkClick r:id="rId11" action="ppaction://hlinksldjump"/>
          </p:cNvPr>
          <p:cNvPicPr>
            <a:picLocks noChangeAspect="1"/>
          </p:cNvPicPr>
          <p:nvPr/>
        </p:nvPicPr>
        <p:blipFill>
          <a:blip r:embed="rId6" cstate="print">
            <a:duotone>
              <a:schemeClr val="accent1">
                <a:shade val="45000"/>
                <a:satMod val="135000"/>
              </a:schemeClr>
              <a:prstClr val="white"/>
            </a:duotone>
            <a:extLst>
              <a:ext uri="{BEBA8EAE-BF5A-486C-A8C5-ECC9F3942E4B}">
                <a14:imgProps xmlns:a14="http://schemas.microsoft.com/office/drawing/2010/main">
                  <a14:imgLayer r:embed="rId7">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26347" y="3607550"/>
            <a:ext cx="909484" cy="2645528"/>
          </a:xfrm>
          <a:prstGeom prst="rect">
            <a:avLst/>
          </a:prstGeom>
        </p:spPr>
      </p:pic>
      <p:sp>
        <p:nvSpPr>
          <p:cNvPr id="44" name="TextBox 43">
            <a:hlinkClick r:id="rId11" action="ppaction://hlinksldjump"/>
          </p:cNvPr>
          <p:cNvSpPr txBox="1"/>
          <p:nvPr/>
        </p:nvSpPr>
        <p:spPr>
          <a:xfrm>
            <a:off x="9920276" y="4688076"/>
            <a:ext cx="1899879"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نکات مهم دعای ندبه</a:t>
            </a:r>
            <a:endParaRPr lang="en-US" sz="2400" b="1" spc="-150" dirty="0">
              <a:solidFill>
                <a:schemeClr val="bg1"/>
              </a:solidFill>
              <a:cs typeface="B Lotus" panose="00000400000000000000" pitchFamily="2" charset="-78"/>
            </a:endParaRPr>
          </a:p>
        </p:txBody>
      </p:sp>
    </p:spTree>
    <p:extLst>
      <p:ext uri="{BB962C8B-B14F-4D97-AF65-F5344CB8AC3E}">
        <p14:creationId xmlns:p14="http://schemas.microsoft.com/office/powerpoint/2010/main" val="322445289"/>
      </p:ext>
    </p:extLst>
  </p:cSld>
  <p:clrMapOvr>
    <a:masterClrMapping/>
  </p:clrMapOvr>
  <p:transition spd="slow">
    <p:push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Picture 36">
            <a:hlinkClick r:id="rId3" action="ppaction://hlinksldjump"/>
          </p:cNvPr>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1050511"/>
            <a:ext cx="909484" cy="2645528"/>
          </a:xfrm>
          <a:prstGeom prst="rect">
            <a:avLst/>
          </a:prstGeom>
        </p:spPr>
      </p:pic>
      <p:sp>
        <p:nvSpPr>
          <p:cNvPr id="38" name="TextBox 37">
            <a:hlinkClick r:id="rId3" action="ppaction://hlinksldjump"/>
          </p:cNvPr>
          <p:cNvSpPr txBox="1"/>
          <p:nvPr/>
        </p:nvSpPr>
        <p:spPr>
          <a:xfrm>
            <a:off x="10066150" y="2099201"/>
            <a:ext cx="1608133"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گوینده دعای ندبه</a:t>
            </a:r>
            <a:endParaRPr lang="en-US" sz="2400" b="1" spc="-150" dirty="0">
              <a:solidFill>
                <a:schemeClr val="bg1"/>
              </a:solidFill>
              <a:cs typeface="B Lotus" panose="00000400000000000000" pitchFamily="2" charset="-78"/>
            </a:endParaRPr>
          </a:p>
        </p:txBody>
      </p:sp>
      <p:pic>
        <p:nvPicPr>
          <p:cNvPr id="14" name="Picture 1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3841" y="5545009"/>
            <a:ext cx="1623441" cy="1298753"/>
          </a:xfrm>
          <a:prstGeom prst="rect">
            <a:avLst/>
          </a:prstGeom>
        </p:spPr>
      </p:pic>
      <p:pic>
        <p:nvPicPr>
          <p:cNvPr id="15" name="Picture 1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7025" y="5061900"/>
            <a:ext cx="1160933" cy="805798"/>
          </a:xfrm>
          <a:prstGeom prst="rect">
            <a:avLst/>
          </a:prstGeom>
        </p:spPr>
      </p:pic>
      <p:sp>
        <p:nvSpPr>
          <p:cNvPr id="2" name="Rectangle 1"/>
          <p:cNvSpPr/>
          <p:nvPr/>
        </p:nvSpPr>
        <p:spPr>
          <a:xfrm>
            <a:off x="1637072" y="2099201"/>
            <a:ext cx="7947722" cy="2858539"/>
          </a:xfrm>
          <a:prstGeom prst="rect">
            <a:avLst/>
          </a:prstGeom>
        </p:spPr>
        <p:txBody>
          <a:bodyPr wrap="square">
            <a:spAutoFit/>
          </a:bodyPr>
          <a:lstStyle/>
          <a:p>
            <a:pPr algn="just" rtl="1">
              <a:lnSpc>
                <a:spcPct val="107000"/>
              </a:lnSpc>
              <a:spcAft>
                <a:spcPts val="800"/>
              </a:spcAft>
            </a:pPr>
            <a:r>
              <a:rPr lang="ar-SA" sz="2400" dirty="0">
                <a:latin typeface="Times New Roman" panose="02020603050405020304" pitchFamily="18" charset="0"/>
                <a:ea typeface="Times New Roman" panose="02020603050405020304" pitchFamily="18" charset="0"/>
                <a:cs typeface="B Lotus" panose="00000400000000000000" pitchFamily="2" charset="-78"/>
              </a:rPr>
              <a:t>علامه مجلسی دعای ندبه را در کتاب بحارالانوار به</a:t>
            </a:r>
            <a:r>
              <a:rPr lang="ar-SA" sz="2400" dirty="0">
                <a:latin typeface="Calibri" panose="020F0502020204030204" pitchFamily="34" charset="0"/>
                <a:ea typeface="Times New Roman" panose="02020603050405020304" pitchFamily="18" charset="0"/>
                <a:cs typeface="Cambria" panose="02040503050406030204" pitchFamily="18" charset="0"/>
              </a:rPr>
              <a:t> </a:t>
            </a:r>
            <a:r>
              <a:rPr lang="ar-SA" sz="2400" dirty="0">
                <a:latin typeface="Times New Roman" panose="02020603050405020304" pitchFamily="18" charset="0"/>
                <a:ea typeface="Times New Roman" panose="02020603050405020304" pitchFamily="18" charset="0"/>
                <a:cs typeface="B Lotus" panose="00000400000000000000" pitchFamily="2" charset="-78"/>
              </a:rPr>
              <a:t>نقل از مصباح الزائر سید بن طاووس و او در کتاب زادُ المعاد ص</a:t>
            </a:r>
            <a:r>
              <a:rPr lang="fa-IR" sz="2400" dirty="0">
                <a:latin typeface="Times New Roman" panose="02020603050405020304" pitchFamily="18" charset="0"/>
                <a:ea typeface="Times New Roman" panose="02020603050405020304" pitchFamily="18" charset="0"/>
                <a:cs typeface="B Lotus" panose="00000400000000000000" pitchFamily="2" charset="-78"/>
              </a:rPr>
              <a:t>۴۹۱-۵۰۴</a:t>
            </a:r>
            <a:r>
              <a:rPr lang="ar-SA" sz="2400" dirty="0">
                <a:latin typeface="Times New Roman" panose="02020603050405020304" pitchFamily="18" charset="0"/>
                <a:ea typeface="Times New Roman" panose="02020603050405020304" pitchFamily="18" charset="0"/>
                <a:cs typeface="B Lotus" panose="00000400000000000000" pitchFamily="2" charset="-78"/>
              </a:rPr>
              <a:t> نیز دعای ندبه</a:t>
            </a:r>
            <a:r>
              <a:rPr lang="ar-SA" sz="2400" dirty="0">
                <a:latin typeface="Calibri" panose="020F0502020204030204" pitchFamily="34" charset="0"/>
                <a:ea typeface="Times New Roman" panose="02020603050405020304" pitchFamily="18" charset="0"/>
                <a:cs typeface="Cambria" panose="02040503050406030204" pitchFamily="18" charset="0"/>
              </a:rPr>
              <a:t> </a:t>
            </a:r>
            <a:r>
              <a:rPr lang="ar-SA" sz="2400" dirty="0">
                <a:latin typeface="Times New Roman" panose="02020603050405020304" pitchFamily="18" charset="0"/>
                <a:ea typeface="Times New Roman" panose="02020603050405020304" pitchFamily="18" charset="0"/>
                <a:cs typeface="B Lotus" panose="00000400000000000000" pitchFamily="2" charset="-78"/>
              </a:rPr>
              <a:t>را نقل کرده و در سرآغاز آن </a:t>
            </a:r>
            <a:r>
              <a:rPr lang="ar-SA" sz="2400" dirty="0" smtClean="0">
                <a:latin typeface="Times New Roman" panose="02020603050405020304" pitchFamily="18" charset="0"/>
                <a:ea typeface="Times New Roman" panose="02020603050405020304" pitchFamily="18" charset="0"/>
                <a:cs typeface="B Lotus" panose="00000400000000000000" pitchFamily="2" charset="-78"/>
              </a:rPr>
              <a:t>می‌گوی</a:t>
            </a:r>
            <a:r>
              <a:rPr lang="fa-IR" sz="2400" dirty="0" smtClean="0">
                <a:latin typeface="Times New Roman" panose="02020603050405020304" pitchFamily="18" charset="0"/>
                <a:ea typeface="Times New Roman" panose="02020603050405020304" pitchFamily="18" charset="0"/>
                <a:cs typeface="B Lotus" panose="00000400000000000000" pitchFamily="2" charset="-78"/>
              </a:rPr>
              <a:t>د:</a:t>
            </a:r>
            <a:r>
              <a:rPr lang="en-US" sz="2400" dirty="0" smtClean="0">
                <a:latin typeface="Times New Roman" panose="02020603050405020304" pitchFamily="18" charset="0"/>
                <a:ea typeface="Times New Roman" panose="02020603050405020304" pitchFamily="18" charset="0"/>
                <a:cs typeface="B Lotus" panose="00000400000000000000" pitchFamily="2" charset="-78"/>
              </a:rPr>
              <a:t> </a:t>
            </a:r>
            <a:r>
              <a:rPr lang="ar-SA" sz="2400" dirty="0" smtClean="0">
                <a:latin typeface="Times New Roman" panose="02020603050405020304" pitchFamily="18" charset="0"/>
                <a:ea typeface="Times New Roman" panose="02020603050405020304" pitchFamily="18" charset="0"/>
                <a:cs typeface="B Lotus" panose="00000400000000000000" pitchFamily="2" charset="-78"/>
              </a:rPr>
              <a:t>در </a:t>
            </a:r>
            <a:r>
              <a:rPr lang="ar-SA" sz="2400" dirty="0">
                <a:latin typeface="Times New Roman" panose="02020603050405020304" pitchFamily="18" charset="0"/>
                <a:ea typeface="Times New Roman" panose="02020603050405020304" pitchFamily="18" charset="0"/>
                <a:cs typeface="B Lotus" panose="00000400000000000000" pitchFamily="2" charset="-78"/>
              </a:rPr>
              <a:t>کتاب تُحفةُ الزّائر و در کتاب زادُ المعاد نیز دعای ندبه را</a:t>
            </a:r>
            <a:r>
              <a:rPr lang="ar-SA" sz="2400" dirty="0">
                <a:latin typeface="Calibri" panose="020F0502020204030204" pitchFamily="34" charset="0"/>
                <a:ea typeface="Times New Roman" panose="02020603050405020304" pitchFamily="18" charset="0"/>
                <a:cs typeface="Cambria" panose="02040503050406030204" pitchFamily="18" charset="0"/>
              </a:rPr>
              <a:t> </a:t>
            </a:r>
            <a:r>
              <a:rPr lang="ar-SA" sz="2400" dirty="0">
                <a:latin typeface="Times New Roman" panose="02020603050405020304" pitchFamily="18" charset="0"/>
                <a:ea typeface="Times New Roman" panose="02020603050405020304" pitchFamily="18" charset="0"/>
                <a:cs typeface="B Lotus" panose="00000400000000000000" pitchFamily="2" charset="-78"/>
              </a:rPr>
              <a:t>نقل کرده </a:t>
            </a:r>
            <a:r>
              <a:rPr lang="ar-SA" sz="2400" dirty="0" smtClean="0">
                <a:latin typeface="Times New Roman" panose="02020603050405020304" pitchFamily="18" charset="0"/>
                <a:ea typeface="Times New Roman" panose="02020603050405020304" pitchFamily="18" charset="0"/>
                <a:cs typeface="B Lotus" panose="00000400000000000000" pitchFamily="2" charset="-78"/>
              </a:rPr>
              <a:t>اس</a:t>
            </a:r>
            <a:r>
              <a:rPr lang="fa-IR" sz="2400" dirty="0" smtClean="0">
                <a:latin typeface="Times New Roman" panose="02020603050405020304" pitchFamily="18" charset="0"/>
                <a:ea typeface="Times New Roman" panose="02020603050405020304" pitchFamily="18" charset="0"/>
                <a:cs typeface="B Lotus" panose="00000400000000000000" pitchFamily="2" charset="-78"/>
              </a:rPr>
              <a:t>ت: </a:t>
            </a:r>
            <a:r>
              <a:rPr lang="ar-SA" sz="2400" dirty="0" smtClean="0">
                <a:latin typeface="Times New Roman" panose="02020603050405020304" pitchFamily="18" charset="0"/>
                <a:ea typeface="Times New Roman" panose="02020603050405020304" pitchFamily="18" charset="0"/>
                <a:cs typeface="B Lotus" panose="00000400000000000000" pitchFamily="2" charset="-78"/>
              </a:rPr>
              <a:t>و</a:t>
            </a:r>
            <a:r>
              <a:rPr lang="ar-SA" sz="2400" dirty="0">
                <a:latin typeface="Calibri" panose="020F0502020204030204" pitchFamily="34" charset="0"/>
                <a:ea typeface="Times New Roman" panose="02020603050405020304" pitchFamily="18" charset="0"/>
                <a:cs typeface="Cambria" panose="02040503050406030204" pitchFamily="18" charset="0"/>
              </a:rPr>
              <a:t> </a:t>
            </a:r>
            <a:r>
              <a:rPr lang="ar-SA" sz="2400" dirty="0">
                <a:latin typeface="Times New Roman" panose="02020603050405020304" pitchFamily="18" charset="0"/>
                <a:ea typeface="Times New Roman" panose="02020603050405020304" pitchFamily="18" charset="0"/>
                <a:cs typeface="B Lotus" panose="00000400000000000000" pitchFamily="2" charset="-78"/>
              </a:rPr>
              <a:t>اما دعای ندبه که مشتمل است بر عقاید حَقّه و تأسف بر غیبت حضرت قائم صلواة الله</a:t>
            </a:r>
            <a:r>
              <a:rPr lang="ar-SA" sz="2400" dirty="0">
                <a:latin typeface="Calibri" panose="020F0502020204030204" pitchFamily="34" charset="0"/>
                <a:ea typeface="Times New Roman" panose="02020603050405020304" pitchFamily="18" charset="0"/>
                <a:cs typeface="Cambria" panose="02040503050406030204" pitchFamily="18" charset="0"/>
              </a:rPr>
              <a:t> </a:t>
            </a:r>
            <a:r>
              <a:rPr lang="ar-SA" sz="2400" dirty="0">
                <a:latin typeface="Times New Roman" panose="02020603050405020304" pitchFamily="18" charset="0"/>
                <a:ea typeface="Times New Roman" panose="02020603050405020304" pitchFamily="18" charset="0"/>
                <a:cs typeface="B Lotus" panose="00000400000000000000" pitchFamily="2" charset="-78"/>
              </a:rPr>
              <a:t>علیه، به سند معتبر از حضرت امام جعفر صادق، علیه الصّلاةُ وَ السّلام،</a:t>
            </a:r>
            <a:r>
              <a:rPr lang="ar-SA" sz="2400" dirty="0">
                <a:latin typeface="Calibri" panose="020F0502020204030204" pitchFamily="34" charset="0"/>
                <a:ea typeface="Times New Roman" panose="02020603050405020304" pitchFamily="18" charset="0"/>
                <a:cs typeface="Cambria" panose="02040503050406030204" pitchFamily="18" charset="0"/>
              </a:rPr>
              <a:t> </a:t>
            </a:r>
            <a:r>
              <a:rPr lang="ar-SA" sz="2400" dirty="0">
                <a:latin typeface="Times New Roman" panose="02020603050405020304" pitchFamily="18" charset="0"/>
                <a:ea typeface="Times New Roman" panose="02020603050405020304" pitchFamily="18" charset="0"/>
                <a:cs typeface="B Lotus" panose="00000400000000000000" pitchFamily="2" charset="-78"/>
              </a:rPr>
              <a:t>منقول است، مستحبّ است این دعای ندبه را در چهار عید [یعنی: جمعه، عید فطر، عید</a:t>
            </a:r>
            <a:r>
              <a:rPr lang="ar-SA" sz="2400" dirty="0">
                <a:latin typeface="Calibri" panose="020F0502020204030204" pitchFamily="34" charset="0"/>
                <a:ea typeface="Times New Roman" panose="02020603050405020304" pitchFamily="18" charset="0"/>
                <a:cs typeface="Cambria" panose="02040503050406030204" pitchFamily="18" charset="0"/>
              </a:rPr>
              <a:t> </a:t>
            </a:r>
            <a:r>
              <a:rPr lang="ar-SA" sz="2400" dirty="0">
                <a:latin typeface="Times New Roman" panose="02020603050405020304" pitchFamily="18" charset="0"/>
                <a:ea typeface="Times New Roman" panose="02020603050405020304" pitchFamily="18" charset="0"/>
                <a:cs typeface="B Lotus" panose="00000400000000000000" pitchFamily="2" charset="-78"/>
              </a:rPr>
              <a:t>قربان و عید غدیر] بخوانند</a:t>
            </a:r>
            <a:r>
              <a:rPr lang="en-US" sz="2400" dirty="0">
                <a:latin typeface="Times New Roman" panose="02020603050405020304" pitchFamily="18" charset="0"/>
                <a:ea typeface="Times New Roman" panose="02020603050405020304" pitchFamily="18" charset="0"/>
                <a:cs typeface="B Lotus" panose="00000400000000000000" pitchFamily="2" charset="-78"/>
              </a:rPr>
              <a:t>.</a:t>
            </a:r>
            <a:endParaRPr lang="en-US" sz="2400" dirty="0">
              <a:effectLst/>
              <a:latin typeface="Calibri" panose="020F0502020204030204" pitchFamily="34" charset="0"/>
              <a:ea typeface="Calibri" panose="020F0502020204030204" pitchFamily="34" charset="0"/>
              <a:cs typeface="B Lotus" panose="00000400000000000000" pitchFamily="2" charset="-78"/>
            </a:endParaRPr>
          </a:p>
        </p:txBody>
      </p:sp>
      <p:pic>
        <p:nvPicPr>
          <p:cNvPr id="7" name="Picture 6"/>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66150" y="2697290"/>
            <a:ext cx="1853381" cy="2172032"/>
          </a:xfrm>
          <a:prstGeom prst="rect">
            <a:avLst/>
          </a:prstGeom>
        </p:spPr>
      </p:pic>
    </p:spTree>
    <p:extLst>
      <p:ext uri="{BB962C8B-B14F-4D97-AF65-F5344CB8AC3E}">
        <p14:creationId xmlns:p14="http://schemas.microsoft.com/office/powerpoint/2010/main" val="2391161727"/>
      </p:ext>
    </p:extLst>
  </p:cSld>
  <p:clrMapOvr>
    <a:masterClrMapping/>
  </p:clrMapOvr>
  <p:transition spd="slow">
    <p:push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right)">
                                      <p:cBhvr>
                                        <p:cTn id="7" dur="10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8031" y="1984596"/>
            <a:ext cx="6091756" cy="4873404"/>
          </a:xfrm>
          <a:prstGeom prst="rect">
            <a:avLst/>
          </a:prstGeom>
        </p:spPr>
      </p:pic>
      <p:pic>
        <p:nvPicPr>
          <p:cNvPr id="4" name="Picture 3"/>
          <p:cNvPicPr>
            <a:picLocks noChangeAspect="1"/>
          </p:cNvPicPr>
          <p:nvPr/>
        </p:nvPicPr>
        <p:blipFill rotWithShape="1">
          <a:blip r:embed="rId4">
            <a:extLst>
              <a:ext uri="{28A0092B-C50C-407E-A947-70E740481C1C}">
                <a14:useLocalDpi xmlns:a14="http://schemas.microsoft.com/office/drawing/2010/main" val="0"/>
              </a:ext>
            </a:extLst>
          </a:blip>
          <a:srcRect t="31247" b="12771"/>
          <a:stretch/>
        </p:blipFill>
        <p:spPr>
          <a:xfrm>
            <a:off x="0" y="-1"/>
            <a:ext cx="12192000" cy="6825343"/>
          </a:xfrm>
          <a:prstGeom prst="rect">
            <a:avLst/>
          </a:prstGeom>
        </p:spPr>
      </p:pic>
      <p:pic>
        <p:nvPicPr>
          <p:cNvPr id="35" name="Picture 34">
            <a:hlinkClick r:id="rId5" action="ppaction://hlinksldjump"/>
          </p:cNvPr>
          <p:cNvPicPr>
            <a:picLocks noChangeAspect="1"/>
          </p:cNvPicPr>
          <p:nvPr/>
        </p:nvPicPr>
        <p:blipFill>
          <a:blip r:embed="rId6" cstate="print">
            <a:duotone>
              <a:schemeClr val="accent1">
                <a:shade val="45000"/>
                <a:satMod val="135000"/>
              </a:schemeClr>
              <a:prstClr val="white"/>
            </a:duotone>
            <a:extLst>
              <a:ext uri="{BEBA8EAE-BF5A-486C-A8C5-ECC9F3942E4B}">
                <a14:imgProps xmlns:a14="http://schemas.microsoft.com/office/drawing/2010/main">
                  <a14:imgLayer r:embed="rId7">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09324" y="141027"/>
            <a:ext cx="909484" cy="2645528"/>
          </a:xfrm>
          <a:prstGeom prst="rect">
            <a:avLst/>
          </a:prstGeom>
        </p:spPr>
      </p:pic>
      <p:sp>
        <p:nvSpPr>
          <p:cNvPr id="36" name="TextBox 35">
            <a:hlinkClick r:id="rId5" action="ppaction://hlinksldjump"/>
          </p:cNvPr>
          <p:cNvSpPr txBox="1"/>
          <p:nvPr/>
        </p:nvSpPr>
        <p:spPr>
          <a:xfrm>
            <a:off x="9865290" y="1189717"/>
            <a:ext cx="2337499"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جریان مهدویت دعای ندبه</a:t>
            </a:r>
            <a:endParaRPr lang="en-US" sz="2400" b="1" spc="-150" dirty="0">
              <a:solidFill>
                <a:schemeClr val="bg1"/>
              </a:solidFill>
              <a:cs typeface="B Lotus" panose="00000400000000000000" pitchFamily="2" charset="-78"/>
            </a:endParaRPr>
          </a:p>
        </p:txBody>
      </p:sp>
      <p:pic>
        <p:nvPicPr>
          <p:cNvPr id="37" name="Picture 36">
            <a:hlinkClick r:id="rId8" action="ppaction://hlinksldjump"/>
          </p:cNvPr>
          <p:cNvPicPr>
            <a:picLocks noChangeAspect="1"/>
          </p:cNvPicPr>
          <p:nvPr/>
        </p:nvPicPr>
        <p:blipFill>
          <a:blip r:embed="rId6" cstate="print">
            <a:duotone>
              <a:schemeClr val="accent1">
                <a:shade val="45000"/>
                <a:satMod val="135000"/>
              </a:schemeClr>
              <a:prstClr val="white"/>
            </a:duotone>
            <a:extLst>
              <a:ext uri="{BEBA8EAE-BF5A-486C-A8C5-ECC9F3942E4B}">
                <a14:imgProps xmlns:a14="http://schemas.microsoft.com/office/drawing/2010/main">
                  <a14:imgLayer r:embed="rId7">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1050511"/>
            <a:ext cx="909484" cy="2645528"/>
          </a:xfrm>
          <a:prstGeom prst="rect">
            <a:avLst/>
          </a:prstGeom>
        </p:spPr>
      </p:pic>
      <p:sp>
        <p:nvSpPr>
          <p:cNvPr id="38" name="TextBox 37">
            <a:hlinkClick r:id="rId8" action="ppaction://hlinksldjump"/>
          </p:cNvPr>
          <p:cNvSpPr txBox="1"/>
          <p:nvPr/>
        </p:nvSpPr>
        <p:spPr>
          <a:xfrm>
            <a:off x="10066150" y="2099201"/>
            <a:ext cx="1608133"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گوینده دعای ندبه</a:t>
            </a:r>
            <a:endParaRPr lang="en-US" sz="2400" b="1" spc="-150" dirty="0">
              <a:solidFill>
                <a:schemeClr val="bg1"/>
              </a:solidFill>
              <a:cs typeface="B Lotus" panose="00000400000000000000" pitchFamily="2" charset="-78"/>
            </a:endParaRPr>
          </a:p>
        </p:txBody>
      </p:sp>
      <p:pic>
        <p:nvPicPr>
          <p:cNvPr id="39" name="Picture 38">
            <a:hlinkClick r:id="rId9" action="ppaction://hlinksldjump"/>
          </p:cNvPr>
          <p:cNvPicPr>
            <a:picLocks noChangeAspect="1"/>
          </p:cNvPicPr>
          <p:nvPr/>
        </p:nvPicPr>
        <p:blipFill>
          <a:blip r:embed="rId6" cstate="print">
            <a:duotone>
              <a:schemeClr val="accent1">
                <a:shade val="45000"/>
                <a:satMod val="135000"/>
              </a:schemeClr>
              <a:prstClr val="white"/>
            </a:duotone>
            <a:extLst>
              <a:ext uri="{BEBA8EAE-BF5A-486C-A8C5-ECC9F3942E4B}">
                <a14:imgProps xmlns:a14="http://schemas.microsoft.com/office/drawing/2010/main">
                  <a14:imgLayer r:embed="rId7">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1873512"/>
            <a:ext cx="909484" cy="2645528"/>
          </a:xfrm>
          <a:prstGeom prst="rect">
            <a:avLst/>
          </a:prstGeom>
        </p:spPr>
      </p:pic>
      <p:sp>
        <p:nvSpPr>
          <p:cNvPr id="40" name="TextBox 39">
            <a:hlinkClick r:id="rId9" action="ppaction://hlinksldjump"/>
          </p:cNvPr>
          <p:cNvSpPr txBox="1"/>
          <p:nvPr/>
        </p:nvSpPr>
        <p:spPr>
          <a:xfrm>
            <a:off x="10189581" y="2939796"/>
            <a:ext cx="1361270"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متن دعای ندبه</a:t>
            </a:r>
            <a:endParaRPr lang="en-US" sz="2400" b="1" spc="-150" dirty="0">
              <a:solidFill>
                <a:schemeClr val="bg1"/>
              </a:solidFill>
              <a:cs typeface="B Lotus" panose="00000400000000000000" pitchFamily="2" charset="-78"/>
            </a:endParaRPr>
          </a:p>
        </p:txBody>
      </p:sp>
      <p:pic>
        <p:nvPicPr>
          <p:cNvPr id="41" name="Picture 40">
            <a:hlinkClick r:id="rId10" action="ppaction://hlinksldjump"/>
          </p:cNvPr>
          <p:cNvPicPr>
            <a:picLocks noChangeAspect="1"/>
          </p:cNvPicPr>
          <p:nvPr/>
        </p:nvPicPr>
        <p:blipFill>
          <a:blip r:embed="rId6" cstate="print">
            <a:duotone>
              <a:schemeClr val="accent1">
                <a:shade val="45000"/>
                <a:satMod val="135000"/>
              </a:schemeClr>
              <a:prstClr val="white"/>
            </a:duotone>
            <a:extLst>
              <a:ext uri="{BEBA8EAE-BF5A-486C-A8C5-ECC9F3942E4B}">
                <a14:imgProps xmlns:a14="http://schemas.microsoft.com/office/drawing/2010/main">
                  <a14:imgLayer r:embed="rId7">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2710889"/>
            <a:ext cx="909484" cy="2645528"/>
          </a:xfrm>
          <a:prstGeom prst="rect">
            <a:avLst/>
          </a:prstGeom>
        </p:spPr>
      </p:pic>
      <p:sp>
        <p:nvSpPr>
          <p:cNvPr id="42" name="TextBox 41">
            <a:hlinkClick r:id="rId10" action="ppaction://hlinksldjump"/>
          </p:cNvPr>
          <p:cNvSpPr txBox="1"/>
          <p:nvPr/>
        </p:nvSpPr>
        <p:spPr>
          <a:xfrm>
            <a:off x="10176094" y="3827356"/>
            <a:ext cx="1393330"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سند دعای ندبه</a:t>
            </a:r>
            <a:endParaRPr lang="en-US" sz="2400" b="1" spc="-150" dirty="0">
              <a:solidFill>
                <a:schemeClr val="bg1"/>
              </a:solidFill>
              <a:cs typeface="B Lotus" panose="00000400000000000000" pitchFamily="2" charset="-78"/>
            </a:endParaRPr>
          </a:p>
        </p:txBody>
      </p:sp>
      <p:pic>
        <p:nvPicPr>
          <p:cNvPr id="43" name="Picture 42">
            <a:hlinkClick r:id="rId11" action="ppaction://hlinksldjump"/>
          </p:cNvPr>
          <p:cNvPicPr>
            <a:picLocks noChangeAspect="1"/>
          </p:cNvPicPr>
          <p:nvPr/>
        </p:nvPicPr>
        <p:blipFill>
          <a:blip r:embed="rId6" cstate="print">
            <a:duotone>
              <a:schemeClr val="accent1">
                <a:shade val="45000"/>
                <a:satMod val="135000"/>
              </a:schemeClr>
              <a:prstClr val="white"/>
            </a:duotone>
            <a:extLst>
              <a:ext uri="{BEBA8EAE-BF5A-486C-A8C5-ECC9F3942E4B}">
                <a14:imgProps xmlns:a14="http://schemas.microsoft.com/office/drawing/2010/main">
                  <a14:imgLayer r:embed="rId7">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26347" y="3607550"/>
            <a:ext cx="909484" cy="2645528"/>
          </a:xfrm>
          <a:prstGeom prst="rect">
            <a:avLst/>
          </a:prstGeom>
        </p:spPr>
      </p:pic>
      <p:sp>
        <p:nvSpPr>
          <p:cNvPr id="44" name="TextBox 43">
            <a:hlinkClick r:id="rId11" action="ppaction://hlinksldjump"/>
          </p:cNvPr>
          <p:cNvSpPr txBox="1"/>
          <p:nvPr/>
        </p:nvSpPr>
        <p:spPr>
          <a:xfrm>
            <a:off x="9920276" y="4688076"/>
            <a:ext cx="1899879"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نکات مهم دعای ندبه</a:t>
            </a:r>
            <a:endParaRPr lang="en-US" sz="2400" b="1" spc="-150" dirty="0">
              <a:solidFill>
                <a:schemeClr val="bg1"/>
              </a:solidFill>
              <a:cs typeface="B Lotus" panose="00000400000000000000" pitchFamily="2" charset="-78"/>
            </a:endParaRPr>
          </a:p>
        </p:txBody>
      </p:sp>
    </p:spTree>
    <p:extLst>
      <p:ext uri="{BB962C8B-B14F-4D97-AF65-F5344CB8AC3E}">
        <p14:creationId xmlns:p14="http://schemas.microsoft.com/office/powerpoint/2010/main" val="3722429793"/>
      </p:ext>
    </p:extLst>
  </p:cSld>
  <p:clrMapOvr>
    <a:masterClrMapping/>
  </p:clrMapOvr>
  <p:transition spd="slow">
    <p:push di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hlinkClick r:id="rId3" action="ppaction://hlinksldjump"/>
          </p:cNvPr>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1873512"/>
            <a:ext cx="909484" cy="2645528"/>
          </a:xfrm>
          <a:prstGeom prst="rect">
            <a:avLst/>
          </a:prstGeom>
        </p:spPr>
      </p:pic>
      <p:sp>
        <p:nvSpPr>
          <p:cNvPr id="40" name="TextBox 39">
            <a:hlinkClick r:id="rId3" action="ppaction://hlinksldjump"/>
          </p:cNvPr>
          <p:cNvSpPr txBox="1"/>
          <p:nvPr/>
        </p:nvSpPr>
        <p:spPr>
          <a:xfrm>
            <a:off x="10189581" y="2939796"/>
            <a:ext cx="1361270"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متن دعای ندبه</a:t>
            </a:r>
            <a:endParaRPr lang="en-US" sz="2400" b="1" spc="-150" dirty="0">
              <a:solidFill>
                <a:schemeClr val="bg1"/>
              </a:solidFill>
              <a:cs typeface="B Lotus" panose="00000400000000000000" pitchFamily="2" charset="-78"/>
            </a:endParaRPr>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3841" y="5545009"/>
            <a:ext cx="1623441" cy="1298753"/>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7025" y="5061900"/>
            <a:ext cx="1160933" cy="805798"/>
          </a:xfrm>
          <a:prstGeom prst="rect">
            <a:avLst/>
          </a:prstGeom>
        </p:spPr>
      </p:pic>
      <p:sp>
        <p:nvSpPr>
          <p:cNvPr id="2" name="Rectangle 1"/>
          <p:cNvSpPr/>
          <p:nvPr/>
        </p:nvSpPr>
        <p:spPr>
          <a:xfrm>
            <a:off x="1747282" y="2098667"/>
            <a:ext cx="7648248" cy="461665"/>
          </a:xfrm>
          <a:prstGeom prst="rect">
            <a:avLst/>
          </a:prstGeom>
        </p:spPr>
        <p:txBody>
          <a:bodyPr wrap="none">
            <a:spAutoFit/>
          </a:bodyPr>
          <a:lstStyle/>
          <a:p>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اَلْحَمْدُ لِلَّهِ رَبِّ الْعَالَمِینَ وَ صَلَّى اللَّهُ عَلَى سَیِّدِنَا مُحَمَّدٍ نَبِیِّهِ وَ آلِهِ وَ سَلَّمَ تَسْلِیماً</a:t>
            </a:r>
            <a:endParaRPr lang="en-US" sz="2400" dirty="0">
              <a:solidFill>
                <a:schemeClr val="accent1">
                  <a:lumMod val="75000"/>
                </a:schemeClr>
              </a:solidFill>
            </a:endParaRPr>
          </a:p>
        </p:txBody>
      </p:sp>
      <p:sp>
        <p:nvSpPr>
          <p:cNvPr id="3" name="Rectangle 2"/>
          <p:cNvSpPr/>
          <p:nvPr/>
        </p:nvSpPr>
        <p:spPr>
          <a:xfrm>
            <a:off x="1747282" y="2943132"/>
            <a:ext cx="7510589" cy="707886"/>
          </a:xfrm>
          <a:prstGeom prst="rect">
            <a:avLst/>
          </a:prstGeom>
        </p:spPr>
        <p:txBody>
          <a:bodyPr wrap="square">
            <a:spAutoFit/>
          </a:bodyPr>
          <a:lstStyle/>
          <a:p>
            <a:pPr algn="just" rtl="1"/>
            <a:r>
              <a:rPr lang="fa-IR" sz="2000" b="1" dirty="0">
                <a:latin typeface="B Lotus" panose="00000400000000000000" pitchFamily="2" charset="-78"/>
                <a:ea typeface="Calibri" panose="020F0502020204030204" pitchFamily="34" charset="0"/>
                <a:cs typeface="B Lotus" panose="00000400000000000000" pitchFamily="2" charset="-78"/>
              </a:rPr>
              <a:t>مخصوص </a:t>
            </a:r>
            <a:r>
              <a:rPr lang="ar-SA" sz="2000" b="1" dirty="0">
                <a:latin typeface="B Lotus" panose="00000400000000000000" pitchFamily="2" charset="-78"/>
                <a:ea typeface="Calibri" panose="020F0502020204030204" pitchFamily="34" charset="0"/>
                <a:cs typeface="B Lotus" panose="00000400000000000000" pitchFamily="2" charset="-78"/>
              </a:rPr>
              <a:t>خدا، پروردگار جهانیان</a:t>
            </a:r>
            <a:r>
              <a:rPr lang="fa-IR" sz="2000" b="1" dirty="0">
                <a:latin typeface="B Lotus" panose="00000400000000000000" pitchFamily="2" charset="-78"/>
                <a:ea typeface="Calibri" panose="020F0502020204030204" pitchFamily="34" charset="0"/>
                <a:cs typeface="B Lotus" panose="00000400000000000000" pitchFamily="2" charset="-78"/>
              </a:rPr>
              <a:t> است، </a:t>
            </a:r>
            <a:r>
              <a:rPr lang="ar-SA" sz="2000" b="1" dirty="0">
                <a:latin typeface="B Lotus" panose="00000400000000000000" pitchFamily="2" charset="-78"/>
                <a:ea typeface="Calibri" panose="020F0502020204030204" pitchFamily="34" charset="0"/>
                <a:cs typeface="B Lotus" panose="00000400000000000000" pitchFamily="2" charset="-78"/>
              </a:rPr>
              <a:t>و درود و سلام خدا، سلامی کامل، بر سرور ما محمد، پیامبرش </a:t>
            </a:r>
            <a:r>
              <a:rPr lang="fa-IR" sz="2000" b="1" dirty="0">
                <a:latin typeface="B Lotus" panose="00000400000000000000" pitchFamily="2" charset="-78"/>
                <a:ea typeface="Calibri" panose="020F0502020204030204" pitchFamily="34" charset="0"/>
                <a:cs typeface="B Lotus" panose="00000400000000000000" pitchFamily="2" charset="-78"/>
              </a:rPr>
              <a:t>و آل او باد</a:t>
            </a:r>
            <a:endParaRPr lang="en-US" sz="2000" dirty="0"/>
          </a:p>
        </p:txBody>
      </p:sp>
      <p:pic>
        <p:nvPicPr>
          <p:cNvPr id="9" name="Picture 8"/>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91331" y="3525983"/>
            <a:ext cx="1853381" cy="2172032"/>
          </a:xfrm>
          <a:prstGeom prst="rect">
            <a:avLst/>
          </a:prstGeom>
        </p:spPr>
      </p:pic>
      <p:sp>
        <p:nvSpPr>
          <p:cNvPr id="10" name="Rectangle 9"/>
          <p:cNvSpPr/>
          <p:nvPr/>
        </p:nvSpPr>
        <p:spPr>
          <a:xfrm>
            <a:off x="1747282" y="3908906"/>
            <a:ext cx="7648248" cy="23791128"/>
          </a:xfrm>
          <a:prstGeom prst="rect">
            <a:avLst/>
          </a:prstGeom>
        </p:spPr>
        <p:txBody>
          <a:bodyPr wrap="square">
            <a:spAutoFit/>
          </a:bodyPr>
          <a:lstStyle/>
          <a:p>
            <a:pPr algn="just" rtl="1"/>
            <a:endParaRPr lang="en-US" sz="2000" b="1" dirty="0">
              <a:solidFill>
                <a:srgbClr val="00B050"/>
              </a:solidFill>
              <a:latin typeface="B Lotus" panose="00000400000000000000" pitchFamily="2" charset="-78"/>
              <a:ea typeface="Calibri" panose="020F0502020204030204" pitchFamily="34" charset="0"/>
              <a:cs typeface="B Lotus" panose="00000400000000000000" pitchFamily="2" charset="-78"/>
            </a:endParaRPr>
          </a:p>
          <a:p>
            <a:pPr algn="just" rtl="1"/>
            <a:endParaRPr lang="en-US"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endParaRPr>
          </a:p>
          <a:p>
            <a:pPr algn="just" rtl="1"/>
            <a:endParaRPr lang="en-US" sz="2000" b="1" dirty="0">
              <a:solidFill>
                <a:srgbClr val="00B050"/>
              </a:solidFill>
              <a:latin typeface="B Lotus" panose="00000400000000000000" pitchFamily="2" charset="-78"/>
              <a:ea typeface="Calibri" panose="020F0502020204030204" pitchFamily="34" charset="0"/>
              <a:cs typeface="B Lotus" panose="00000400000000000000" pitchFamily="2" charset="-78"/>
            </a:endParaRPr>
          </a:p>
          <a:p>
            <a:pPr algn="just" rtl="1"/>
            <a:endParaRPr lang="en-US"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endParaRPr>
          </a:p>
          <a:p>
            <a:pPr algn="just" rtl="1"/>
            <a:endParaRPr lang="en-US" sz="2000" b="1" dirty="0">
              <a:solidFill>
                <a:srgbClr val="00B050"/>
              </a:solidFill>
              <a:latin typeface="B Lotus" panose="00000400000000000000" pitchFamily="2" charset="-78"/>
              <a:ea typeface="Calibri" panose="020F0502020204030204" pitchFamily="34" charset="0"/>
              <a:cs typeface="B Lotus" panose="00000400000000000000" pitchFamily="2" charset="-78"/>
            </a:endParaRPr>
          </a:p>
          <a:p>
            <a:pPr algn="just" rtl="1"/>
            <a:endParaRPr lang="en-US"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endParaRPr>
          </a:p>
          <a:p>
            <a:pPr algn="just" rtl="1"/>
            <a:endParaRPr lang="en-US" sz="2000" b="1" dirty="0">
              <a:solidFill>
                <a:srgbClr val="00B050"/>
              </a:solidFill>
              <a:latin typeface="B Lotus" panose="00000400000000000000" pitchFamily="2" charset="-78"/>
              <a:ea typeface="Calibri" panose="020F0502020204030204" pitchFamily="34" charset="0"/>
              <a:cs typeface="B Lotus" panose="00000400000000000000" pitchFamily="2" charset="-78"/>
            </a:endParaRPr>
          </a:p>
          <a:p>
            <a:pPr algn="just" rtl="1"/>
            <a:endParaRPr lang="en-US"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endParaRPr>
          </a:p>
          <a:p>
            <a:pPr algn="just" rtl="1"/>
            <a:endParaRPr lang="en-US" sz="2000" b="1" dirty="0">
              <a:solidFill>
                <a:srgbClr val="00B050"/>
              </a:solidFill>
              <a:latin typeface="B Lotus" panose="00000400000000000000" pitchFamily="2" charset="-78"/>
              <a:ea typeface="Calibri" panose="020F0502020204030204" pitchFamily="34" charset="0"/>
              <a:cs typeface="B Lotus" panose="00000400000000000000" pitchFamily="2" charset="-78"/>
            </a:endParaRPr>
          </a:p>
          <a:p>
            <a:pPr algn="just" rtl="1"/>
            <a:endParaRPr lang="en-US"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endParaRPr>
          </a:p>
          <a:p>
            <a:pPr algn="just" rtl="1"/>
            <a:endParaRPr lang="en-US" sz="2000" b="1" dirty="0">
              <a:solidFill>
                <a:srgbClr val="00B050"/>
              </a:solidFill>
              <a:latin typeface="B Lotus" panose="00000400000000000000" pitchFamily="2" charset="-78"/>
              <a:ea typeface="Calibri" panose="020F0502020204030204" pitchFamily="34" charset="0"/>
              <a:cs typeface="B Lotus" panose="00000400000000000000" pitchFamily="2" charset="-78"/>
            </a:endParaRPr>
          </a:p>
          <a:p>
            <a:pPr algn="just" rtl="1"/>
            <a:endParaRPr lang="en-US"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endParaRPr>
          </a:p>
          <a:p>
            <a:pPr algn="just" rtl="1"/>
            <a:endParaRPr lang="en-US" sz="2000" b="1" dirty="0">
              <a:solidFill>
                <a:srgbClr val="00B050"/>
              </a:solidFill>
              <a:latin typeface="B Lotus" panose="00000400000000000000" pitchFamily="2" charset="-78"/>
              <a:ea typeface="Calibri" panose="020F0502020204030204" pitchFamily="34" charset="0"/>
              <a:cs typeface="B Lotus" panose="00000400000000000000" pitchFamily="2" charset="-78"/>
            </a:endParaRPr>
          </a:p>
          <a:p>
            <a:pPr algn="just" rtl="1"/>
            <a:endParaRPr lang="en-US"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endParaRPr>
          </a:p>
          <a:p>
            <a:pPr algn="just" rtl="1"/>
            <a:endParaRPr lang="en-US" sz="2000" b="1" dirty="0">
              <a:solidFill>
                <a:srgbClr val="00B050"/>
              </a:solidFill>
              <a:latin typeface="B Lotus" panose="00000400000000000000" pitchFamily="2" charset="-78"/>
              <a:ea typeface="Calibri" panose="020F0502020204030204" pitchFamily="34" charset="0"/>
              <a:cs typeface="B Lotus" panose="00000400000000000000" pitchFamily="2" charset="-78"/>
            </a:endParaRPr>
          </a:p>
          <a:p>
            <a:pPr algn="just" rtl="1"/>
            <a:endParaRPr lang="en-US"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endParaRPr>
          </a:p>
          <a:p>
            <a:pPr algn="just" rtl="1"/>
            <a:endParaRPr lang="en-US" sz="2000" b="1" dirty="0">
              <a:solidFill>
                <a:srgbClr val="00B050"/>
              </a:solidFill>
              <a:latin typeface="B Lotus" panose="00000400000000000000" pitchFamily="2" charset="-78"/>
              <a:ea typeface="Calibri" panose="020F0502020204030204" pitchFamily="34" charset="0"/>
              <a:cs typeface="B Lotus" panose="00000400000000000000" pitchFamily="2" charset="-78"/>
            </a:endParaRPr>
          </a:p>
          <a:p>
            <a:pPr algn="just" rtl="1"/>
            <a:endParaRPr lang="en-US"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endParaRPr>
          </a:p>
          <a:p>
            <a:pPr algn="just" rtl="1"/>
            <a:endParaRPr lang="en-US" sz="2000" b="1" dirty="0">
              <a:solidFill>
                <a:srgbClr val="00B050"/>
              </a:solidFill>
              <a:latin typeface="B Lotus" panose="00000400000000000000" pitchFamily="2" charset="-78"/>
              <a:ea typeface="Calibri" panose="020F0502020204030204" pitchFamily="34" charset="0"/>
              <a:cs typeface="B Lotus" panose="00000400000000000000" pitchFamily="2" charset="-78"/>
            </a:endParaRPr>
          </a:p>
          <a:p>
            <a:pPr algn="just" rtl="1"/>
            <a:endParaRPr lang="en-US"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endParaRPr>
          </a:p>
          <a:p>
            <a:pPr algn="just" rtl="1"/>
            <a:endParaRPr lang="en-US" sz="2000" b="1" dirty="0">
              <a:solidFill>
                <a:srgbClr val="00B050"/>
              </a:solidFill>
              <a:latin typeface="B Lotus" panose="00000400000000000000" pitchFamily="2" charset="-78"/>
              <a:ea typeface="Calibri" panose="020F0502020204030204" pitchFamily="34" charset="0"/>
              <a:cs typeface="B Lotus" panose="00000400000000000000" pitchFamily="2" charset="-78"/>
            </a:endParaRPr>
          </a:p>
          <a:p>
            <a:pPr algn="just" rtl="1"/>
            <a:endParaRPr lang="en-US"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endParaRPr>
          </a:p>
          <a:p>
            <a:pPr algn="just" rtl="1"/>
            <a:endParaRPr lang="en-US" sz="2000" b="1" dirty="0">
              <a:solidFill>
                <a:srgbClr val="00B050"/>
              </a:solidFill>
              <a:latin typeface="B Lotus" panose="00000400000000000000" pitchFamily="2" charset="-78"/>
              <a:ea typeface="Calibri" panose="020F0502020204030204" pitchFamily="34" charset="0"/>
              <a:cs typeface="B Lotus" panose="00000400000000000000" pitchFamily="2" charset="-78"/>
            </a:endParaRPr>
          </a:p>
          <a:p>
            <a:pPr algn="just" rtl="1"/>
            <a:endParaRPr lang="en-US"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endParaRPr>
          </a:p>
          <a:p>
            <a:pPr algn="just" rtl="1"/>
            <a:endParaRPr lang="en-US" sz="2000" b="1" dirty="0">
              <a:solidFill>
                <a:srgbClr val="00B050"/>
              </a:solidFill>
              <a:latin typeface="B Lotus" panose="00000400000000000000" pitchFamily="2" charset="-78"/>
              <a:ea typeface="Calibri" panose="020F0502020204030204" pitchFamily="34" charset="0"/>
              <a:cs typeface="B Lotus" panose="00000400000000000000" pitchFamily="2" charset="-78"/>
            </a:endParaRPr>
          </a:p>
          <a:p>
            <a:pPr algn="just" rtl="1"/>
            <a:endParaRPr lang="en-US"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endParaRPr>
          </a:p>
          <a:p>
            <a:pPr algn="just" rtl="1"/>
            <a:endParaRPr lang="en-US" sz="2000" b="1" dirty="0">
              <a:solidFill>
                <a:srgbClr val="00B050"/>
              </a:solidFill>
              <a:latin typeface="B Lotus" panose="00000400000000000000" pitchFamily="2" charset="-78"/>
              <a:ea typeface="Calibri" panose="020F0502020204030204" pitchFamily="34" charset="0"/>
              <a:cs typeface="B Lotus" panose="00000400000000000000" pitchFamily="2" charset="-78"/>
            </a:endParaRPr>
          </a:p>
          <a:p>
            <a:pPr algn="just" rtl="1"/>
            <a:endParaRPr lang="en-US"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endParaRPr>
          </a:p>
          <a:p>
            <a:pPr algn="just" rtl="1"/>
            <a:endParaRPr lang="en-US" sz="2000" b="1" dirty="0">
              <a:solidFill>
                <a:srgbClr val="00B050"/>
              </a:solidFill>
              <a:latin typeface="B Lotus" panose="00000400000000000000" pitchFamily="2" charset="-78"/>
              <a:ea typeface="Calibri" panose="020F0502020204030204" pitchFamily="34" charset="0"/>
              <a:cs typeface="B Lotus" panose="00000400000000000000" pitchFamily="2" charset="-78"/>
            </a:endParaRPr>
          </a:p>
          <a:p>
            <a:pPr algn="just" rtl="1"/>
            <a:endParaRPr lang="en-US"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endParaRPr>
          </a:p>
          <a:p>
            <a:pPr algn="just" rtl="1"/>
            <a:endParaRPr lang="en-US" sz="2000" b="1" dirty="0">
              <a:solidFill>
                <a:srgbClr val="00B050"/>
              </a:solidFill>
              <a:latin typeface="B Lotus" panose="00000400000000000000" pitchFamily="2" charset="-78"/>
              <a:ea typeface="Calibri" panose="020F0502020204030204" pitchFamily="34" charset="0"/>
              <a:cs typeface="B Lotus" panose="00000400000000000000" pitchFamily="2" charset="-78"/>
            </a:endParaRPr>
          </a:p>
          <a:p>
            <a:pPr algn="just" rtl="1"/>
            <a:endParaRPr lang="en-US"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endParaRPr>
          </a:p>
          <a:p>
            <a:pPr algn="just" rtl="1"/>
            <a:endParaRPr lang="en-US" sz="2000" b="1" dirty="0">
              <a:solidFill>
                <a:srgbClr val="00B050"/>
              </a:solidFill>
              <a:latin typeface="B Lotus" panose="00000400000000000000" pitchFamily="2" charset="-78"/>
              <a:ea typeface="Calibri" panose="020F0502020204030204" pitchFamily="34" charset="0"/>
              <a:cs typeface="B Lotus" panose="00000400000000000000" pitchFamily="2" charset="-78"/>
            </a:endParaRPr>
          </a:p>
          <a:p>
            <a:pPr algn="just" rtl="1"/>
            <a:endParaRPr lang="en-US"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endParaRPr>
          </a:p>
          <a:p>
            <a:pPr algn="just" rtl="1"/>
            <a:endParaRPr lang="en-US" sz="2000" b="1" dirty="0">
              <a:solidFill>
                <a:srgbClr val="00B050"/>
              </a:solidFill>
              <a:latin typeface="B Lotus" panose="00000400000000000000" pitchFamily="2" charset="-78"/>
              <a:ea typeface="Calibri" panose="020F0502020204030204" pitchFamily="34" charset="0"/>
              <a:cs typeface="B Lotus" panose="00000400000000000000" pitchFamily="2" charset="-78"/>
            </a:endParaRPr>
          </a:p>
          <a:p>
            <a:pPr algn="just" rtl="1"/>
            <a:endParaRPr lang="en-US"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endParaRPr>
          </a:p>
          <a:p>
            <a:pPr algn="just" rtl="1"/>
            <a:endParaRPr lang="en-US" sz="2000" b="1" dirty="0">
              <a:solidFill>
                <a:srgbClr val="00B050"/>
              </a:solidFill>
              <a:latin typeface="B Lotus" panose="00000400000000000000" pitchFamily="2" charset="-78"/>
              <a:ea typeface="Calibri" panose="020F0502020204030204" pitchFamily="34" charset="0"/>
              <a:cs typeface="B Lotus" panose="00000400000000000000" pitchFamily="2" charset="-78"/>
            </a:endParaRPr>
          </a:p>
          <a:p>
            <a:pPr algn="just" rtl="1"/>
            <a:endParaRPr lang="en-US"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endParaRPr>
          </a:p>
          <a:p>
            <a:pPr algn="just" rtl="1"/>
            <a:endParaRPr lang="en-US" sz="2000" b="1" dirty="0">
              <a:solidFill>
                <a:srgbClr val="00B050"/>
              </a:solidFill>
              <a:latin typeface="B Lotus" panose="00000400000000000000" pitchFamily="2" charset="-78"/>
              <a:ea typeface="Calibri" panose="020F0502020204030204" pitchFamily="34" charset="0"/>
              <a:cs typeface="B Lotus" panose="00000400000000000000" pitchFamily="2" charset="-78"/>
            </a:endParaRPr>
          </a:p>
          <a:p>
            <a:pPr algn="just" rtl="1"/>
            <a:endParaRPr lang="en-US"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endParaRPr>
          </a:p>
          <a:p>
            <a:pPr algn="just" rtl="1"/>
            <a:endParaRPr lang="en-US" sz="2000" b="1" dirty="0">
              <a:solidFill>
                <a:srgbClr val="00B050"/>
              </a:solidFill>
              <a:latin typeface="B Lotus" panose="00000400000000000000" pitchFamily="2" charset="-78"/>
              <a:ea typeface="Calibri" panose="020F0502020204030204" pitchFamily="34" charset="0"/>
              <a:cs typeface="B Lotus" panose="00000400000000000000" pitchFamily="2" charset="-78"/>
            </a:endParaRPr>
          </a:p>
          <a:p>
            <a:pPr algn="just" rtl="1"/>
            <a:endParaRPr lang="en-US"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endParaRPr>
          </a:p>
          <a:p>
            <a:pPr algn="just" rtl="1"/>
            <a:endParaRPr lang="en-US" sz="2000" b="1" dirty="0">
              <a:solidFill>
                <a:srgbClr val="00B050"/>
              </a:solidFill>
              <a:latin typeface="B Lotus" panose="00000400000000000000" pitchFamily="2" charset="-78"/>
              <a:ea typeface="Calibri" panose="020F0502020204030204" pitchFamily="34" charset="0"/>
              <a:cs typeface="B Lotus" panose="00000400000000000000" pitchFamily="2" charset="-78"/>
            </a:endParaRPr>
          </a:p>
          <a:p>
            <a:pPr algn="just" rtl="1"/>
            <a:endParaRPr lang="en-US"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endParaRPr>
          </a:p>
          <a:p>
            <a:pPr algn="just" rtl="1"/>
            <a:endParaRPr lang="en-US" sz="2000" b="1" dirty="0">
              <a:solidFill>
                <a:srgbClr val="00B050"/>
              </a:solidFill>
              <a:latin typeface="B Lotus" panose="00000400000000000000" pitchFamily="2" charset="-78"/>
              <a:ea typeface="Calibri" panose="020F0502020204030204" pitchFamily="34" charset="0"/>
              <a:cs typeface="B Lotus" panose="00000400000000000000" pitchFamily="2" charset="-78"/>
            </a:endParaRPr>
          </a:p>
          <a:p>
            <a:pPr algn="just" rtl="1"/>
            <a:endParaRPr lang="en-US"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endParaRPr>
          </a:p>
          <a:p>
            <a:pPr algn="just" rtl="1"/>
            <a:endParaRPr lang="en-US" sz="2000" b="1" dirty="0">
              <a:solidFill>
                <a:srgbClr val="00B050"/>
              </a:solidFill>
              <a:latin typeface="B Lotus" panose="00000400000000000000" pitchFamily="2" charset="-78"/>
              <a:ea typeface="Calibri" panose="020F0502020204030204" pitchFamily="34" charset="0"/>
              <a:cs typeface="B Lotus" panose="00000400000000000000" pitchFamily="2" charset="-78"/>
            </a:endParaRPr>
          </a:p>
          <a:p>
            <a:pPr algn="just" rtl="1"/>
            <a:endParaRPr lang="en-US"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endParaRPr>
          </a:p>
          <a:p>
            <a:pPr algn="just" rtl="1"/>
            <a:endParaRPr lang="en-US" sz="2000" b="1" dirty="0">
              <a:solidFill>
                <a:srgbClr val="00B050"/>
              </a:solidFill>
              <a:latin typeface="B Lotus" panose="00000400000000000000" pitchFamily="2" charset="-78"/>
              <a:ea typeface="Calibri" panose="020F0502020204030204" pitchFamily="34" charset="0"/>
              <a:cs typeface="B Lotus" panose="00000400000000000000" pitchFamily="2" charset="-78"/>
            </a:endParaRPr>
          </a:p>
          <a:p>
            <a:pPr algn="just" rtl="1"/>
            <a:endParaRPr lang="en-US"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endParaRPr>
          </a:p>
          <a:p>
            <a:pPr algn="just" rtl="1"/>
            <a:endParaRPr lang="en-US" sz="2000" b="1" dirty="0">
              <a:solidFill>
                <a:srgbClr val="00B050"/>
              </a:solidFill>
              <a:latin typeface="B Lotus" panose="00000400000000000000" pitchFamily="2" charset="-78"/>
              <a:ea typeface="Calibri" panose="020F0502020204030204" pitchFamily="34" charset="0"/>
              <a:cs typeface="B Lotus" panose="00000400000000000000" pitchFamily="2" charset="-78"/>
            </a:endParaRPr>
          </a:p>
          <a:p>
            <a:pPr algn="just" rtl="1"/>
            <a:endParaRPr lang="en-US"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endParaRPr>
          </a:p>
          <a:p>
            <a:pPr algn="just" rtl="1"/>
            <a:endParaRPr lang="en-US" sz="2000" b="1" dirty="0">
              <a:solidFill>
                <a:srgbClr val="00B050"/>
              </a:solidFill>
              <a:latin typeface="B Lotus" panose="00000400000000000000" pitchFamily="2" charset="-78"/>
              <a:ea typeface="Calibri" panose="020F0502020204030204" pitchFamily="34" charset="0"/>
              <a:cs typeface="B Lotus" panose="00000400000000000000" pitchFamily="2" charset="-78"/>
            </a:endParaRPr>
          </a:p>
          <a:p>
            <a:pPr algn="just" rtl="1"/>
            <a:endParaRPr lang="en-US"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endParaRPr>
          </a:p>
          <a:p>
            <a:pPr algn="just" rtl="1"/>
            <a:endParaRPr lang="en-US" sz="2000" b="1" dirty="0">
              <a:solidFill>
                <a:srgbClr val="00B050"/>
              </a:solidFill>
              <a:latin typeface="B Lotus" panose="00000400000000000000" pitchFamily="2" charset="-78"/>
              <a:ea typeface="Calibri" panose="020F0502020204030204" pitchFamily="34" charset="0"/>
              <a:cs typeface="B Lotus" panose="00000400000000000000" pitchFamily="2" charset="-78"/>
            </a:endParaRPr>
          </a:p>
          <a:p>
            <a:pPr algn="just" rtl="1"/>
            <a:endParaRPr lang="en-US"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endParaRPr>
          </a:p>
          <a:p>
            <a:pPr algn="just" rtl="1"/>
            <a:endParaRPr lang="en-US" sz="2000" b="1" dirty="0">
              <a:solidFill>
                <a:srgbClr val="00B050"/>
              </a:solidFill>
              <a:latin typeface="B Lotus" panose="00000400000000000000" pitchFamily="2" charset="-78"/>
              <a:ea typeface="Calibri" panose="020F0502020204030204" pitchFamily="34" charset="0"/>
              <a:cs typeface="B Lotus" panose="00000400000000000000" pitchFamily="2" charset="-78"/>
            </a:endParaRPr>
          </a:p>
          <a:p>
            <a:pPr algn="just" rtl="1"/>
            <a:endParaRPr lang="en-US"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endParaRPr>
          </a:p>
          <a:p>
            <a:pPr algn="just" rtl="1"/>
            <a:endParaRPr lang="en-US" sz="2000" b="1" dirty="0">
              <a:solidFill>
                <a:srgbClr val="00B050"/>
              </a:solidFill>
              <a:latin typeface="B Lotus" panose="00000400000000000000" pitchFamily="2" charset="-78"/>
              <a:ea typeface="Calibri" panose="020F0502020204030204" pitchFamily="34" charset="0"/>
              <a:cs typeface="B Lotus" panose="00000400000000000000" pitchFamily="2" charset="-78"/>
            </a:endParaRPr>
          </a:p>
          <a:p>
            <a:pPr algn="just" rtl="1"/>
            <a:endParaRPr lang="en-US"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endParaRPr>
          </a:p>
          <a:p>
            <a:pPr algn="just" rtl="1"/>
            <a:endParaRPr lang="en-US" sz="2000" b="1" dirty="0">
              <a:solidFill>
                <a:srgbClr val="00B050"/>
              </a:solidFill>
              <a:latin typeface="B Lotus" panose="00000400000000000000" pitchFamily="2" charset="-78"/>
              <a:ea typeface="Calibri" panose="020F0502020204030204" pitchFamily="34" charset="0"/>
              <a:cs typeface="B Lotus" panose="00000400000000000000" pitchFamily="2" charset="-78"/>
            </a:endParaRPr>
          </a:p>
          <a:p>
            <a:pPr algn="just" rtl="1"/>
            <a:endParaRPr lang="en-US"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endParaRPr>
          </a:p>
          <a:p>
            <a:pPr algn="just" rtl="1"/>
            <a:endParaRPr lang="en-US" sz="2000" b="1" dirty="0">
              <a:solidFill>
                <a:srgbClr val="00B050"/>
              </a:solidFill>
              <a:latin typeface="B Lotus" panose="00000400000000000000" pitchFamily="2" charset="-78"/>
              <a:ea typeface="Calibri" panose="020F0502020204030204" pitchFamily="34" charset="0"/>
              <a:cs typeface="B Lotus" panose="00000400000000000000" pitchFamily="2" charset="-78"/>
            </a:endParaRPr>
          </a:p>
          <a:p>
            <a:pPr algn="just" rtl="1"/>
            <a:endParaRPr lang="en-US"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endParaRPr>
          </a:p>
          <a:p>
            <a:pPr algn="just" rtl="1"/>
            <a:endParaRPr lang="en-US" sz="2000" b="1" dirty="0">
              <a:solidFill>
                <a:srgbClr val="00B050"/>
              </a:solidFill>
              <a:latin typeface="B Lotus" panose="00000400000000000000" pitchFamily="2" charset="-78"/>
              <a:ea typeface="Calibri" panose="020F0502020204030204" pitchFamily="34" charset="0"/>
              <a:cs typeface="B Lotus" panose="00000400000000000000" pitchFamily="2" charset="-78"/>
            </a:endParaRPr>
          </a:p>
          <a:p>
            <a:pPr algn="just" rtl="1"/>
            <a:endParaRPr lang="en-US"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endParaRPr>
          </a:p>
          <a:p>
            <a:pPr algn="just" rtl="1"/>
            <a:endParaRPr lang="en-US" sz="2000" b="1" dirty="0">
              <a:solidFill>
                <a:srgbClr val="00B050"/>
              </a:solidFill>
              <a:latin typeface="B Lotus" panose="00000400000000000000" pitchFamily="2" charset="-78"/>
              <a:ea typeface="Calibri" panose="020F0502020204030204" pitchFamily="34" charset="0"/>
              <a:cs typeface="B Lotus" panose="00000400000000000000" pitchFamily="2" charset="-78"/>
            </a:endParaRPr>
          </a:p>
          <a:p>
            <a:pPr algn="just" rtl="1"/>
            <a:endParaRPr lang="en-US"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endParaRPr>
          </a:p>
          <a:p>
            <a:pPr algn="just" rtl="1"/>
            <a:endParaRPr lang="en-US" sz="2000" b="1" dirty="0">
              <a:solidFill>
                <a:srgbClr val="00B050"/>
              </a:solidFill>
              <a:latin typeface="B Lotus" panose="00000400000000000000" pitchFamily="2" charset="-78"/>
              <a:ea typeface="Calibri" panose="020F0502020204030204" pitchFamily="34" charset="0"/>
              <a:cs typeface="B Lotus" panose="00000400000000000000" pitchFamily="2" charset="-78"/>
            </a:endParaRPr>
          </a:p>
          <a:p>
            <a:pPr algn="just" rtl="1"/>
            <a:endParaRPr lang="en-US"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endParaRPr>
          </a:p>
          <a:p>
            <a:pPr algn="just" rtl="1"/>
            <a:endParaRPr lang="en-US" sz="2000" b="1" dirty="0">
              <a:solidFill>
                <a:srgbClr val="00B050"/>
              </a:solidFill>
              <a:latin typeface="B Lotus" panose="00000400000000000000" pitchFamily="2" charset="-78"/>
              <a:ea typeface="Calibri" panose="020F0502020204030204" pitchFamily="34" charset="0"/>
              <a:cs typeface="B Lotus" panose="00000400000000000000" pitchFamily="2" charset="-78"/>
            </a:endParaRPr>
          </a:p>
          <a:p>
            <a:pPr algn="just" rtl="1"/>
            <a:endParaRPr lang="en-US"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endParaRPr>
          </a:p>
          <a:p>
            <a:pPr algn="just" rtl="1"/>
            <a:endParaRPr lang="en-US" sz="2000" b="1" dirty="0">
              <a:solidFill>
                <a:srgbClr val="00B050"/>
              </a:solidFill>
              <a:latin typeface="B Lotus" panose="00000400000000000000" pitchFamily="2" charset="-78"/>
              <a:ea typeface="Calibri" panose="020F0502020204030204" pitchFamily="34" charset="0"/>
              <a:cs typeface="B Lotus" panose="00000400000000000000" pitchFamily="2" charset="-78"/>
            </a:endParaRPr>
          </a:p>
          <a:p>
            <a:pPr algn="just" rtl="1"/>
            <a:endParaRPr lang="en-US"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endParaRPr>
          </a:p>
          <a:p>
            <a:pPr algn="just" rtl="1"/>
            <a:endParaRPr lang="en-US" sz="2000" b="1" dirty="0">
              <a:solidFill>
                <a:srgbClr val="00B050"/>
              </a:solidFill>
              <a:latin typeface="B Lotus" panose="00000400000000000000" pitchFamily="2" charset="-78"/>
              <a:ea typeface="Calibri" panose="020F0502020204030204" pitchFamily="34" charset="0"/>
              <a:cs typeface="B Lotus" panose="00000400000000000000" pitchFamily="2" charset="-78"/>
            </a:endParaRPr>
          </a:p>
          <a:p>
            <a:pPr algn="just" rtl="1"/>
            <a:endParaRPr lang="en-US"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endParaRPr>
          </a:p>
          <a:p>
            <a:pPr algn="just" rtl="1"/>
            <a:endParaRPr lang="fa-IR"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endParaRPr>
          </a:p>
        </p:txBody>
      </p:sp>
      <p:sp>
        <p:nvSpPr>
          <p:cNvPr id="11" name="Rectangle 10"/>
          <p:cNvSpPr/>
          <p:nvPr/>
        </p:nvSpPr>
        <p:spPr>
          <a:xfrm>
            <a:off x="1747282" y="3729008"/>
            <a:ext cx="7918605" cy="1323439"/>
          </a:xfrm>
          <a:prstGeom prst="rect">
            <a:avLst/>
          </a:prstGeom>
        </p:spPr>
        <p:txBody>
          <a:bodyPr wrap="square">
            <a:spAutoFit/>
          </a:bodyPr>
          <a:lstStyle/>
          <a:p>
            <a:pPr algn="just" rtl="1"/>
            <a:r>
              <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rPr>
              <a:t>ابتدا حمد و سپس صلوات و بعد، باز هم حمد </a:t>
            </a:r>
            <a:endParaRPr lang="en-US" sz="2000" dirty="0" smtClean="0">
              <a:solidFill>
                <a:srgbClr val="00B050"/>
              </a:solidFill>
            </a:endParaRPr>
          </a:p>
          <a:p>
            <a:pPr algn="just" rtl="1"/>
            <a:r>
              <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rPr>
              <a:t>چه زیبا؛ در ابتدای دعای ندبه به مخاطب تعلیم داده می‌شود که رسول‌الله ص را با عبارت «سَیِّدُنا» یاد کند. </a:t>
            </a:r>
            <a:endParaRPr lang="en-US"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endParaRPr>
          </a:p>
          <a:p>
            <a:pPr algn="just" rtl="1"/>
            <a:endParaRPr lang="en-US"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endParaRPr>
          </a:p>
        </p:txBody>
      </p:sp>
    </p:spTree>
    <p:extLst>
      <p:ext uri="{BB962C8B-B14F-4D97-AF65-F5344CB8AC3E}">
        <p14:creationId xmlns:p14="http://schemas.microsoft.com/office/powerpoint/2010/main" val="22525311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1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nodePh="1">
                                  <p:stCondLst>
                                    <p:cond delay="0"/>
                                  </p:stCondLst>
                                  <p:endCondLst>
                                    <p:cond evt="begin" delay="0">
                                      <p:tn val="15"/>
                                    </p:cond>
                                  </p:endCondLst>
                                  <p:childTnLst>
                                    <p:set>
                                      <p:cBhvr>
                                        <p:cTn id="16" dur="1" fill="hold">
                                          <p:stCondLst>
                                            <p:cond delay="0"/>
                                          </p:stCondLst>
                                        </p:cTn>
                                        <p:tgtEl>
                                          <p:spTgt spid="10"/>
                                        </p:tgtEl>
                                        <p:attrNameLst>
                                          <p:attrName>style.visibility</p:attrName>
                                        </p:attrNameLst>
                                      </p:cBhvr>
                                      <p:to>
                                        <p:strVal val="visible"/>
                                      </p:to>
                                    </p:set>
                                    <p:animEffect transition="in" filter="wipe(right)">
                                      <p:cBhvr>
                                        <p:cTn id="17" dur="10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right)">
                                      <p:cBhvr>
                                        <p:cTn id="22"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0" grpId="0"/>
      <p:bldP spid="1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hlinkClick r:id="rId3" action="ppaction://hlinksldjump"/>
          </p:cNvPr>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1873512"/>
            <a:ext cx="909484" cy="2645528"/>
          </a:xfrm>
          <a:prstGeom prst="rect">
            <a:avLst/>
          </a:prstGeom>
        </p:spPr>
      </p:pic>
      <p:sp>
        <p:nvSpPr>
          <p:cNvPr id="40" name="TextBox 39">
            <a:hlinkClick r:id="rId3" action="ppaction://hlinksldjump"/>
          </p:cNvPr>
          <p:cNvSpPr txBox="1"/>
          <p:nvPr/>
        </p:nvSpPr>
        <p:spPr>
          <a:xfrm>
            <a:off x="10189581" y="2939796"/>
            <a:ext cx="1361270"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متن دعای ندبه</a:t>
            </a:r>
            <a:endParaRPr lang="en-US" sz="2400" b="1" spc="-150" dirty="0">
              <a:solidFill>
                <a:schemeClr val="bg1"/>
              </a:solidFill>
              <a:cs typeface="B Lotus" panose="00000400000000000000" pitchFamily="2" charset="-78"/>
            </a:endParaRPr>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3841" y="5545009"/>
            <a:ext cx="1623441" cy="1298753"/>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7025" y="5061900"/>
            <a:ext cx="1160933" cy="805798"/>
          </a:xfrm>
          <a:prstGeom prst="rect">
            <a:avLst/>
          </a:prstGeom>
        </p:spPr>
      </p:pic>
      <p:sp>
        <p:nvSpPr>
          <p:cNvPr id="2" name="Rectangle 1"/>
          <p:cNvSpPr/>
          <p:nvPr/>
        </p:nvSpPr>
        <p:spPr>
          <a:xfrm>
            <a:off x="3226360" y="2211330"/>
            <a:ext cx="5412059" cy="461665"/>
          </a:xfrm>
          <a:prstGeom prst="rect">
            <a:avLst/>
          </a:prstGeom>
        </p:spPr>
        <p:txBody>
          <a:bodyPr wrap="none">
            <a:spAutoFit/>
          </a:bodyPr>
          <a:lstStyle/>
          <a:p>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اَللَّهُمَّ لَکَ الْحَمْدُ عَلَى مَا جَرَى بِهِ قَضَاؤُکَ فِی أَوْلِیَائِکَ </a:t>
            </a:r>
            <a:endParaRPr lang="en-US" sz="2400" dirty="0">
              <a:solidFill>
                <a:schemeClr val="accent1">
                  <a:lumMod val="75000"/>
                </a:schemeClr>
              </a:solidFill>
            </a:endParaRPr>
          </a:p>
        </p:txBody>
      </p:sp>
      <p:sp>
        <p:nvSpPr>
          <p:cNvPr id="3" name="Rectangle 2"/>
          <p:cNvSpPr/>
          <p:nvPr/>
        </p:nvSpPr>
        <p:spPr>
          <a:xfrm>
            <a:off x="1762154" y="2960972"/>
            <a:ext cx="7092011" cy="400110"/>
          </a:xfrm>
          <a:prstGeom prst="rect">
            <a:avLst/>
          </a:prstGeom>
        </p:spPr>
        <p:txBody>
          <a:bodyPr wrap="square">
            <a:spAutoFit/>
          </a:bodyPr>
          <a:lstStyle/>
          <a:p>
            <a:pPr algn="just" rtl="1"/>
            <a:r>
              <a:rPr lang="fa-IR" sz="2000" b="1" dirty="0" smtClean="0">
                <a:latin typeface="B Lotus" panose="00000400000000000000" pitchFamily="2" charset="-78"/>
                <a:ea typeface="Calibri" panose="020F0502020204030204" pitchFamily="34" charset="0"/>
                <a:cs typeface="B Lotus" panose="00000400000000000000" pitchFamily="2" charset="-78"/>
              </a:rPr>
              <a:t>خدایا تورا حمد می کنم بر جریانی که تو در اولیایت قضا(مقدر) کردی</a:t>
            </a:r>
            <a:endParaRPr lang="en-US" sz="2000" dirty="0"/>
          </a:p>
        </p:txBody>
      </p:sp>
      <p:sp>
        <p:nvSpPr>
          <p:cNvPr id="8" name="Rectangle 7"/>
          <p:cNvSpPr/>
          <p:nvPr/>
        </p:nvSpPr>
        <p:spPr>
          <a:xfrm>
            <a:off x="1747282" y="3729008"/>
            <a:ext cx="7918605" cy="1631216"/>
          </a:xfrm>
          <a:prstGeom prst="rect">
            <a:avLst/>
          </a:prstGeom>
        </p:spPr>
        <p:txBody>
          <a:bodyPr wrap="square">
            <a:spAutoFit/>
          </a:bodyPr>
          <a:lstStyle/>
          <a:p>
            <a:pPr algn="just" rtl="1"/>
            <a:r>
              <a:rPr lang="fa-IR"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rPr>
              <a:t>وقتی یک دعایی با حمد شروع می شود مثل دعای ندبه یا یک دعایی با حمد به پایان می رسد مثل زیارت عاشورا، باید بدانیم که این ماجرا به قدری دقیق و درست چیده شده که هر فردی که مانند زینب (س) به آن نگاه کند به حمد کشیده می شود و نمی تواند با دیدن آن ماجرا زبان به شکر خدا باز نکند، لذا سیر دعای ندبه به شکلی است که هر کسی اینطور به مهدویت نگاه کند خداوند را شاکرانه حمد می کند نسبت به این سیری که او قرار داده است...</a:t>
            </a:r>
            <a:endParaRPr lang="en-US" sz="2000" dirty="0">
              <a:solidFill>
                <a:srgbClr val="00B050"/>
              </a:solidFill>
            </a:endParaRPr>
          </a:p>
        </p:txBody>
      </p:sp>
      <p:pic>
        <p:nvPicPr>
          <p:cNvPr id="9" name="Picture 8"/>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91331" y="3525983"/>
            <a:ext cx="1853381" cy="2172032"/>
          </a:xfrm>
          <a:prstGeom prst="rect">
            <a:avLst/>
          </a:prstGeom>
        </p:spPr>
      </p:pic>
    </p:spTree>
    <p:extLst>
      <p:ext uri="{BB962C8B-B14F-4D97-AF65-F5344CB8AC3E}">
        <p14:creationId xmlns:p14="http://schemas.microsoft.com/office/powerpoint/2010/main" val="2207894175"/>
      </p:ext>
    </p:extLst>
  </p:cSld>
  <p:clrMapOvr>
    <a:masterClrMapping/>
  </p:clrMapOvr>
  <p:transition spd="slow">
    <p:push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1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right)">
                                      <p:cBhvr>
                                        <p:cTn id="17"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hlinkClick r:id="rId3" action="ppaction://hlinksldjump"/>
          </p:cNvPr>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1873512"/>
            <a:ext cx="909484" cy="2645528"/>
          </a:xfrm>
          <a:prstGeom prst="rect">
            <a:avLst/>
          </a:prstGeom>
        </p:spPr>
      </p:pic>
      <p:sp>
        <p:nvSpPr>
          <p:cNvPr id="40" name="TextBox 39">
            <a:hlinkClick r:id="rId3" action="ppaction://hlinksldjump"/>
          </p:cNvPr>
          <p:cNvSpPr txBox="1"/>
          <p:nvPr/>
        </p:nvSpPr>
        <p:spPr>
          <a:xfrm>
            <a:off x="10189581" y="2939796"/>
            <a:ext cx="1361270"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متن دعای ندبه</a:t>
            </a:r>
            <a:endParaRPr lang="en-US" sz="2400" b="1" spc="-150" dirty="0">
              <a:solidFill>
                <a:schemeClr val="bg1"/>
              </a:solidFill>
              <a:cs typeface="B Lotus" panose="00000400000000000000" pitchFamily="2" charset="-78"/>
            </a:endParaRPr>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3841" y="5545009"/>
            <a:ext cx="1623441" cy="1298753"/>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7025" y="5061900"/>
            <a:ext cx="1160933" cy="805798"/>
          </a:xfrm>
          <a:prstGeom prst="rect">
            <a:avLst/>
          </a:prstGeom>
        </p:spPr>
      </p:pic>
      <p:sp>
        <p:nvSpPr>
          <p:cNvPr id="2" name="Rectangle 1"/>
          <p:cNvSpPr/>
          <p:nvPr/>
        </p:nvSpPr>
        <p:spPr>
          <a:xfrm>
            <a:off x="3211487" y="2275047"/>
            <a:ext cx="5412059" cy="461665"/>
          </a:xfrm>
          <a:prstGeom prst="rect">
            <a:avLst/>
          </a:prstGeom>
        </p:spPr>
        <p:txBody>
          <a:bodyPr wrap="none">
            <a:spAutoFit/>
          </a:bodyPr>
          <a:lstStyle/>
          <a:p>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اَللَّهُمَّ لَکَ الْحَمْدُ عَلَى مَا جَرَى بِهِ قَضَاؤُکَ فِی أَوْلِیَائِکَ </a:t>
            </a:r>
            <a:endParaRPr lang="en-US" sz="2400" dirty="0">
              <a:solidFill>
                <a:schemeClr val="accent1">
                  <a:lumMod val="75000"/>
                </a:schemeClr>
              </a:solidFill>
            </a:endParaRPr>
          </a:p>
        </p:txBody>
      </p:sp>
      <p:sp>
        <p:nvSpPr>
          <p:cNvPr id="3" name="Rectangle 2"/>
          <p:cNvSpPr/>
          <p:nvPr/>
        </p:nvSpPr>
        <p:spPr>
          <a:xfrm>
            <a:off x="1747281" y="3024689"/>
            <a:ext cx="7092011" cy="400110"/>
          </a:xfrm>
          <a:prstGeom prst="rect">
            <a:avLst/>
          </a:prstGeom>
        </p:spPr>
        <p:txBody>
          <a:bodyPr wrap="square">
            <a:spAutoFit/>
          </a:bodyPr>
          <a:lstStyle/>
          <a:p>
            <a:pPr algn="just" rtl="1"/>
            <a:r>
              <a:rPr lang="fa-IR" sz="2000" b="1" dirty="0" smtClean="0">
                <a:latin typeface="B Lotus" panose="00000400000000000000" pitchFamily="2" charset="-78"/>
                <a:ea typeface="Calibri" panose="020F0502020204030204" pitchFamily="34" charset="0"/>
                <a:cs typeface="B Lotus" panose="00000400000000000000" pitchFamily="2" charset="-78"/>
              </a:rPr>
              <a:t>خدایا تورا حمد می کنم بر جریانی که تو در اولیایت قضا(مقدر) کردی</a:t>
            </a:r>
            <a:endParaRPr lang="en-US" sz="2000" dirty="0"/>
          </a:p>
        </p:txBody>
      </p:sp>
      <p:sp>
        <p:nvSpPr>
          <p:cNvPr id="8" name="Rectangle 7"/>
          <p:cNvSpPr/>
          <p:nvPr/>
        </p:nvSpPr>
        <p:spPr>
          <a:xfrm>
            <a:off x="1731142" y="3651018"/>
            <a:ext cx="7918605" cy="2862322"/>
          </a:xfrm>
          <a:prstGeom prst="rect">
            <a:avLst/>
          </a:prstGeom>
        </p:spPr>
        <p:txBody>
          <a:bodyPr wrap="square">
            <a:spAutoFit/>
          </a:bodyPr>
          <a:lstStyle/>
          <a:p>
            <a:pPr algn="just" rtl="1"/>
            <a:r>
              <a:rPr lang="fa-IR"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rPr>
              <a:t>در ابتدای دعای ندبه امام صادق(ع) دارند از یک جریان صحبت می کنند، جریانی که مربوط به انببیاء و رسولان الهی است و همه آنها برای این جریان مبعوث شده اند و این جریان به قدری زیبا و دقیق است که هرکسی این جریان را ببیند به حمد کشیده می شود...</a:t>
            </a:r>
          </a:p>
          <a:p>
            <a:pPr algn="just" rtl="1"/>
            <a:endParaRPr lang="fa-IR" sz="2000" dirty="0" smtClean="0">
              <a:solidFill>
                <a:srgbClr val="00B050"/>
              </a:solidFill>
            </a:endParaRPr>
          </a:p>
          <a:p>
            <a:pPr algn="just" rtl="1"/>
            <a:r>
              <a:rPr lang="fa-IR"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rPr>
              <a:t>با توجه به اینکه این جریان در دعای ندبه آمده است، نتیجه می گیریم این جریانی که خداوند در اولیائش قرار داده است برای مهدویت است، لذا جریان </a:t>
            </a:r>
            <a:r>
              <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rPr>
              <a:t>مهدویت </a:t>
            </a:r>
            <a:r>
              <a:rPr lang="fa-IR"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rPr>
              <a:t>از </a:t>
            </a:r>
            <a:r>
              <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rPr>
              <a:t>میثاق در عالم ذرّ [←بَعْدَ أَنْ شَرَطْتَ عَلَیْهِم] شروع شده و با زُهد در دنیا [←الزُّهْدَ فِی دَرَجَاتِ هَذِهِ الدُّنْیَا الدَّنِیَّة] امتداد می‌یابد   تا اینکه به بهشت اَبدی [←مَا عِنْدَکَ مِنَ النَّعِیمِ الْمُقِیمِ] منتهی می‌شود.</a:t>
            </a:r>
          </a:p>
          <a:p>
            <a:pPr algn="just" rtl="1"/>
            <a:r>
              <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rPr>
              <a:t>ـ لذا بسیار جایِ حمدِ خدا دارد. </a:t>
            </a:r>
            <a:endParaRPr lang="fa-IR"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endParaRPr>
          </a:p>
        </p:txBody>
      </p:sp>
      <p:pic>
        <p:nvPicPr>
          <p:cNvPr id="9" name="Picture 8"/>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91331" y="3525983"/>
            <a:ext cx="1853381" cy="2172032"/>
          </a:xfrm>
          <a:prstGeom prst="rect">
            <a:avLst/>
          </a:prstGeom>
        </p:spPr>
      </p:pic>
    </p:spTree>
    <p:extLst>
      <p:ext uri="{BB962C8B-B14F-4D97-AF65-F5344CB8AC3E}">
        <p14:creationId xmlns:p14="http://schemas.microsoft.com/office/powerpoint/2010/main" val="4041901043"/>
      </p:ext>
    </p:extLst>
  </p:cSld>
  <p:clrMapOvr>
    <a:masterClrMapping/>
  </p:clrMapOvr>
  <p:transition spd="slow">
    <p:push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1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right)">
                                      <p:cBhvr>
                                        <p:cTn id="17"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hlinkClick r:id="rId3" action="ppaction://hlinksldjump"/>
          </p:cNvPr>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1873512"/>
            <a:ext cx="909484" cy="2645528"/>
          </a:xfrm>
          <a:prstGeom prst="rect">
            <a:avLst/>
          </a:prstGeom>
        </p:spPr>
      </p:pic>
      <p:sp>
        <p:nvSpPr>
          <p:cNvPr id="40" name="TextBox 39">
            <a:hlinkClick r:id="rId3" action="ppaction://hlinksldjump"/>
          </p:cNvPr>
          <p:cNvSpPr txBox="1"/>
          <p:nvPr/>
        </p:nvSpPr>
        <p:spPr>
          <a:xfrm>
            <a:off x="10189581" y="2939796"/>
            <a:ext cx="1361270"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متن دعای ندبه</a:t>
            </a:r>
            <a:endParaRPr lang="en-US" sz="2400" b="1" spc="-150" dirty="0">
              <a:solidFill>
                <a:schemeClr val="bg1"/>
              </a:solidFill>
              <a:cs typeface="B Lotus" panose="00000400000000000000" pitchFamily="2" charset="-78"/>
            </a:endParaRPr>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3841" y="5545009"/>
            <a:ext cx="1623441" cy="1298753"/>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7025" y="5061900"/>
            <a:ext cx="1160933" cy="805798"/>
          </a:xfrm>
          <a:prstGeom prst="rect">
            <a:avLst/>
          </a:prstGeom>
        </p:spPr>
      </p:pic>
      <p:sp>
        <p:nvSpPr>
          <p:cNvPr id="2" name="Rectangle 1"/>
          <p:cNvSpPr/>
          <p:nvPr/>
        </p:nvSpPr>
        <p:spPr>
          <a:xfrm>
            <a:off x="4173924" y="2321654"/>
            <a:ext cx="3469190" cy="461665"/>
          </a:xfrm>
          <a:prstGeom prst="rect">
            <a:avLst/>
          </a:prstGeom>
        </p:spPr>
        <p:txBody>
          <a:bodyPr wrap="square">
            <a:spAutoFit/>
          </a:bodyPr>
          <a:lstStyle/>
          <a:p>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الَّذِینَ اسْتَخْلَصْتَهُمْ لِنَفْسِکَ وَ دِینِکَ</a:t>
            </a:r>
            <a:endParaRPr lang="en-US" sz="2400" dirty="0">
              <a:solidFill>
                <a:schemeClr val="accent1">
                  <a:lumMod val="75000"/>
                </a:schemeClr>
              </a:solidFill>
            </a:endParaRPr>
          </a:p>
        </p:txBody>
      </p:sp>
      <p:sp>
        <p:nvSpPr>
          <p:cNvPr id="3" name="Rectangle 2"/>
          <p:cNvSpPr/>
          <p:nvPr/>
        </p:nvSpPr>
        <p:spPr>
          <a:xfrm>
            <a:off x="3539613" y="3001351"/>
            <a:ext cx="4479889" cy="400110"/>
          </a:xfrm>
          <a:prstGeom prst="rect">
            <a:avLst/>
          </a:prstGeom>
        </p:spPr>
        <p:txBody>
          <a:bodyPr wrap="square">
            <a:spAutoFit/>
          </a:bodyPr>
          <a:lstStyle/>
          <a:p>
            <a:pPr algn="just" rtl="1"/>
            <a:r>
              <a:rPr lang="fa-IR" sz="2000" b="1" dirty="0" smtClean="0">
                <a:latin typeface="B Lotus" panose="00000400000000000000" pitchFamily="2" charset="-78"/>
                <a:ea typeface="Calibri" panose="020F0502020204030204" pitchFamily="34" charset="0"/>
                <a:cs typeface="B Lotus" panose="00000400000000000000" pitchFamily="2" charset="-78"/>
              </a:rPr>
              <a:t>آنهایی که برای خودت و برای دینت خالص کردی</a:t>
            </a:r>
            <a:endParaRPr lang="en-US" sz="2000" dirty="0"/>
          </a:p>
        </p:txBody>
      </p:sp>
      <p:sp>
        <p:nvSpPr>
          <p:cNvPr id="8" name="Rectangle 7"/>
          <p:cNvSpPr/>
          <p:nvPr/>
        </p:nvSpPr>
        <p:spPr>
          <a:xfrm>
            <a:off x="1750727" y="3736574"/>
            <a:ext cx="7900287" cy="1938992"/>
          </a:xfrm>
          <a:prstGeom prst="rect">
            <a:avLst/>
          </a:prstGeom>
        </p:spPr>
        <p:txBody>
          <a:bodyPr wrap="square">
            <a:spAutoFit/>
          </a:bodyPr>
          <a:lstStyle/>
          <a:p>
            <a:pPr algn="just" rtl="1"/>
            <a:r>
              <a:rPr lang="fa-IR"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rPr>
              <a:t>خداوند در آیه 45 و 46 سوره ص می فرماید: (وَ </a:t>
            </a:r>
            <a:r>
              <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rPr>
              <a:t>اذْکُرْ عِبادَنا إِبْراهیمَ وَ إِسْحاقَ وَ یَعْقُوبَ أُولِی اْلأَیْدی وَ اْلأَبْصارِ (۴۵) إِنّا أَخْلَصْناهُمْ بِخالِصَةٍ ذِکْرَى </a:t>
            </a:r>
            <a:r>
              <a:rPr lang="fa-IR"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rPr>
              <a:t>الدّارِ ) ما ابراهیم و اسحاق و یعقوب را به گونه ای خالصر کردیم که همه توجهشان به الدار(اشاره به دارالسلام ظهور) باشد.</a:t>
            </a:r>
          </a:p>
          <a:p>
            <a:pPr algn="just" rtl="1"/>
            <a:endParaRPr lang="fa-IR" sz="2000" b="1" dirty="0">
              <a:solidFill>
                <a:srgbClr val="00B050"/>
              </a:solidFill>
              <a:cs typeface="B Lotus" panose="00000400000000000000" pitchFamily="2" charset="-78"/>
            </a:endParaRPr>
          </a:p>
          <a:p>
            <a:pPr algn="just" rtl="1"/>
            <a:r>
              <a:rPr lang="fa-IR" sz="2000" b="1" dirty="0" smtClean="0">
                <a:solidFill>
                  <a:srgbClr val="00B050"/>
                </a:solidFill>
                <a:cs typeface="B Lotus" panose="00000400000000000000" pitchFamily="2" charset="-78"/>
              </a:rPr>
              <a:t>خداوند کسانی را که برای جریان مهدویت قرار داده است ابتدا برای ایشان خالص می گرداند</a:t>
            </a:r>
            <a:endParaRPr lang="en-US" sz="2000" b="1" dirty="0" smtClean="0">
              <a:solidFill>
                <a:srgbClr val="00B050"/>
              </a:solidFill>
              <a:cs typeface="B Lotus" panose="00000400000000000000" pitchFamily="2" charset="-78"/>
            </a:endParaRPr>
          </a:p>
          <a:p>
            <a:pPr algn="just" rtl="1"/>
            <a:r>
              <a:rPr lang="fa-IR" sz="2000" b="1" dirty="0" smtClean="0">
                <a:solidFill>
                  <a:srgbClr val="00B050"/>
                </a:solidFill>
                <a:cs typeface="B Lotus" panose="00000400000000000000" pitchFamily="2" charset="-78"/>
              </a:rPr>
              <a:t>زیرا کسانی که در راس دین خدا و جریان مهدویت هستند باید استخلاص شده باشند</a:t>
            </a:r>
            <a:endParaRPr lang="en-US" sz="2000" dirty="0">
              <a:solidFill>
                <a:srgbClr val="00B050"/>
              </a:solidFill>
            </a:endParaRPr>
          </a:p>
        </p:txBody>
      </p:sp>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91331" y="3525983"/>
            <a:ext cx="1853381" cy="2172032"/>
          </a:xfrm>
          <a:prstGeom prst="rect">
            <a:avLst/>
          </a:prstGeom>
        </p:spPr>
      </p:pic>
    </p:spTree>
    <p:extLst>
      <p:ext uri="{BB962C8B-B14F-4D97-AF65-F5344CB8AC3E}">
        <p14:creationId xmlns:p14="http://schemas.microsoft.com/office/powerpoint/2010/main" val="2506014308"/>
      </p:ext>
    </p:extLst>
  </p:cSld>
  <p:clrMapOvr>
    <a:masterClrMapping/>
  </p:clrMapOvr>
  <p:transition spd="slow">
    <p:push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1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right)">
                                      <p:cBhvr>
                                        <p:cTn id="17"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hlinkClick r:id="rId3" action="ppaction://hlinksldjump"/>
          </p:cNvPr>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1873512"/>
            <a:ext cx="909484" cy="2645528"/>
          </a:xfrm>
          <a:prstGeom prst="rect">
            <a:avLst/>
          </a:prstGeom>
        </p:spPr>
      </p:pic>
      <p:sp>
        <p:nvSpPr>
          <p:cNvPr id="40" name="TextBox 39">
            <a:hlinkClick r:id="rId3" action="ppaction://hlinksldjump"/>
          </p:cNvPr>
          <p:cNvSpPr txBox="1"/>
          <p:nvPr/>
        </p:nvSpPr>
        <p:spPr>
          <a:xfrm>
            <a:off x="10189581" y="2939796"/>
            <a:ext cx="1361270"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متن دعای ندبه</a:t>
            </a:r>
            <a:endParaRPr lang="en-US" sz="2400" b="1" spc="-150" dirty="0">
              <a:solidFill>
                <a:schemeClr val="bg1"/>
              </a:solidFill>
              <a:cs typeface="B Lotus" panose="00000400000000000000" pitchFamily="2" charset="-78"/>
            </a:endParaRPr>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3841" y="5545009"/>
            <a:ext cx="1623441" cy="1298753"/>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7025" y="5061900"/>
            <a:ext cx="1160933" cy="805798"/>
          </a:xfrm>
          <a:prstGeom prst="rect">
            <a:avLst/>
          </a:prstGeom>
        </p:spPr>
      </p:pic>
      <p:sp>
        <p:nvSpPr>
          <p:cNvPr id="2" name="Rectangle 1"/>
          <p:cNvSpPr/>
          <p:nvPr/>
        </p:nvSpPr>
        <p:spPr>
          <a:xfrm>
            <a:off x="1873044" y="2127818"/>
            <a:ext cx="7777969" cy="461665"/>
          </a:xfrm>
          <a:prstGeom prst="rect">
            <a:avLst/>
          </a:prstGeom>
        </p:spPr>
        <p:txBody>
          <a:bodyPr wrap="square">
            <a:spAutoFit/>
          </a:bodyPr>
          <a:lstStyle/>
          <a:p>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إِذِ اخْتَرْتَ لَهُمْ جَزِیلَ مَا عِنْدَکَ مِنَ النَّعِیمِ الْمُقِیمِ الَّذِی لاَ زَوَالَ لَهُ وَ لاَ اضْمِحْلاَلَ‏</a:t>
            </a:r>
            <a:endParaRPr lang="en-US" sz="2400" dirty="0">
              <a:solidFill>
                <a:schemeClr val="accent1">
                  <a:lumMod val="75000"/>
                </a:schemeClr>
              </a:solidFill>
            </a:endParaRPr>
          </a:p>
        </p:txBody>
      </p:sp>
      <p:sp>
        <p:nvSpPr>
          <p:cNvPr id="3" name="Rectangle 2"/>
          <p:cNvSpPr/>
          <p:nvPr/>
        </p:nvSpPr>
        <p:spPr>
          <a:xfrm>
            <a:off x="1873044" y="2977700"/>
            <a:ext cx="7777969" cy="707886"/>
          </a:xfrm>
          <a:prstGeom prst="rect">
            <a:avLst/>
          </a:prstGeom>
        </p:spPr>
        <p:txBody>
          <a:bodyPr wrap="square">
            <a:spAutoFit/>
          </a:bodyPr>
          <a:lstStyle/>
          <a:p>
            <a:pPr algn="just" rtl="1"/>
            <a:r>
              <a:rPr lang="fa-IR" sz="2000" b="1" dirty="0" smtClean="0">
                <a:latin typeface="B Lotus" panose="00000400000000000000" pitchFamily="2" charset="-78"/>
                <a:ea typeface="Calibri" panose="020F0502020204030204" pitchFamily="34" charset="0"/>
                <a:cs typeface="B Lotus" panose="00000400000000000000" pitchFamily="2" charset="-78"/>
              </a:rPr>
              <a:t>زیرا برای آنها عالی ترین نعمت های مقیم را اختیار کردی، نعمت هایی که نه انقضایی دارد و نه از بین می رود</a:t>
            </a:r>
            <a:endParaRPr lang="en-US" sz="2000" dirty="0"/>
          </a:p>
        </p:txBody>
      </p:sp>
      <p:sp>
        <p:nvSpPr>
          <p:cNvPr id="8" name="Rectangle 7"/>
          <p:cNvSpPr/>
          <p:nvPr/>
        </p:nvSpPr>
        <p:spPr>
          <a:xfrm>
            <a:off x="1747282" y="3719851"/>
            <a:ext cx="7903732" cy="2246769"/>
          </a:xfrm>
          <a:prstGeom prst="rect">
            <a:avLst/>
          </a:prstGeom>
        </p:spPr>
        <p:txBody>
          <a:bodyPr wrap="square">
            <a:spAutoFit/>
          </a:bodyPr>
          <a:lstStyle/>
          <a:p>
            <a:pPr algn="just" rtl="1"/>
            <a:endParaRPr lang="fa-IR" sz="2000" b="1" dirty="0" smtClean="0">
              <a:solidFill>
                <a:srgbClr val="00B050"/>
              </a:solidFill>
              <a:cs typeface="B Lotus" panose="00000400000000000000" pitchFamily="2" charset="-78"/>
            </a:endParaRPr>
          </a:p>
          <a:p>
            <a:pPr algn="just" rtl="1"/>
            <a:r>
              <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rPr>
              <a:t>ـ «مُقیم» از ویژگی‌های بهشت نهایی است:      </a:t>
            </a:r>
            <a:endParaRPr lang="fa-IR"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endParaRPr>
          </a:p>
          <a:p>
            <a:pPr algn="just" rtl="1"/>
            <a:r>
              <a:rPr lang="fa-IR"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rPr>
              <a:t>الَّذینَ </a:t>
            </a:r>
            <a:r>
              <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rPr>
              <a:t>آمَنُوا وَ هاجَرُوا وَ جاهَدُوا فی سَبیلِ اللّهِ بِأَمْوالِهِمْ وَ أَنْفُسِهِمْ أَعْظَمُ دَرَجَةً عِنْدَ اللّهِ وَ أُولئِکَ هُمُ الْفائِزُونَ (۲۰) یُبَشِّرُهُمْ رَبُّهُمْ بِرَحْمَةٍ مِنْهُ وَ رِضْوانٍ وَ جَنّاتٍ لَهُمْ فیها نَعیمٌ مُقیمٌ (۲۱) خالِدینَ فیها أَبَدًا إِنَّ اللّهَ عِنْدَهُ أَجْرٌ عَظیمٌ [توبه۲۲] </a:t>
            </a:r>
          </a:p>
          <a:p>
            <a:pPr algn="just" rtl="1"/>
            <a:r>
              <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rPr>
              <a:t>ـ «الَّذِی لاَ زَوَالَ لَهُ </a:t>
            </a:r>
            <a:r>
              <a:rPr lang="fa-IR"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rPr>
              <a:t>وَ لاَ </a:t>
            </a:r>
            <a:r>
              <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rPr>
              <a:t>اضْمِحْلاَل»، توصیف «مُقیم» است.</a:t>
            </a:r>
          </a:p>
          <a:p>
            <a:pPr algn="just" rtl="1"/>
            <a:endParaRPr lang="fa-IR"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endParaRPr>
          </a:p>
        </p:txBody>
      </p:sp>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91331" y="3525983"/>
            <a:ext cx="1853381" cy="2172032"/>
          </a:xfrm>
          <a:prstGeom prst="rect">
            <a:avLst/>
          </a:prstGeom>
        </p:spPr>
      </p:pic>
    </p:spTree>
    <p:extLst>
      <p:ext uri="{BB962C8B-B14F-4D97-AF65-F5344CB8AC3E}">
        <p14:creationId xmlns:p14="http://schemas.microsoft.com/office/powerpoint/2010/main" val="3834617914"/>
      </p:ext>
    </p:extLst>
  </p:cSld>
  <p:clrMapOvr>
    <a:masterClrMapping/>
  </p:clrMapOvr>
  <p:transition spd="slow">
    <p:push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1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right)">
                                      <p:cBhvr>
                                        <p:cTn id="17"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hlinkClick r:id="rId3" action="ppaction://hlinksldjump"/>
          </p:cNvPr>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1873512"/>
            <a:ext cx="909484" cy="2645528"/>
          </a:xfrm>
          <a:prstGeom prst="rect">
            <a:avLst/>
          </a:prstGeom>
        </p:spPr>
      </p:pic>
      <p:sp>
        <p:nvSpPr>
          <p:cNvPr id="40" name="TextBox 39">
            <a:hlinkClick r:id="rId3" action="ppaction://hlinksldjump"/>
          </p:cNvPr>
          <p:cNvSpPr txBox="1"/>
          <p:nvPr/>
        </p:nvSpPr>
        <p:spPr>
          <a:xfrm>
            <a:off x="10189581" y="2939796"/>
            <a:ext cx="1361270"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متن دعای ندبه</a:t>
            </a:r>
            <a:endParaRPr lang="en-US" sz="2400" b="1" spc="-150" dirty="0">
              <a:solidFill>
                <a:schemeClr val="bg1"/>
              </a:solidFill>
              <a:cs typeface="B Lotus" panose="00000400000000000000" pitchFamily="2" charset="-78"/>
            </a:endParaRPr>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3841" y="5545009"/>
            <a:ext cx="1623441" cy="1298753"/>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7025" y="5061900"/>
            <a:ext cx="1160933" cy="805798"/>
          </a:xfrm>
          <a:prstGeom prst="rect">
            <a:avLst/>
          </a:prstGeom>
        </p:spPr>
      </p:pic>
      <p:sp>
        <p:nvSpPr>
          <p:cNvPr id="2" name="Rectangle 1"/>
          <p:cNvSpPr/>
          <p:nvPr/>
        </p:nvSpPr>
        <p:spPr>
          <a:xfrm>
            <a:off x="1873044" y="2127818"/>
            <a:ext cx="7777969" cy="830997"/>
          </a:xfrm>
          <a:prstGeom prst="rect">
            <a:avLst/>
          </a:prstGeom>
        </p:spPr>
        <p:txBody>
          <a:bodyPr wrap="square">
            <a:spAutoFit/>
          </a:bodyPr>
          <a:lstStyle/>
          <a:p>
            <a:pPr algn="just" rtl="1"/>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بَعْدَ أَنْ شَرَطْتَ عَلَیْهِمُ الزُّهْدَ فِی دَرَجَاتِ </a:t>
            </a:r>
            <a:r>
              <a:rPr lang="fa-IR" sz="2400" b="1" dirty="0" smtClean="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هَذِهِ الدُّنْیَا </a:t>
            </a:r>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الدَّنِیَّةِ وَ زُخْرُفِهَا وَ زِبْرِجِهَا فَشَرَطُوا لَکَ ذَلِکَ‌</a:t>
            </a:r>
            <a:endParaRPr lang="en-US" sz="2400" dirty="0">
              <a:solidFill>
                <a:schemeClr val="accent1">
                  <a:lumMod val="75000"/>
                </a:schemeClr>
              </a:solidFill>
            </a:endParaRPr>
          </a:p>
        </p:txBody>
      </p:sp>
      <p:sp>
        <p:nvSpPr>
          <p:cNvPr id="3" name="Rectangle 2"/>
          <p:cNvSpPr/>
          <p:nvPr/>
        </p:nvSpPr>
        <p:spPr>
          <a:xfrm>
            <a:off x="1873044" y="2977700"/>
            <a:ext cx="7777969" cy="707886"/>
          </a:xfrm>
          <a:prstGeom prst="rect">
            <a:avLst/>
          </a:prstGeom>
        </p:spPr>
        <p:txBody>
          <a:bodyPr wrap="square">
            <a:spAutoFit/>
          </a:bodyPr>
          <a:lstStyle/>
          <a:p>
            <a:pPr algn="just" rtl="1"/>
            <a:r>
              <a:rPr lang="fa-IR" sz="2000" b="1" dirty="0">
                <a:latin typeface="B Lotus" panose="00000400000000000000" pitchFamily="2" charset="-78"/>
                <a:ea typeface="Calibri" panose="020F0502020204030204" pitchFamily="34" charset="0"/>
                <a:cs typeface="B Lotus" panose="00000400000000000000" pitchFamily="2" charset="-78"/>
              </a:rPr>
              <a:t>[اما] بعد از آنکه بی میل بودن نسبت به </a:t>
            </a:r>
            <a:r>
              <a:rPr lang="fa-IR" sz="2000" b="1" dirty="0" smtClean="0">
                <a:latin typeface="B Lotus" panose="00000400000000000000" pitchFamily="2" charset="-78"/>
                <a:ea typeface="Calibri" panose="020F0502020204030204" pitchFamily="34" charset="0"/>
                <a:cs typeface="B Lotus" panose="00000400000000000000" pitchFamily="2" charset="-78"/>
              </a:rPr>
              <a:t>درجات </a:t>
            </a:r>
            <a:r>
              <a:rPr lang="fa-IR" sz="2000" b="1" dirty="0">
                <a:latin typeface="B Lotus" panose="00000400000000000000" pitchFamily="2" charset="-78"/>
                <a:ea typeface="Calibri" panose="020F0502020204030204" pitchFamily="34" charset="0"/>
                <a:cs typeface="B Lotus" panose="00000400000000000000" pitchFamily="2" charset="-78"/>
              </a:rPr>
              <a:t>این دنیای فرومایه، و زیب و زیورش را با آنان شرط نمودی، آنان هم آن شرط را از تو </a:t>
            </a:r>
            <a:r>
              <a:rPr lang="fa-IR" sz="2000" b="1" dirty="0" smtClean="0">
                <a:latin typeface="B Lotus" panose="00000400000000000000" pitchFamily="2" charset="-78"/>
                <a:ea typeface="Calibri" panose="020F0502020204030204" pitchFamily="34" charset="0"/>
                <a:cs typeface="B Lotus" panose="00000400000000000000" pitchFamily="2" charset="-78"/>
              </a:rPr>
              <a:t>پذیرفتند</a:t>
            </a:r>
            <a:r>
              <a:rPr lang="fa-IR" sz="2000" b="1" dirty="0">
                <a:latin typeface="B Lotus" panose="00000400000000000000" pitchFamily="2" charset="-78"/>
                <a:ea typeface="Calibri" panose="020F0502020204030204" pitchFamily="34" charset="0"/>
                <a:cs typeface="B Lotus" panose="00000400000000000000" pitchFamily="2" charset="-78"/>
              </a:rPr>
              <a:t>،</a:t>
            </a:r>
            <a:endParaRPr lang="en-US" sz="2000" dirty="0"/>
          </a:p>
        </p:txBody>
      </p:sp>
      <p:sp>
        <p:nvSpPr>
          <p:cNvPr id="8" name="Rectangle 7"/>
          <p:cNvSpPr/>
          <p:nvPr/>
        </p:nvSpPr>
        <p:spPr>
          <a:xfrm>
            <a:off x="1747282" y="3950279"/>
            <a:ext cx="7903732" cy="1323439"/>
          </a:xfrm>
          <a:prstGeom prst="rect">
            <a:avLst/>
          </a:prstGeom>
        </p:spPr>
        <p:txBody>
          <a:bodyPr wrap="square">
            <a:spAutoFit/>
          </a:bodyPr>
          <a:lstStyle/>
          <a:p>
            <a:pPr algn="just" rtl="1"/>
            <a:r>
              <a:rPr lang="fa-IR"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rPr>
              <a:t>باید بدانیم دنیا نیز درجات </a:t>
            </a:r>
            <a:r>
              <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rPr>
              <a:t>دارد.</a:t>
            </a:r>
          </a:p>
          <a:p>
            <a:pPr algn="just" rtl="1"/>
            <a:r>
              <a:rPr lang="fa-IR"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rPr>
              <a:t>این اولیاء نسبت به همه درجات دنیا بی میل بودند</a:t>
            </a:r>
          </a:p>
          <a:p>
            <a:pPr algn="just" rtl="1"/>
            <a:r>
              <a:rPr lang="fa-IR"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rPr>
              <a:t>این </a:t>
            </a:r>
            <a:r>
              <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rPr>
              <a:t>فراز، از مصادیق «میثاقاً غلیظاً» </a:t>
            </a:r>
            <a:r>
              <a:rPr lang="fa-IR"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rPr>
              <a:t>است</a:t>
            </a:r>
            <a:r>
              <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rPr>
              <a:t> </a:t>
            </a:r>
            <a:r>
              <a:rPr lang="fa-IR"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rPr>
              <a:t>که قبل از دنیا در عالم ذر گرفته شده است</a:t>
            </a:r>
          </a:p>
          <a:p>
            <a:pPr algn="just" rtl="1"/>
            <a:endPar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endParaRPr>
          </a:p>
        </p:txBody>
      </p:sp>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91331" y="3525983"/>
            <a:ext cx="1853381" cy="2172032"/>
          </a:xfrm>
          <a:prstGeom prst="rect">
            <a:avLst/>
          </a:prstGeom>
        </p:spPr>
      </p:pic>
    </p:spTree>
    <p:extLst>
      <p:ext uri="{BB962C8B-B14F-4D97-AF65-F5344CB8AC3E}">
        <p14:creationId xmlns:p14="http://schemas.microsoft.com/office/powerpoint/2010/main" val="2411852313"/>
      </p:ext>
    </p:extLst>
  </p:cSld>
  <p:clrMapOvr>
    <a:masterClrMapping/>
  </p:clrMapOvr>
  <p:transition spd="slow">
    <p:push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1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right)">
                                      <p:cBhvr>
                                        <p:cTn id="17"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hlinkClick r:id="rId3" action="ppaction://hlinksldjump"/>
          </p:cNvPr>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1873512"/>
            <a:ext cx="909484" cy="2645528"/>
          </a:xfrm>
          <a:prstGeom prst="rect">
            <a:avLst/>
          </a:prstGeom>
        </p:spPr>
      </p:pic>
      <p:sp>
        <p:nvSpPr>
          <p:cNvPr id="40" name="TextBox 39">
            <a:hlinkClick r:id="rId3" action="ppaction://hlinksldjump"/>
          </p:cNvPr>
          <p:cNvSpPr txBox="1"/>
          <p:nvPr/>
        </p:nvSpPr>
        <p:spPr>
          <a:xfrm>
            <a:off x="10189581" y="2939796"/>
            <a:ext cx="1361270"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متن دعای ندبه</a:t>
            </a:r>
            <a:endParaRPr lang="en-US" sz="2400" b="1" spc="-150" dirty="0">
              <a:solidFill>
                <a:schemeClr val="bg1"/>
              </a:solidFill>
              <a:cs typeface="B Lotus" panose="00000400000000000000" pitchFamily="2" charset="-78"/>
            </a:endParaRPr>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3841" y="5545009"/>
            <a:ext cx="1623441" cy="1298753"/>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7025" y="5061900"/>
            <a:ext cx="1160933" cy="805798"/>
          </a:xfrm>
          <a:prstGeom prst="rect">
            <a:avLst/>
          </a:prstGeom>
        </p:spPr>
      </p:pic>
      <p:sp>
        <p:nvSpPr>
          <p:cNvPr id="2" name="Rectangle 1"/>
          <p:cNvSpPr/>
          <p:nvPr/>
        </p:nvSpPr>
        <p:spPr>
          <a:xfrm>
            <a:off x="1873044" y="2127818"/>
            <a:ext cx="7777969" cy="830997"/>
          </a:xfrm>
          <a:prstGeom prst="rect">
            <a:avLst/>
          </a:prstGeom>
        </p:spPr>
        <p:txBody>
          <a:bodyPr wrap="square">
            <a:spAutoFit/>
          </a:bodyPr>
          <a:lstStyle/>
          <a:p>
            <a:pPr algn="just" rtl="1"/>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بَعْدَ أَنْ شَرَطْتَ عَلَیْهِمُ الزُّهْدَ فِی دَرَجَاتِ </a:t>
            </a:r>
            <a:r>
              <a:rPr lang="fa-IR" sz="2400" b="1" dirty="0" smtClean="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هَذِهِ الدُّنْیَا </a:t>
            </a:r>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الدَّنِیَّةِ وَ زُخْرُفِهَا وَ زِبْرِجِهَا فَشَرَطُوا لَکَ ذَلِکَ‌</a:t>
            </a:r>
            <a:endParaRPr lang="en-US" sz="2400" dirty="0">
              <a:solidFill>
                <a:schemeClr val="accent1">
                  <a:lumMod val="75000"/>
                </a:schemeClr>
              </a:solidFill>
            </a:endParaRPr>
          </a:p>
        </p:txBody>
      </p:sp>
      <p:sp>
        <p:nvSpPr>
          <p:cNvPr id="3" name="Rectangle 2"/>
          <p:cNvSpPr/>
          <p:nvPr/>
        </p:nvSpPr>
        <p:spPr>
          <a:xfrm>
            <a:off x="1873044" y="2977700"/>
            <a:ext cx="7777969" cy="707886"/>
          </a:xfrm>
          <a:prstGeom prst="rect">
            <a:avLst/>
          </a:prstGeom>
        </p:spPr>
        <p:txBody>
          <a:bodyPr wrap="square">
            <a:spAutoFit/>
          </a:bodyPr>
          <a:lstStyle/>
          <a:p>
            <a:pPr algn="just" rtl="1"/>
            <a:r>
              <a:rPr lang="fa-IR" sz="2000" b="1" dirty="0">
                <a:latin typeface="B Lotus" panose="00000400000000000000" pitchFamily="2" charset="-78"/>
                <a:ea typeface="Calibri" panose="020F0502020204030204" pitchFamily="34" charset="0"/>
                <a:cs typeface="B Lotus" panose="00000400000000000000" pitchFamily="2" charset="-78"/>
              </a:rPr>
              <a:t>[اما] بعد از آنکه بی میل بودن نسبت به </a:t>
            </a:r>
            <a:r>
              <a:rPr lang="fa-IR" sz="2000" b="1" dirty="0" smtClean="0">
                <a:latin typeface="B Lotus" panose="00000400000000000000" pitchFamily="2" charset="-78"/>
                <a:ea typeface="Calibri" panose="020F0502020204030204" pitchFamily="34" charset="0"/>
                <a:cs typeface="B Lotus" panose="00000400000000000000" pitchFamily="2" charset="-78"/>
              </a:rPr>
              <a:t>درجات </a:t>
            </a:r>
            <a:r>
              <a:rPr lang="fa-IR" sz="2000" b="1" dirty="0">
                <a:latin typeface="B Lotus" panose="00000400000000000000" pitchFamily="2" charset="-78"/>
                <a:ea typeface="Calibri" panose="020F0502020204030204" pitchFamily="34" charset="0"/>
                <a:cs typeface="B Lotus" panose="00000400000000000000" pitchFamily="2" charset="-78"/>
              </a:rPr>
              <a:t>این دنیای فرومایه، و زیب و زیورش را با آنان شرط نمودی، آنان هم آن شرط را از تو </a:t>
            </a:r>
            <a:r>
              <a:rPr lang="fa-IR" sz="2000" b="1" dirty="0" smtClean="0">
                <a:latin typeface="B Lotus" panose="00000400000000000000" pitchFamily="2" charset="-78"/>
                <a:ea typeface="Calibri" panose="020F0502020204030204" pitchFamily="34" charset="0"/>
                <a:cs typeface="B Lotus" panose="00000400000000000000" pitchFamily="2" charset="-78"/>
              </a:rPr>
              <a:t>پذیرفتند</a:t>
            </a:r>
            <a:r>
              <a:rPr lang="fa-IR" sz="2000" b="1" dirty="0">
                <a:latin typeface="B Lotus" panose="00000400000000000000" pitchFamily="2" charset="-78"/>
                <a:ea typeface="Calibri" panose="020F0502020204030204" pitchFamily="34" charset="0"/>
                <a:cs typeface="B Lotus" panose="00000400000000000000" pitchFamily="2" charset="-78"/>
              </a:rPr>
              <a:t>،</a:t>
            </a:r>
            <a:endParaRPr lang="en-US" sz="2000" dirty="0"/>
          </a:p>
        </p:txBody>
      </p:sp>
      <p:sp>
        <p:nvSpPr>
          <p:cNvPr id="8" name="Rectangle 7"/>
          <p:cNvSpPr/>
          <p:nvPr/>
        </p:nvSpPr>
        <p:spPr>
          <a:xfrm>
            <a:off x="1747282" y="3476850"/>
            <a:ext cx="7903732" cy="2862322"/>
          </a:xfrm>
          <a:prstGeom prst="rect">
            <a:avLst/>
          </a:prstGeom>
        </p:spPr>
        <p:txBody>
          <a:bodyPr wrap="square">
            <a:spAutoFit/>
          </a:bodyPr>
          <a:lstStyle/>
          <a:p>
            <a:pPr algn="just" rtl="1"/>
            <a:endPar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endParaRPr>
          </a:p>
          <a:p>
            <a:pPr algn="just" rtl="1"/>
            <a:r>
              <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rPr>
              <a:t>ـ زخرفِ دنیا: </a:t>
            </a:r>
          </a:p>
          <a:p>
            <a:pPr algn="just" rtl="1"/>
            <a:r>
              <a:rPr lang="fa-IR"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rPr>
              <a:t>1- إِنَّما </a:t>
            </a:r>
            <a:r>
              <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rPr>
              <a:t>مَثَلُ الْحَیاةِ الدُّنْیا کَماءٍ أَنْزَلْناهُ مِنَ السَّماءِ فَاخْتَلَطَ بِهِ نَباتُ اْلأَرْضِ مِمّا یَأْکُلُ النّاسُ وَ اْلأَنْعامُ حَتّى إِذا   أَخَذَتِ اْلأَرْضُ زُخْرُفَها وَ ازَّیَّنَتْ وَ ظَنَّ أَهْلُها أَنَّهُمْ قادِرُونَ عَلَیْها أَتاها أَمْرُنا لَیْلاً أَوْ نَهارًا فَجَعَلْناها حَصیدًا کَأَنْ لَمْ تَغْنَ بِاْلأَمْسِ کَذلِکَ نُفَصِّلُ اْلآیاتِ لِقَوْمٍ یَتَفَکَّرُونَ [یونس۲۴</a:t>
            </a:r>
            <a:r>
              <a:rPr lang="fa-IR"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rPr>
              <a:t>]</a:t>
            </a:r>
          </a:p>
          <a:p>
            <a:pPr algn="just" rtl="1"/>
            <a:endPar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endParaRPr>
          </a:p>
          <a:p>
            <a:pPr algn="just" rtl="1"/>
            <a:r>
              <a:rPr lang="fa-IR"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rPr>
              <a:t>2ـ </a:t>
            </a:r>
            <a:r>
              <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rPr>
              <a:t>وَ لَوْ لا أَنْ یَکُونَ النّاسُ أُمَّةً واحِدَةً لَجَعَلْنا لِمَنْ یَکْفُرُ بِالرَّحْمنِ لِبُیُوتِهِمْ سُقُفًا مِنْ فِضَّةٍ وَ مَعارِجَ عَلَیْها یَظْهَرُونَ(۳۳) وَ لِبُیُوتِهِمْ أَبْوابًا وَ سُرُرًا عَلَیْها یَتَّکِؤُنَ (۳۴) وَ زُخْرُفًا وَ إِنْ کُلُّ ذلِکَ لَمّا مَتاعُ الْحَیاةِ الدُّنْیا وَ اْلآخِرَةُ عِنْدَ رَبِّکَ لِلْمُتَّقینَ [زخرف۳۵] </a:t>
            </a:r>
          </a:p>
        </p:txBody>
      </p:sp>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91331" y="3525983"/>
            <a:ext cx="1853381" cy="2172032"/>
          </a:xfrm>
          <a:prstGeom prst="rect">
            <a:avLst/>
          </a:prstGeom>
        </p:spPr>
      </p:pic>
    </p:spTree>
    <p:extLst>
      <p:ext uri="{BB962C8B-B14F-4D97-AF65-F5344CB8AC3E}">
        <p14:creationId xmlns:p14="http://schemas.microsoft.com/office/powerpoint/2010/main" val="3630401681"/>
      </p:ext>
    </p:extLst>
  </p:cSld>
  <p:clrMapOvr>
    <a:masterClrMapping/>
  </p:clrMapOvr>
  <p:transition spd="slow">
    <p:push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1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right)">
                                      <p:cBhvr>
                                        <p:cTn id="17"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hlinkClick r:id="rId3" action="ppaction://hlinksldjump"/>
          </p:cNvPr>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1873512"/>
            <a:ext cx="909484" cy="2645528"/>
          </a:xfrm>
          <a:prstGeom prst="rect">
            <a:avLst/>
          </a:prstGeom>
        </p:spPr>
      </p:pic>
      <p:sp>
        <p:nvSpPr>
          <p:cNvPr id="40" name="TextBox 39">
            <a:hlinkClick r:id="rId3" action="ppaction://hlinksldjump"/>
          </p:cNvPr>
          <p:cNvSpPr txBox="1"/>
          <p:nvPr/>
        </p:nvSpPr>
        <p:spPr>
          <a:xfrm>
            <a:off x="10189581" y="2939796"/>
            <a:ext cx="1361270"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متن دعای ندبه</a:t>
            </a:r>
            <a:endParaRPr lang="en-US" sz="2400" b="1" spc="-150" dirty="0">
              <a:solidFill>
                <a:schemeClr val="bg1"/>
              </a:solidFill>
              <a:cs typeface="B Lotus" panose="00000400000000000000" pitchFamily="2" charset="-78"/>
            </a:endParaRPr>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3841" y="5545009"/>
            <a:ext cx="1623441" cy="1298753"/>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7025" y="5061900"/>
            <a:ext cx="1160933" cy="805798"/>
          </a:xfrm>
          <a:prstGeom prst="rect">
            <a:avLst/>
          </a:prstGeom>
        </p:spPr>
      </p:pic>
      <p:sp>
        <p:nvSpPr>
          <p:cNvPr id="2" name="Rectangle 1"/>
          <p:cNvSpPr/>
          <p:nvPr/>
        </p:nvSpPr>
        <p:spPr>
          <a:xfrm>
            <a:off x="-589936" y="2211938"/>
            <a:ext cx="7777969" cy="461665"/>
          </a:xfrm>
          <a:prstGeom prst="rect">
            <a:avLst/>
          </a:prstGeom>
        </p:spPr>
        <p:txBody>
          <a:bodyPr wrap="square">
            <a:spAutoFit/>
          </a:bodyPr>
          <a:lstStyle/>
          <a:p>
            <a:pPr algn="just" rtl="1"/>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وَ عَلِمْتَ مِنْهُمُ الْوَفَاءَ بِهِ</a:t>
            </a:r>
            <a:endParaRPr lang="en-US" sz="2400" dirty="0">
              <a:solidFill>
                <a:schemeClr val="accent1">
                  <a:lumMod val="75000"/>
                </a:schemeClr>
              </a:solidFill>
            </a:endParaRPr>
          </a:p>
        </p:txBody>
      </p:sp>
      <p:sp>
        <p:nvSpPr>
          <p:cNvPr id="3" name="Rectangle 2"/>
          <p:cNvSpPr/>
          <p:nvPr/>
        </p:nvSpPr>
        <p:spPr>
          <a:xfrm>
            <a:off x="347025" y="3008809"/>
            <a:ext cx="7777969" cy="400110"/>
          </a:xfrm>
          <a:prstGeom prst="rect">
            <a:avLst/>
          </a:prstGeom>
        </p:spPr>
        <p:txBody>
          <a:bodyPr wrap="square">
            <a:spAutoFit/>
          </a:bodyPr>
          <a:lstStyle/>
          <a:p>
            <a:pPr algn="just" rtl="1"/>
            <a:r>
              <a:rPr lang="fa-IR" sz="2000" b="1" dirty="0" smtClean="0">
                <a:latin typeface="B Lotus" panose="00000400000000000000" pitchFamily="2" charset="-78"/>
                <a:ea typeface="Calibri" panose="020F0502020204030204" pitchFamily="34" charset="0"/>
                <a:cs typeface="B Lotus" panose="00000400000000000000" pitchFamily="2" charset="-78"/>
              </a:rPr>
              <a:t>و تو می دانستی که اولیائت به این شرط وفا می کنند</a:t>
            </a:r>
            <a:endParaRPr lang="en-US" sz="2000" dirty="0"/>
          </a:p>
        </p:txBody>
      </p:sp>
      <p:sp>
        <p:nvSpPr>
          <p:cNvPr id="8" name="Rectangle 7"/>
          <p:cNvSpPr/>
          <p:nvPr/>
        </p:nvSpPr>
        <p:spPr>
          <a:xfrm>
            <a:off x="1507958" y="3904113"/>
            <a:ext cx="7903732" cy="1015663"/>
          </a:xfrm>
          <a:prstGeom prst="rect">
            <a:avLst/>
          </a:prstGeom>
        </p:spPr>
        <p:txBody>
          <a:bodyPr wrap="square">
            <a:spAutoFit/>
          </a:bodyPr>
          <a:lstStyle/>
          <a:p>
            <a:pPr algn="just" rtl="1"/>
            <a:r>
              <a:rPr lang="fa-IR"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rPr>
              <a:t>شرط ورد به جریان مهدویت استخلاص است </a:t>
            </a:r>
          </a:p>
          <a:p>
            <a:pPr algn="just" rtl="1"/>
            <a:r>
              <a:rPr lang="fa-IR"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rPr>
              <a:t>و شرط بهره مندی از نعمات خاصه الهی در دنیا بی میلی به زینت ها و درجات دنیاست</a:t>
            </a:r>
          </a:p>
          <a:p>
            <a:pPr algn="just" rtl="1"/>
            <a:r>
              <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rPr>
              <a:t>لذا باز کردن ابواب نعمات خاصّه، پس از وفای به عهد</a:t>
            </a:r>
          </a:p>
        </p:txBody>
      </p:sp>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91331" y="3525983"/>
            <a:ext cx="1853381" cy="2172032"/>
          </a:xfrm>
          <a:prstGeom prst="rect">
            <a:avLst/>
          </a:prstGeom>
        </p:spPr>
      </p:pic>
    </p:spTree>
    <p:extLst>
      <p:ext uri="{BB962C8B-B14F-4D97-AF65-F5344CB8AC3E}">
        <p14:creationId xmlns:p14="http://schemas.microsoft.com/office/powerpoint/2010/main" val="3979598638"/>
      </p:ext>
    </p:extLst>
  </p:cSld>
  <p:clrMapOvr>
    <a:masterClrMapping/>
  </p:clrMapOvr>
  <p:transition spd="slow">
    <p:push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1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right)">
                                      <p:cBhvr>
                                        <p:cTn id="17"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hlinkClick r:id="rId3" action="ppaction://hlinksldjump"/>
          </p:cNvPr>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1873512"/>
            <a:ext cx="909484" cy="2645528"/>
          </a:xfrm>
          <a:prstGeom prst="rect">
            <a:avLst/>
          </a:prstGeom>
        </p:spPr>
      </p:pic>
      <p:sp>
        <p:nvSpPr>
          <p:cNvPr id="40" name="TextBox 39">
            <a:hlinkClick r:id="rId3" action="ppaction://hlinksldjump"/>
          </p:cNvPr>
          <p:cNvSpPr txBox="1"/>
          <p:nvPr/>
        </p:nvSpPr>
        <p:spPr>
          <a:xfrm>
            <a:off x="10189581" y="2939796"/>
            <a:ext cx="1361270"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متن دعای ندبه</a:t>
            </a:r>
            <a:endParaRPr lang="en-US" sz="2400" b="1" spc="-150" dirty="0">
              <a:solidFill>
                <a:schemeClr val="bg1"/>
              </a:solidFill>
              <a:cs typeface="B Lotus" panose="00000400000000000000" pitchFamily="2" charset="-78"/>
            </a:endParaRPr>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3841" y="5545009"/>
            <a:ext cx="1623441" cy="1298753"/>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7025" y="5061900"/>
            <a:ext cx="1160933" cy="805798"/>
          </a:xfrm>
          <a:prstGeom prst="rect">
            <a:avLst/>
          </a:prstGeom>
        </p:spPr>
      </p:pic>
      <p:sp>
        <p:nvSpPr>
          <p:cNvPr id="2" name="Rectangle 1"/>
          <p:cNvSpPr/>
          <p:nvPr/>
        </p:nvSpPr>
        <p:spPr>
          <a:xfrm>
            <a:off x="-589936" y="2211938"/>
            <a:ext cx="7777969" cy="461665"/>
          </a:xfrm>
          <a:prstGeom prst="rect">
            <a:avLst/>
          </a:prstGeom>
        </p:spPr>
        <p:txBody>
          <a:bodyPr wrap="square">
            <a:spAutoFit/>
          </a:bodyPr>
          <a:lstStyle/>
          <a:p>
            <a:pPr algn="just" rtl="1"/>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فَقَبِلْتَهُمْ وَ </a:t>
            </a:r>
            <a:r>
              <a:rPr lang="fa-IR" sz="2400" b="1" dirty="0" smtClean="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قَرَّبْتَهُمْ </a:t>
            </a:r>
            <a:endParaRPr lang="en-US" sz="2400" dirty="0">
              <a:solidFill>
                <a:schemeClr val="accent1">
                  <a:lumMod val="75000"/>
                </a:schemeClr>
              </a:solidFill>
            </a:endParaRPr>
          </a:p>
        </p:txBody>
      </p:sp>
      <p:sp>
        <p:nvSpPr>
          <p:cNvPr id="3" name="Rectangle 2"/>
          <p:cNvSpPr/>
          <p:nvPr/>
        </p:nvSpPr>
        <p:spPr>
          <a:xfrm>
            <a:off x="564001" y="2983166"/>
            <a:ext cx="7777969" cy="400110"/>
          </a:xfrm>
          <a:prstGeom prst="rect">
            <a:avLst/>
          </a:prstGeom>
        </p:spPr>
        <p:txBody>
          <a:bodyPr wrap="square">
            <a:spAutoFit/>
          </a:bodyPr>
          <a:lstStyle/>
          <a:p>
            <a:pPr algn="just" rtl="1"/>
            <a:r>
              <a:rPr lang="fa-IR" sz="2000" b="1" dirty="0" smtClean="0">
                <a:latin typeface="B Lotus" panose="00000400000000000000" pitchFamily="2" charset="-78"/>
                <a:ea typeface="Calibri" panose="020F0502020204030204" pitchFamily="34" charset="0"/>
                <a:cs typeface="B Lotus" panose="00000400000000000000" pitchFamily="2" charset="-78"/>
              </a:rPr>
              <a:t>پس از این آنها را قولشان کردی و مقربشان نمودی</a:t>
            </a:r>
            <a:endParaRPr lang="en-US" sz="2000" dirty="0"/>
          </a:p>
        </p:txBody>
      </p:sp>
      <p:sp>
        <p:nvSpPr>
          <p:cNvPr id="8" name="Rectangle 7"/>
          <p:cNvSpPr/>
          <p:nvPr/>
        </p:nvSpPr>
        <p:spPr>
          <a:xfrm>
            <a:off x="1507958" y="3904113"/>
            <a:ext cx="7903732" cy="1631216"/>
          </a:xfrm>
          <a:prstGeom prst="rect">
            <a:avLst/>
          </a:prstGeom>
        </p:spPr>
        <p:txBody>
          <a:bodyPr wrap="square">
            <a:spAutoFit/>
          </a:bodyPr>
          <a:lstStyle/>
          <a:p>
            <a:pPr algn="just" rtl="1"/>
            <a:r>
              <a:rPr lang="fa-IR"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rPr>
              <a:t>قرب یعنی کم کردن فاصله</a:t>
            </a:r>
          </a:p>
          <a:p>
            <a:pPr algn="just" rtl="1"/>
            <a:r>
              <a:rPr lang="fa-IR"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rPr>
              <a:t>قرب به مهدویت یعنی کم کردن فاصله اولیاء با امام زمان (عج)</a:t>
            </a:r>
          </a:p>
          <a:p>
            <a:pPr algn="just" rtl="1"/>
            <a:r>
              <a:rPr lang="fa-IR"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rPr>
              <a:t>پس نتیجه می گیریم اولیاء الهی هزاران سال قبل از آمدن امام زمان (عج) با امام زمان (عج) و مهدویت آشنا بودند، شروط لازمه را وفا کردند، و خداوند آنها را مقرب امام زمان(عج) قرار داده بود و آنها را درجریان مهدویت به کار گرفت..</a:t>
            </a:r>
            <a:endPar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endParaRPr>
          </a:p>
        </p:txBody>
      </p:sp>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91331" y="3525983"/>
            <a:ext cx="1853381" cy="2172032"/>
          </a:xfrm>
          <a:prstGeom prst="rect">
            <a:avLst/>
          </a:prstGeom>
        </p:spPr>
      </p:pic>
    </p:spTree>
    <p:extLst>
      <p:ext uri="{BB962C8B-B14F-4D97-AF65-F5344CB8AC3E}">
        <p14:creationId xmlns:p14="http://schemas.microsoft.com/office/powerpoint/2010/main" val="4211863391"/>
      </p:ext>
    </p:extLst>
  </p:cSld>
  <p:clrMapOvr>
    <a:masterClrMapping/>
  </p:clrMapOvr>
  <p:transition spd="slow">
    <p:push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1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right)">
                                      <p:cBhvr>
                                        <p:cTn id="17"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hlinkClick r:id="rId3" action="ppaction://hlinksldjump"/>
          </p:cNvPr>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1873512"/>
            <a:ext cx="909484" cy="2645528"/>
          </a:xfrm>
          <a:prstGeom prst="rect">
            <a:avLst/>
          </a:prstGeom>
        </p:spPr>
      </p:pic>
      <p:sp>
        <p:nvSpPr>
          <p:cNvPr id="40" name="TextBox 39">
            <a:hlinkClick r:id="rId3" action="ppaction://hlinksldjump"/>
          </p:cNvPr>
          <p:cNvSpPr txBox="1"/>
          <p:nvPr/>
        </p:nvSpPr>
        <p:spPr>
          <a:xfrm>
            <a:off x="10189581" y="2939796"/>
            <a:ext cx="1361270"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متن دعای ندبه</a:t>
            </a:r>
            <a:endParaRPr lang="en-US" sz="2400" b="1" spc="-150" dirty="0">
              <a:solidFill>
                <a:schemeClr val="bg1"/>
              </a:solidFill>
              <a:cs typeface="B Lotus" panose="00000400000000000000" pitchFamily="2" charset="-78"/>
            </a:endParaRPr>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3841" y="5545009"/>
            <a:ext cx="1623441" cy="1298753"/>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7025" y="5061900"/>
            <a:ext cx="1160933" cy="805798"/>
          </a:xfrm>
          <a:prstGeom prst="rect">
            <a:avLst/>
          </a:prstGeom>
        </p:spPr>
      </p:pic>
      <p:sp>
        <p:nvSpPr>
          <p:cNvPr id="2" name="Rectangle 1"/>
          <p:cNvSpPr/>
          <p:nvPr/>
        </p:nvSpPr>
        <p:spPr>
          <a:xfrm>
            <a:off x="-257409" y="1960850"/>
            <a:ext cx="7777969" cy="461665"/>
          </a:xfrm>
          <a:prstGeom prst="rect">
            <a:avLst/>
          </a:prstGeom>
        </p:spPr>
        <p:txBody>
          <a:bodyPr wrap="square">
            <a:spAutoFit/>
          </a:bodyPr>
          <a:lstStyle/>
          <a:p>
            <a:pPr algn="just" rtl="1"/>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وَ قَدَّمْتَ لَهُمُ الذِّکْرَ الْعَلِیَّ وَ الثَّنَاءَ الْجَلِیَ‌</a:t>
            </a:r>
            <a:endParaRPr lang="en-US" sz="2400" dirty="0">
              <a:solidFill>
                <a:schemeClr val="accent1">
                  <a:lumMod val="75000"/>
                </a:schemeClr>
              </a:solidFill>
            </a:endParaRPr>
          </a:p>
        </p:txBody>
      </p:sp>
      <p:sp>
        <p:nvSpPr>
          <p:cNvPr id="3" name="Rectangle 2"/>
          <p:cNvSpPr/>
          <p:nvPr/>
        </p:nvSpPr>
        <p:spPr>
          <a:xfrm>
            <a:off x="1421314" y="2936914"/>
            <a:ext cx="7777969" cy="400110"/>
          </a:xfrm>
          <a:prstGeom prst="rect">
            <a:avLst/>
          </a:prstGeom>
        </p:spPr>
        <p:txBody>
          <a:bodyPr wrap="square">
            <a:spAutoFit/>
          </a:bodyPr>
          <a:lstStyle/>
          <a:p>
            <a:pPr algn="just" rtl="1"/>
            <a:r>
              <a:rPr lang="fa-IR" sz="2000" b="1" dirty="0" smtClean="0">
                <a:latin typeface="B Lotus" panose="00000400000000000000" pitchFamily="2" charset="-78"/>
                <a:ea typeface="Calibri" panose="020F0502020204030204" pitchFamily="34" charset="0"/>
                <a:cs typeface="B Lotus" panose="00000400000000000000" pitchFamily="2" charset="-78"/>
              </a:rPr>
              <a:t>و برای آنها عالی ترین محضریت ها و گویاترین تعریف ها را (از مهدویت) مقدم کردی</a:t>
            </a:r>
            <a:endParaRPr lang="en-US" sz="2000" dirty="0"/>
          </a:p>
        </p:txBody>
      </p:sp>
      <p:sp>
        <p:nvSpPr>
          <p:cNvPr id="8" name="Rectangle 7"/>
          <p:cNvSpPr/>
          <p:nvPr/>
        </p:nvSpPr>
        <p:spPr>
          <a:xfrm>
            <a:off x="1507958" y="3904113"/>
            <a:ext cx="7903732" cy="707886"/>
          </a:xfrm>
          <a:prstGeom prst="rect">
            <a:avLst/>
          </a:prstGeom>
        </p:spPr>
        <p:txBody>
          <a:bodyPr wrap="square">
            <a:spAutoFit/>
          </a:bodyPr>
          <a:lstStyle/>
          <a:p>
            <a:pPr algn="just" rtl="1"/>
            <a:r>
              <a:rPr lang="fa-IR"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rPr>
              <a:t>اولین کسانی که با ماجرای مهدویت آشنا شدند و عالی ترین تبیین ها را از ماجرای مهدویت شنیدند اولیاء الهی بودند..</a:t>
            </a:r>
            <a:endPar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endParaRPr>
          </a:p>
        </p:txBody>
      </p:sp>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91331" y="3525983"/>
            <a:ext cx="1853381" cy="2172032"/>
          </a:xfrm>
          <a:prstGeom prst="rect">
            <a:avLst/>
          </a:prstGeom>
        </p:spPr>
      </p:pic>
    </p:spTree>
    <p:extLst>
      <p:ext uri="{BB962C8B-B14F-4D97-AF65-F5344CB8AC3E}">
        <p14:creationId xmlns:p14="http://schemas.microsoft.com/office/powerpoint/2010/main" val="91256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1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right)">
                                      <p:cBhvr>
                                        <p:cTn id="17"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hlinkClick r:id="rId3" action="ppaction://hlinksldjump"/>
          </p:cNvPr>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1873512"/>
            <a:ext cx="909484" cy="2645528"/>
          </a:xfrm>
          <a:prstGeom prst="rect">
            <a:avLst/>
          </a:prstGeom>
        </p:spPr>
      </p:pic>
      <p:sp>
        <p:nvSpPr>
          <p:cNvPr id="40" name="TextBox 39">
            <a:hlinkClick r:id="rId3" action="ppaction://hlinksldjump"/>
          </p:cNvPr>
          <p:cNvSpPr txBox="1"/>
          <p:nvPr/>
        </p:nvSpPr>
        <p:spPr>
          <a:xfrm>
            <a:off x="10189581" y="2939796"/>
            <a:ext cx="1361270"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متن دعای ندبه</a:t>
            </a:r>
            <a:endParaRPr lang="en-US" sz="2400" b="1" spc="-150" dirty="0">
              <a:solidFill>
                <a:schemeClr val="bg1"/>
              </a:solidFill>
              <a:cs typeface="B Lotus" panose="00000400000000000000" pitchFamily="2" charset="-78"/>
            </a:endParaRPr>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3841" y="5545009"/>
            <a:ext cx="1623441" cy="1298753"/>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7025" y="5061900"/>
            <a:ext cx="1160933" cy="805798"/>
          </a:xfrm>
          <a:prstGeom prst="rect">
            <a:avLst/>
          </a:prstGeom>
        </p:spPr>
      </p:pic>
      <p:sp>
        <p:nvSpPr>
          <p:cNvPr id="2" name="Rectangle 1"/>
          <p:cNvSpPr/>
          <p:nvPr/>
        </p:nvSpPr>
        <p:spPr>
          <a:xfrm>
            <a:off x="-257409" y="1960850"/>
            <a:ext cx="7777969" cy="461665"/>
          </a:xfrm>
          <a:prstGeom prst="rect">
            <a:avLst/>
          </a:prstGeom>
        </p:spPr>
        <p:txBody>
          <a:bodyPr wrap="square">
            <a:spAutoFit/>
          </a:bodyPr>
          <a:lstStyle/>
          <a:p>
            <a:pPr algn="just" rtl="1"/>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وَ أَهْبَطْتَ عَلَیْهِمْ مَلاَئِکَتَکَ</a:t>
            </a:r>
            <a:endParaRPr lang="en-US" sz="2400" dirty="0">
              <a:solidFill>
                <a:schemeClr val="accent1">
                  <a:lumMod val="75000"/>
                </a:schemeClr>
              </a:solidFill>
            </a:endParaRPr>
          </a:p>
        </p:txBody>
      </p:sp>
      <p:sp>
        <p:nvSpPr>
          <p:cNvPr id="3" name="Rectangle 2"/>
          <p:cNvSpPr/>
          <p:nvPr/>
        </p:nvSpPr>
        <p:spPr>
          <a:xfrm>
            <a:off x="256743" y="2969292"/>
            <a:ext cx="7777969" cy="400110"/>
          </a:xfrm>
          <a:prstGeom prst="rect">
            <a:avLst/>
          </a:prstGeom>
        </p:spPr>
        <p:txBody>
          <a:bodyPr wrap="square">
            <a:spAutoFit/>
          </a:bodyPr>
          <a:lstStyle/>
          <a:p>
            <a:pPr algn="just" rtl="1"/>
            <a:r>
              <a:rPr lang="fa-IR" sz="2000" b="1" dirty="0" smtClean="0">
                <a:latin typeface="B Lotus" panose="00000400000000000000" pitchFamily="2" charset="-78"/>
                <a:ea typeface="Calibri" panose="020F0502020204030204" pitchFamily="34" charset="0"/>
                <a:cs typeface="B Lotus" panose="00000400000000000000" pitchFamily="2" charset="-78"/>
              </a:rPr>
              <a:t>و ملائکه خود را بر آنان پایین می فرستادی</a:t>
            </a:r>
            <a:endParaRPr lang="en-US" sz="2000" dirty="0"/>
          </a:p>
        </p:txBody>
      </p:sp>
      <p:sp>
        <p:nvSpPr>
          <p:cNvPr id="8" name="Rectangle 7"/>
          <p:cNvSpPr/>
          <p:nvPr/>
        </p:nvSpPr>
        <p:spPr>
          <a:xfrm>
            <a:off x="1747282" y="3904113"/>
            <a:ext cx="7903732" cy="707886"/>
          </a:xfrm>
          <a:prstGeom prst="rect">
            <a:avLst/>
          </a:prstGeom>
        </p:spPr>
        <p:txBody>
          <a:bodyPr wrap="square">
            <a:spAutoFit/>
          </a:bodyPr>
          <a:lstStyle/>
          <a:p>
            <a:pPr algn="just" rtl="1"/>
            <a:r>
              <a:rPr lang="fa-IR"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rPr>
              <a:t>بر اساس فرمایش امام صادق (ع) در دعای ندبه، همه محبت هایی که خدا به رسولان و انبیاء الهی بذل نمود، برای جریان مهدویت بود، از جمله نزول ملائک الله</a:t>
            </a:r>
            <a:endPar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endParaRPr>
          </a:p>
        </p:txBody>
      </p:sp>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91331" y="3525983"/>
            <a:ext cx="1853381" cy="2172032"/>
          </a:xfrm>
          <a:prstGeom prst="rect">
            <a:avLst/>
          </a:prstGeom>
        </p:spPr>
      </p:pic>
    </p:spTree>
    <p:extLst>
      <p:ext uri="{BB962C8B-B14F-4D97-AF65-F5344CB8AC3E}">
        <p14:creationId xmlns:p14="http://schemas.microsoft.com/office/powerpoint/2010/main" val="5713383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1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right)">
                                      <p:cBhvr>
                                        <p:cTn id="17"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hlinkClick r:id="rId3" action="ppaction://hlinksldjump"/>
          </p:cNvPr>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1873512"/>
            <a:ext cx="909484" cy="2645528"/>
          </a:xfrm>
          <a:prstGeom prst="rect">
            <a:avLst/>
          </a:prstGeom>
        </p:spPr>
      </p:pic>
      <p:sp>
        <p:nvSpPr>
          <p:cNvPr id="40" name="TextBox 39">
            <a:hlinkClick r:id="rId3" action="ppaction://hlinksldjump"/>
          </p:cNvPr>
          <p:cNvSpPr txBox="1"/>
          <p:nvPr/>
        </p:nvSpPr>
        <p:spPr>
          <a:xfrm>
            <a:off x="10189581" y="2939796"/>
            <a:ext cx="1361270"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متن دعای ندبه</a:t>
            </a:r>
            <a:endParaRPr lang="en-US" sz="2400" b="1" spc="-150" dirty="0">
              <a:solidFill>
                <a:schemeClr val="bg1"/>
              </a:solidFill>
              <a:cs typeface="B Lotus" panose="00000400000000000000" pitchFamily="2" charset="-78"/>
            </a:endParaRPr>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3841" y="5545009"/>
            <a:ext cx="1623441" cy="1298753"/>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7025" y="5061900"/>
            <a:ext cx="1160933" cy="805798"/>
          </a:xfrm>
          <a:prstGeom prst="rect">
            <a:avLst/>
          </a:prstGeom>
        </p:spPr>
      </p:pic>
      <p:sp>
        <p:nvSpPr>
          <p:cNvPr id="2" name="Rectangle 1"/>
          <p:cNvSpPr/>
          <p:nvPr/>
        </p:nvSpPr>
        <p:spPr>
          <a:xfrm>
            <a:off x="4743084" y="1972916"/>
            <a:ext cx="1912128" cy="461665"/>
          </a:xfrm>
          <a:prstGeom prst="rect">
            <a:avLst/>
          </a:prstGeom>
        </p:spPr>
        <p:txBody>
          <a:bodyPr wrap="square">
            <a:spAutoFit/>
          </a:bodyPr>
          <a:lstStyle/>
          <a:p>
            <a:pPr algn="just" rtl="1"/>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وَ کَرَّمْتَهُمْ بِوَحْیِکَ</a:t>
            </a:r>
            <a:endParaRPr lang="en-US" sz="2400" dirty="0">
              <a:solidFill>
                <a:schemeClr val="accent1">
                  <a:lumMod val="75000"/>
                </a:schemeClr>
              </a:solidFill>
            </a:endParaRPr>
          </a:p>
        </p:txBody>
      </p:sp>
      <p:sp>
        <p:nvSpPr>
          <p:cNvPr id="3" name="Rectangle 2"/>
          <p:cNvSpPr/>
          <p:nvPr/>
        </p:nvSpPr>
        <p:spPr>
          <a:xfrm>
            <a:off x="4373372" y="2993373"/>
            <a:ext cx="2651551" cy="400110"/>
          </a:xfrm>
          <a:prstGeom prst="rect">
            <a:avLst/>
          </a:prstGeom>
        </p:spPr>
        <p:txBody>
          <a:bodyPr wrap="square">
            <a:spAutoFit/>
          </a:bodyPr>
          <a:lstStyle/>
          <a:p>
            <a:pPr algn="just" rtl="1"/>
            <a:r>
              <a:rPr lang="fa-IR" sz="2000" b="1" dirty="0" smtClean="0">
                <a:latin typeface="B Lotus" panose="00000400000000000000" pitchFamily="2" charset="-78"/>
                <a:ea typeface="Calibri" panose="020F0502020204030204" pitchFamily="34" charset="0"/>
                <a:cs typeface="B Lotus" panose="00000400000000000000" pitchFamily="2" charset="-78"/>
              </a:rPr>
              <a:t>و آنها را با وحی کرامت دادی</a:t>
            </a:r>
            <a:endParaRPr lang="en-US" sz="2000" dirty="0"/>
          </a:p>
        </p:txBody>
      </p:sp>
      <p:sp>
        <p:nvSpPr>
          <p:cNvPr id="8" name="Rectangle 7"/>
          <p:cNvSpPr/>
          <p:nvPr/>
        </p:nvSpPr>
        <p:spPr>
          <a:xfrm>
            <a:off x="1747282" y="3904113"/>
            <a:ext cx="7903732" cy="707886"/>
          </a:xfrm>
          <a:prstGeom prst="rect">
            <a:avLst/>
          </a:prstGeom>
        </p:spPr>
        <p:txBody>
          <a:bodyPr wrap="square">
            <a:spAutoFit/>
          </a:bodyPr>
          <a:lstStyle/>
          <a:p>
            <a:pPr algn="just" rtl="1"/>
            <a:r>
              <a:rPr lang="fa-IR"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rPr>
              <a:t>بر اساس فرمایش امام صادق (ع) در دعای ندبه، همه محبت هایی که خدا به رسولان و انبیاء الهی بذل نمود، برای جریان مهدویت بود، از جمله وحی </a:t>
            </a:r>
            <a:endPar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endParaRPr>
          </a:p>
        </p:txBody>
      </p:sp>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91331" y="3525983"/>
            <a:ext cx="1853381" cy="2172032"/>
          </a:xfrm>
          <a:prstGeom prst="rect">
            <a:avLst/>
          </a:prstGeom>
        </p:spPr>
      </p:pic>
    </p:spTree>
    <p:extLst>
      <p:ext uri="{BB962C8B-B14F-4D97-AF65-F5344CB8AC3E}">
        <p14:creationId xmlns:p14="http://schemas.microsoft.com/office/powerpoint/2010/main" val="4568959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1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right)">
                                      <p:cBhvr>
                                        <p:cTn id="17"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hlinkClick r:id="rId3" action="ppaction://hlinksldjump"/>
          </p:cNvPr>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1873512"/>
            <a:ext cx="909484" cy="2645528"/>
          </a:xfrm>
          <a:prstGeom prst="rect">
            <a:avLst/>
          </a:prstGeom>
        </p:spPr>
      </p:pic>
      <p:sp>
        <p:nvSpPr>
          <p:cNvPr id="40" name="TextBox 39">
            <a:hlinkClick r:id="rId3" action="ppaction://hlinksldjump"/>
          </p:cNvPr>
          <p:cNvSpPr txBox="1"/>
          <p:nvPr/>
        </p:nvSpPr>
        <p:spPr>
          <a:xfrm>
            <a:off x="10189581" y="2939796"/>
            <a:ext cx="1361270"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متن دعای ندبه</a:t>
            </a:r>
            <a:endParaRPr lang="en-US" sz="2400" b="1" spc="-150" dirty="0">
              <a:solidFill>
                <a:schemeClr val="bg1"/>
              </a:solidFill>
              <a:cs typeface="B Lotus" panose="00000400000000000000" pitchFamily="2" charset="-78"/>
            </a:endParaRPr>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3841" y="5545009"/>
            <a:ext cx="1623441" cy="1298753"/>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7025" y="5061900"/>
            <a:ext cx="1160933" cy="805798"/>
          </a:xfrm>
          <a:prstGeom prst="rect">
            <a:avLst/>
          </a:prstGeom>
        </p:spPr>
      </p:pic>
      <p:sp>
        <p:nvSpPr>
          <p:cNvPr id="2" name="Rectangle 1"/>
          <p:cNvSpPr/>
          <p:nvPr/>
        </p:nvSpPr>
        <p:spPr>
          <a:xfrm>
            <a:off x="4743084" y="1972916"/>
            <a:ext cx="1912128" cy="461665"/>
          </a:xfrm>
          <a:prstGeom prst="rect">
            <a:avLst/>
          </a:prstGeom>
        </p:spPr>
        <p:txBody>
          <a:bodyPr wrap="square">
            <a:spAutoFit/>
          </a:bodyPr>
          <a:lstStyle/>
          <a:p>
            <a:pPr algn="just" rtl="1"/>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وَ رَفَدْتَهُمْ بِعِلْمِکَ </a:t>
            </a:r>
            <a:endParaRPr lang="en-US" sz="2400" dirty="0">
              <a:solidFill>
                <a:schemeClr val="accent1">
                  <a:lumMod val="75000"/>
                </a:schemeClr>
              </a:solidFill>
            </a:endParaRPr>
          </a:p>
        </p:txBody>
      </p:sp>
      <p:sp>
        <p:nvSpPr>
          <p:cNvPr id="3" name="Rectangle 2"/>
          <p:cNvSpPr/>
          <p:nvPr/>
        </p:nvSpPr>
        <p:spPr>
          <a:xfrm>
            <a:off x="4111351" y="2934380"/>
            <a:ext cx="3175594" cy="400110"/>
          </a:xfrm>
          <a:prstGeom prst="rect">
            <a:avLst/>
          </a:prstGeom>
        </p:spPr>
        <p:txBody>
          <a:bodyPr wrap="square">
            <a:spAutoFit/>
          </a:bodyPr>
          <a:lstStyle/>
          <a:p>
            <a:pPr algn="just" rtl="1"/>
            <a:r>
              <a:rPr lang="fa-IR" sz="2000" b="1" dirty="0" smtClean="0">
                <a:latin typeface="B Lotus" panose="00000400000000000000" pitchFamily="2" charset="-78"/>
                <a:ea typeface="Calibri" panose="020F0502020204030204" pitchFamily="34" charset="0"/>
                <a:cs typeface="B Lotus" panose="00000400000000000000" pitchFamily="2" charset="-78"/>
              </a:rPr>
              <a:t>و آنان را با عطای علم یاری کردی</a:t>
            </a:r>
            <a:endParaRPr lang="en-US" sz="2000" dirty="0"/>
          </a:p>
        </p:txBody>
      </p:sp>
      <p:sp>
        <p:nvSpPr>
          <p:cNvPr id="8" name="Rectangle 7"/>
          <p:cNvSpPr/>
          <p:nvPr/>
        </p:nvSpPr>
        <p:spPr>
          <a:xfrm>
            <a:off x="1747282" y="3904113"/>
            <a:ext cx="7903732" cy="707886"/>
          </a:xfrm>
          <a:prstGeom prst="rect">
            <a:avLst/>
          </a:prstGeom>
        </p:spPr>
        <p:txBody>
          <a:bodyPr wrap="square">
            <a:spAutoFit/>
          </a:bodyPr>
          <a:lstStyle/>
          <a:p>
            <a:pPr algn="just" rtl="1"/>
            <a:r>
              <a:rPr lang="fa-IR"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rPr>
              <a:t>بر اساس فرمایش امام صادق (ع) در دعای ندبه، همه محبت هایی که خدا به رسولان و انبیاء الهی بذل نمود، برای جریان مهدویت بود، از جمله عطای علوم</a:t>
            </a:r>
            <a:endPar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endParaRPr>
          </a:p>
        </p:txBody>
      </p:sp>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91331" y="3525983"/>
            <a:ext cx="1853381" cy="2172032"/>
          </a:xfrm>
          <a:prstGeom prst="rect">
            <a:avLst/>
          </a:prstGeom>
        </p:spPr>
      </p:pic>
    </p:spTree>
    <p:extLst>
      <p:ext uri="{BB962C8B-B14F-4D97-AF65-F5344CB8AC3E}">
        <p14:creationId xmlns:p14="http://schemas.microsoft.com/office/powerpoint/2010/main" val="16811387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1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right)">
                                      <p:cBhvr>
                                        <p:cTn id="17"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hlinkClick r:id="rId3" action="ppaction://hlinksldjump"/>
          </p:cNvPr>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1873512"/>
            <a:ext cx="909484" cy="2645528"/>
          </a:xfrm>
          <a:prstGeom prst="rect">
            <a:avLst/>
          </a:prstGeom>
        </p:spPr>
      </p:pic>
      <p:sp>
        <p:nvSpPr>
          <p:cNvPr id="40" name="TextBox 39">
            <a:hlinkClick r:id="rId3" action="ppaction://hlinksldjump"/>
          </p:cNvPr>
          <p:cNvSpPr txBox="1"/>
          <p:nvPr/>
        </p:nvSpPr>
        <p:spPr>
          <a:xfrm>
            <a:off x="10189581" y="2939796"/>
            <a:ext cx="1361270"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متن دعای ندبه</a:t>
            </a:r>
            <a:endParaRPr lang="en-US" sz="2400" b="1" spc="-150" dirty="0">
              <a:solidFill>
                <a:schemeClr val="bg1"/>
              </a:solidFill>
              <a:cs typeface="B Lotus" panose="00000400000000000000" pitchFamily="2" charset="-78"/>
            </a:endParaRPr>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3841" y="5545009"/>
            <a:ext cx="1623441" cy="1298753"/>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7025" y="5061900"/>
            <a:ext cx="1160933" cy="805798"/>
          </a:xfrm>
          <a:prstGeom prst="rect">
            <a:avLst/>
          </a:prstGeom>
        </p:spPr>
      </p:pic>
      <p:sp>
        <p:nvSpPr>
          <p:cNvPr id="2" name="Rectangle 1"/>
          <p:cNvSpPr/>
          <p:nvPr/>
        </p:nvSpPr>
        <p:spPr>
          <a:xfrm>
            <a:off x="3839006" y="2115335"/>
            <a:ext cx="3720283" cy="461665"/>
          </a:xfrm>
          <a:prstGeom prst="rect">
            <a:avLst/>
          </a:prstGeom>
        </p:spPr>
        <p:txBody>
          <a:bodyPr wrap="square">
            <a:spAutoFit/>
          </a:bodyPr>
          <a:lstStyle/>
          <a:p>
            <a:pPr algn="just" rtl="1"/>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وَ جَعَلْتَهُمُ الذَّرِیعَةَ (الذَّرَائِعَ) إِلَیْکَ</a:t>
            </a:r>
            <a:endParaRPr lang="en-US" sz="2400" dirty="0">
              <a:solidFill>
                <a:schemeClr val="accent1">
                  <a:lumMod val="75000"/>
                </a:schemeClr>
              </a:solidFill>
            </a:endParaRPr>
          </a:p>
        </p:txBody>
      </p:sp>
      <p:sp>
        <p:nvSpPr>
          <p:cNvPr id="3" name="Rectangle 2"/>
          <p:cNvSpPr/>
          <p:nvPr/>
        </p:nvSpPr>
        <p:spPr>
          <a:xfrm>
            <a:off x="3856202" y="2939796"/>
            <a:ext cx="3703087" cy="400110"/>
          </a:xfrm>
          <a:prstGeom prst="rect">
            <a:avLst/>
          </a:prstGeom>
        </p:spPr>
        <p:txBody>
          <a:bodyPr wrap="square">
            <a:spAutoFit/>
          </a:bodyPr>
          <a:lstStyle/>
          <a:p>
            <a:pPr algn="just" rtl="1"/>
            <a:r>
              <a:rPr lang="fa-IR" sz="2000" b="1" dirty="0" smtClean="0">
                <a:latin typeface="B Lotus" panose="00000400000000000000" pitchFamily="2" charset="-78"/>
                <a:ea typeface="Calibri" panose="020F0502020204030204" pitchFamily="34" charset="0"/>
                <a:cs typeface="B Lotus" panose="00000400000000000000" pitchFamily="2" charset="-78"/>
              </a:rPr>
              <a:t>و آنان را وسیله بسوی خودت قرار دادی</a:t>
            </a:r>
            <a:endParaRPr lang="en-US" sz="2000" dirty="0"/>
          </a:p>
        </p:txBody>
      </p:sp>
      <p:sp>
        <p:nvSpPr>
          <p:cNvPr id="8" name="Rectangle 7"/>
          <p:cNvSpPr/>
          <p:nvPr/>
        </p:nvSpPr>
        <p:spPr>
          <a:xfrm>
            <a:off x="1747282" y="3904113"/>
            <a:ext cx="7903732" cy="707886"/>
          </a:xfrm>
          <a:prstGeom prst="rect">
            <a:avLst/>
          </a:prstGeom>
        </p:spPr>
        <p:txBody>
          <a:bodyPr wrap="square">
            <a:spAutoFit/>
          </a:bodyPr>
          <a:lstStyle/>
          <a:p>
            <a:pPr algn="just" rtl="1"/>
            <a:r>
              <a:rPr lang="fa-IR"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rPr>
              <a:t>خداوند در هر زمانی اولیاء خودش را وسیله ای قرار داد تا همه چیز و همه کَس را بسوی توحید و مهدویت سوق دهند..</a:t>
            </a:r>
            <a:endPar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endParaRPr>
          </a:p>
        </p:txBody>
      </p:sp>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91331" y="3525983"/>
            <a:ext cx="1853381" cy="2172032"/>
          </a:xfrm>
          <a:prstGeom prst="rect">
            <a:avLst/>
          </a:prstGeom>
        </p:spPr>
      </p:pic>
    </p:spTree>
    <p:extLst>
      <p:ext uri="{BB962C8B-B14F-4D97-AF65-F5344CB8AC3E}">
        <p14:creationId xmlns:p14="http://schemas.microsoft.com/office/powerpoint/2010/main" val="35853171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1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right)">
                                      <p:cBhvr>
                                        <p:cTn id="17"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hlinkClick r:id="rId3" action="ppaction://hlinksldjump"/>
          </p:cNvPr>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1873512"/>
            <a:ext cx="909484" cy="2645528"/>
          </a:xfrm>
          <a:prstGeom prst="rect">
            <a:avLst/>
          </a:prstGeom>
        </p:spPr>
      </p:pic>
      <p:sp>
        <p:nvSpPr>
          <p:cNvPr id="40" name="TextBox 39">
            <a:hlinkClick r:id="rId3" action="ppaction://hlinksldjump"/>
          </p:cNvPr>
          <p:cNvSpPr txBox="1"/>
          <p:nvPr/>
        </p:nvSpPr>
        <p:spPr>
          <a:xfrm>
            <a:off x="10189581" y="2939796"/>
            <a:ext cx="1361270"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متن دعای ندبه</a:t>
            </a:r>
            <a:endParaRPr lang="en-US" sz="2400" b="1" spc="-150" dirty="0">
              <a:solidFill>
                <a:schemeClr val="bg1"/>
              </a:solidFill>
              <a:cs typeface="B Lotus" panose="00000400000000000000" pitchFamily="2" charset="-78"/>
            </a:endParaRPr>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3841" y="5545009"/>
            <a:ext cx="1623441" cy="1298753"/>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7025" y="5061900"/>
            <a:ext cx="1160933" cy="805798"/>
          </a:xfrm>
          <a:prstGeom prst="rect">
            <a:avLst/>
          </a:prstGeom>
        </p:spPr>
      </p:pic>
      <p:sp>
        <p:nvSpPr>
          <p:cNvPr id="2" name="Rectangle 1"/>
          <p:cNvSpPr/>
          <p:nvPr/>
        </p:nvSpPr>
        <p:spPr>
          <a:xfrm>
            <a:off x="3024727" y="2279869"/>
            <a:ext cx="3720283" cy="461665"/>
          </a:xfrm>
          <a:prstGeom prst="rect">
            <a:avLst/>
          </a:prstGeom>
        </p:spPr>
        <p:txBody>
          <a:bodyPr wrap="square">
            <a:spAutoFit/>
          </a:bodyPr>
          <a:lstStyle/>
          <a:p>
            <a:pPr algn="just" rtl="1"/>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وَ الْوَسِیلَةَ إِلَى رِضْوَانِکَ</a:t>
            </a:r>
            <a:endParaRPr lang="en-US" sz="2400" dirty="0">
              <a:solidFill>
                <a:schemeClr val="accent1">
                  <a:lumMod val="75000"/>
                </a:schemeClr>
              </a:solidFill>
            </a:endParaRPr>
          </a:p>
        </p:txBody>
      </p:sp>
      <p:sp>
        <p:nvSpPr>
          <p:cNvPr id="3" name="Rectangle 2"/>
          <p:cNvSpPr/>
          <p:nvPr/>
        </p:nvSpPr>
        <p:spPr>
          <a:xfrm>
            <a:off x="3531737" y="2939796"/>
            <a:ext cx="3703087" cy="400110"/>
          </a:xfrm>
          <a:prstGeom prst="rect">
            <a:avLst/>
          </a:prstGeom>
        </p:spPr>
        <p:txBody>
          <a:bodyPr wrap="square">
            <a:spAutoFit/>
          </a:bodyPr>
          <a:lstStyle/>
          <a:p>
            <a:pPr algn="just" rtl="1"/>
            <a:r>
              <a:rPr lang="fa-IR" sz="2000" b="1" dirty="0" smtClean="0">
                <a:latin typeface="B Lotus" panose="00000400000000000000" pitchFamily="2" charset="-78"/>
                <a:ea typeface="Calibri" panose="020F0502020204030204" pitchFamily="34" charset="0"/>
                <a:cs typeface="B Lotus" panose="00000400000000000000" pitchFamily="2" charset="-78"/>
              </a:rPr>
              <a:t>و آنان را وسیله بسوی رضوانت قرار دادی</a:t>
            </a:r>
            <a:endParaRPr lang="en-US" sz="2000" dirty="0"/>
          </a:p>
        </p:txBody>
      </p:sp>
      <p:sp>
        <p:nvSpPr>
          <p:cNvPr id="8" name="Rectangle 7"/>
          <p:cNvSpPr/>
          <p:nvPr/>
        </p:nvSpPr>
        <p:spPr>
          <a:xfrm>
            <a:off x="1731142" y="3651018"/>
            <a:ext cx="7903732" cy="2862322"/>
          </a:xfrm>
          <a:prstGeom prst="rect">
            <a:avLst/>
          </a:prstGeom>
        </p:spPr>
        <p:txBody>
          <a:bodyPr wrap="square">
            <a:spAutoFit/>
          </a:bodyPr>
          <a:lstStyle/>
          <a:p>
            <a:pPr algn="just" rtl="1"/>
            <a:r>
              <a:rPr lang="fa-IR"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rPr>
              <a:t>در </a:t>
            </a:r>
            <a:r>
              <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rPr>
              <a:t>قرآن؛ آیا فقط اهل بیت ع «وسیله» قرار داده شده‌اند، یا تمام رسولان؟</a:t>
            </a:r>
          </a:p>
          <a:p>
            <a:pPr algn="just" rtl="1"/>
            <a:endParaRPr lang="fa-IR"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endParaRPr>
          </a:p>
          <a:p>
            <a:pPr algn="just" rtl="1"/>
            <a:r>
              <a:rPr lang="fa-IR"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rPr>
              <a:t>طبق آیه 57 إسراء رسولانِ </a:t>
            </a:r>
            <a:r>
              <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rPr>
              <a:t>گذشته ع «وسیله» بسوی خدا نیستند، بلکه خود دنبال وسیله برای قرب به ربّ می‌گردند.</a:t>
            </a:r>
          </a:p>
          <a:p>
            <a:pPr algn="just" rtl="1"/>
            <a:r>
              <a:rPr lang="fa-IR"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rPr>
              <a:t>[</a:t>
            </a:r>
            <a:r>
              <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rPr>
              <a:t>مؤمنان قبل از اسلام به «وسیله» دعوت نشده بودند، و] فقط مؤمنانِ در اسلام به «وسیله» دعوت شده‌اند:</a:t>
            </a:r>
          </a:p>
          <a:p>
            <a:pPr algn="just" rtl="1"/>
            <a:r>
              <a:rPr lang="fa-IR"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rPr>
              <a:t>یا </a:t>
            </a:r>
            <a:r>
              <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rPr>
              <a:t>أَیُّهَا الَّذینَ آمَنُوا اتَّقُوا اللّهَ وَ ابْتَغُوا إِلَیْهِ الْوَسیلَةَ وَ جاهِدُوا فی سَبیلِهِ لَعَلَّکُمْ تُفْلِحُونَ [مائده۳۵]</a:t>
            </a:r>
          </a:p>
          <a:p>
            <a:pPr algn="just" rtl="1"/>
            <a:r>
              <a:rPr lang="fa-IR"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rPr>
              <a:t>پس </a:t>
            </a:r>
            <a:r>
              <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rPr>
              <a:t>«وسیله» چیزی است که فقط در اسلام قرار داده شده است.</a:t>
            </a:r>
          </a:p>
          <a:p>
            <a:pPr algn="just" rtl="1"/>
            <a:r>
              <a:rPr lang="fa-IR"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rPr>
              <a:t>اما </a:t>
            </a:r>
            <a:r>
              <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rPr>
              <a:t>چرا در دعای ندبه، این مفهوم به خوبان گذشته هم تعمیم داده شده است؟!</a:t>
            </a:r>
          </a:p>
        </p:txBody>
      </p:sp>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91331" y="3525983"/>
            <a:ext cx="1853381" cy="2172032"/>
          </a:xfrm>
          <a:prstGeom prst="rect">
            <a:avLst/>
          </a:prstGeom>
        </p:spPr>
      </p:pic>
    </p:spTree>
    <p:extLst>
      <p:ext uri="{BB962C8B-B14F-4D97-AF65-F5344CB8AC3E}">
        <p14:creationId xmlns:p14="http://schemas.microsoft.com/office/powerpoint/2010/main" val="17374047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1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right)">
                                      <p:cBhvr>
                                        <p:cTn id="17"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8"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hlinkClick r:id="rId3" action="ppaction://hlinksldjump"/>
          </p:cNvPr>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1873512"/>
            <a:ext cx="909484" cy="2645528"/>
          </a:xfrm>
          <a:prstGeom prst="rect">
            <a:avLst/>
          </a:prstGeom>
        </p:spPr>
      </p:pic>
      <p:sp>
        <p:nvSpPr>
          <p:cNvPr id="40" name="TextBox 39">
            <a:hlinkClick r:id="rId3" action="ppaction://hlinksldjump"/>
          </p:cNvPr>
          <p:cNvSpPr txBox="1"/>
          <p:nvPr/>
        </p:nvSpPr>
        <p:spPr>
          <a:xfrm>
            <a:off x="10189581" y="2939796"/>
            <a:ext cx="1361270"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متن دعای ندبه</a:t>
            </a:r>
            <a:endParaRPr lang="en-US" sz="2400" b="1" spc="-150" dirty="0">
              <a:solidFill>
                <a:schemeClr val="bg1"/>
              </a:solidFill>
              <a:cs typeface="B Lotus" panose="00000400000000000000" pitchFamily="2" charset="-78"/>
            </a:endParaRPr>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3841" y="5545009"/>
            <a:ext cx="1623441" cy="1298753"/>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7025" y="5061900"/>
            <a:ext cx="1160933" cy="805798"/>
          </a:xfrm>
          <a:prstGeom prst="rect">
            <a:avLst/>
          </a:prstGeom>
        </p:spPr>
      </p:pic>
      <p:sp>
        <p:nvSpPr>
          <p:cNvPr id="2" name="Rectangle 1"/>
          <p:cNvSpPr/>
          <p:nvPr/>
        </p:nvSpPr>
        <p:spPr>
          <a:xfrm>
            <a:off x="3024727" y="2279869"/>
            <a:ext cx="3720283" cy="461665"/>
          </a:xfrm>
          <a:prstGeom prst="rect">
            <a:avLst/>
          </a:prstGeom>
        </p:spPr>
        <p:txBody>
          <a:bodyPr wrap="square">
            <a:spAutoFit/>
          </a:bodyPr>
          <a:lstStyle/>
          <a:p>
            <a:pPr algn="just" rtl="1"/>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وَ الْوَسِیلَةَ إِلَى رِضْوَانِکَ</a:t>
            </a:r>
            <a:endParaRPr lang="en-US" sz="2400" dirty="0">
              <a:solidFill>
                <a:schemeClr val="accent1">
                  <a:lumMod val="75000"/>
                </a:schemeClr>
              </a:solidFill>
            </a:endParaRPr>
          </a:p>
        </p:txBody>
      </p:sp>
      <p:sp>
        <p:nvSpPr>
          <p:cNvPr id="3" name="Rectangle 2"/>
          <p:cNvSpPr/>
          <p:nvPr/>
        </p:nvSpPr>
        <p:spPr>
          <a:xfrm>
            <a:off x="3531737" y="2939796"/>
            <a:ext cx="3703087" cy="400110"/>
          </a:xfrm>
          <a:prstGeom prst="rect">
            <a:avLst/>
          </a:prstGeom>
        </p:spPr>
        <p:txBody>
          <a:bodyPr wrap="square">
            <a:spAutoFit/>
          </a:bodyPr>
          <a:lstStyle/>
          <a:p>
            <a:pPr algn="just" rtl="1"/>
            <a:r>
              <a:rPr lang="fa-IR" sz="2000" b="1" dirty="0" smtClean="0">
                <a:latin typeface="B Lotus" panose="00000400000000000000" pitchFamily="2" charset="-78"/>
                <a:ea typeface="Calibri" panose="020F0502020204030204" pitchFamily="34" charset="0"/>
                <a:cs typeface="B Lotus" panose="00000400000000000000" pitchFamily="2" charset="-78"/>
              </a:rPr>
              <a:t>و آنان را وسیله بسوی رضوانت قرار دادی</a:t>
            </a:r>
            <a:endParaRPr lang="en-US" sz="2000" dirty="0"/>
          </a:p>
        </p:txBody>
      </p:sp>
      <p:sp>
        <p:nvSpPr>
          <p:cNvPr id="8" name="Rectangle 7"/>
          <p:cNvSpPr/>
          <p:nvPr/>
        </p:nvSpPr>
        <p:spPr>
          <a:xfrm>
            <a:off x="1731142" y="3651018"/>
            <a:ext cx="7903732" cy="1938992"/>
          </a:xfrm>
          <a:prstGeom prst="rect">
            <a:avLst/>
          </a:prstGeom>
        </p:spPr>
        <p:txBody>
          <a:bodyPr wrap="square">
            <a:spAutoFit/>
          </a:bodyPr>
          <a:lstStyle/>
          <a:p>
            <a:pPr algn="just" rtl="1"/>
            <a:r>
              <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rPr>
              <a:t>ـ مطالب قبلی، در باره اهل بیت </a:t>
            </a:r>
            <a:r>
              <a:rPr lang="fa-IR"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rPr>
              <a:t>(ع) </a:t>
            </a:r>
            <a:r>
              <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rPr>
              <a:t>و مطالب بعدی در باره رسولان </a:t>
            </a:r>
            <a:r>
              <a:rPr lang="fa-IR"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rPr>
              <a:t>(ع) است</a:t>
            </a:r>
            <a:r>
              <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rPr>
              <a:t>.</a:t>
            </a:r>
          </a:p>
          <a:p>
            <a:pPr algn="just" rtl="1"/>
            <a:r>
              <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rPr>
              <a:t>ـ آیا در این بین، جملاتی جا افتاده است؟</a:t>
            </a:r>
          </a:p>
          <a:p>
            <a:pPr algn="just" rtl="1"/>
            <a:r>
              <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rPr>
              <a:t>ـ یا اتصال این دو قسمت، با خطبه ظهوریّه‌ی امام زمان عج انجام می‌شود؟</a:t>
            </a:r>
          </a:p>
          <a:p>
            <a:pPr algn="just" rtl="1"/>
            <a:r>
              <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rPr>
              <a:t>ـ طبق خطبه ظهوریّه‌ی امام زمان عج، اهل بیت ع با انوارشان در رسولان ع تجلّی کرده بودند، و بدین صورت رسولان </a:t>
            </a:r>
            <a:r>
              <a:rPr lang="fa-IR"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rPr>
              <a:t>(ع)، </a:t>
            </a:r>
            <a:r>
              <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rPr>
              <a:t>خلیفه اهل بیت </a:t>
            </a:r>
            <a:r>
              <a:rPr lang="fa-IR"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rPr>
              <a:t>(ع) </a:t>
            </a:r>
            <a:r>
              <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rPr>
              <a:t>بودند. لذا امام زمان عج می‌فرمایند: هر کس می‌خواهد نوح </a:t>
            </a:r>
            <a:r>
              <a:rPr lang="fa-IR"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rPr>
              <a:t>(ع) </a:t>
            </a:r>
            <a:r>
              <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rPr>
              <a:t>را ببیند، به من نگاه کند که من همان نوح هستم [و اَمثال این جملات].</a:t>
            </a:r>
          </a:p>
        </p:txBody>
      </p:sp>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91331" y="3525983"/>
            <a:ext cx="1853381" cy="2172032"/>
          </a:xfrm>
          <a:prstGeom prst="rect">
            <a:avLst/>
          </a:prstGeom>
        </p:spPr>
      </p:pic>
    </p:spTree>
    <p:extLst>
      <p:ext uri="{BB962C8B-B14F-4D97-AF65-F5344CB8AC3E}">
        <p14:creationId xmlns:p14="http://schemas.microsoft.com/office/powerpoint/2010/main" val="21703651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1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right)">
                                      <p:cBhvr>
                                        <p:cTn id="17"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hlinkClick r:id="rId3" action="ppaction://hlinksldjump"/>
          </p:cNvPr>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1873512"/>
            <a:ext cx="909484" cy="2645528"/>
          </a:xfrm>
          <a:prstGeom prst="rect">
            <a:avLst/>
          </a:prstGeom>
        </p:spPr>
      </p:pic>
      <p:sp>
        <p:nvSpPr>
          <p:cNvPr id="40" name="TextBox 39">
            <a:hlinkClick r:id="rId3" action="ppaction://hlinksldjump"/>
          </p:cNvPr>
          <p:cNvSpPr txBox="1"/>
          <p:nvPr/>
        </p:nvSpPr>
        <p:spPr>
          <a:xfrm>
            <a:off x="10189581" y="2939796"/>
            <a:ext cx="1361270"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متن دعای ندبه</a:t>
            </a:r>
            <a:endParaRPr lang="en-US" sz="2400" b="1" spc="-150" dirty="0">
              <a:solidFill>
                <a:schemeClr val="bg1"/>
              </a:solidFill>
              <a:cs typeface="B Lotus" panose="00000400000000000000" pitchFamily="2" charset="-78"/>
            </a:endParaRPr>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3841" y="5545009"/>
            <a:ext cx="1623441" cy="1298753"/>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7025" y="5061900"/>
            <a:ext cx="1160933" cy="805798"/>
          </a:xfrm>
          <a:prstGeom prst="rect">
            <a:avLst/>
          </a:prstGeom>
        </p:spPr>
      </p:pic>
      <p:sp>
        <p:nvSpPr>
          <p:cNvPr id="2" name="Rectangle 1"/>
          <p:cNvSpPr/>
          <p:nvPr/>
        </p:nvSpPr>
        <p:spPr>
          <a:xfrm>
            <a:off x="3038940" y="2279869"/>
            <a:ext cx="4688679" cy="461665"/>
          </a:xfrm>
          <a:prstGeom prst="rect">
            <a:avLst/>
          </a:prstGeom>
        </p:spPr>
        <p:txBody>
          <a:bodyPr wrap="square">
            <a:spAutoFit/>
          </a:bodyPr>
          <a:lstStyle/>
          <a:p>
            <a:pPr algn="just" rtl="1"/>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فَبَعْضٌ أَسْکَنْتَهُ جَنَّتَکَ إِلَى أَنْ أَخْرَجْتَهُ مِنْهَا</a:t>
            </a:r>
            <a:endParaRPr lang="en-US" sz="2400" dirty="0">
              <a:solidFill>
                <a:schemeClr val="accent1">
                  <a:lumMod val="75000"/>
                </a:schemeClr>
              </a:solidFill>
            </a:endParaRPr>
          </a:p>
        </p:txBody>
      </p:sp>
      <p:sp>
        <p:nvSpPr>
          <p:cNvPr id="3" name="Rectangle 2"/>
          <p:cNvSpPr/>
          <p:nvPr/>
        </p:nvSpPr>
        <p:spPr>
          <a:xfrm>
            <a:off x="1592377" y="2970573"/>
            <a:ext cx="7938631" cy="400110"/>
          </a:xfrm>
          <a:prstGeom prst="rect">
            <a:avLst/>
          </a:prstGeom>
        </p:spPr>
        <p:txBody>
          <a:bodyPr wrap="square">
            <a:spAutoFit/>
          </a:bodyPr>
          <a:lstStyle/>
          <a:p>
            <a:pPr algn="just" rtl="1"/>
            <a:r>
              <a:rPr lang="fa-IR" sz="2000" b="1" dirty="0" smtClean="0">
                <a:cs typeface="B Lotus" panose="00000400000000000000" pitchFamily="2" charset="-78"/>
              </a:rPr>
              <a:t>سپس بعضی از اولیائت(آدم) را در بهشت ساکن کردی تا اینکه ایشان را از آنجا اخراج نمودی</a:t>
            </a:r>
            <a:endParaRPr lang="en-US" sz="2000" dirty="0"/>
          </a:p>
        </p:txBody>
      </p:sp>
      <p:sp>
        <p:nvSpPr>
          <p:cNvPr id="8" name="Rectangle 7"/>
          <p:cNvSpPr/>
          <p:nvPr/>
        </p:nvSpPr>
        <p:spPr>
          <a:xfrm>
            <a:off x="1747282" y="3784627"/>
            <a:ext cx="7903732" cy="2554545"/>
          </a:xfrm>
          <a:prstGeom prst="rect">
            <a:avLst/>
          </a:prstGeom>
        </p:spPr>
        <p:txBody>
          <a:bodyPr wrap="square">
            <a:spAutoFit/>
          </a:bodyPr>
          <a:lstStyle/>
          <a:p>
            <a:pPr algn="just" rtl="1"/>
            <a:r>
              <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rPr>
              <a:t>جَنَّتَکَ [= بهشتِ خودت]= بهشتی که بوسیله «اَسماء هؤُلاء» ساخته شده است</a:t>
            </a:r>
            <a:r>
              <a:rPr lang="fa-IR"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rPr>
              <a:t>:</a:t>
            </a:r>
          </a:p>
          <a:p>
            <a:pPr algn="just" rtl="1"/>
            <a:endParaRPr lang="fa-IR"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endParaRPr>
          </a:p>
          <a:p>
            <a:pPr algn="just" rtl="1"/>
            <a:r>
              <a:rPr lang="fa-IR"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rPr>
              <a:t>وَ </a:t>
            </a:r>
            <a:r>
              <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rPr>
              <a:t>عَلَّمَ آدَمَ اْلأَسْماءَ کُلَّها ثُمَّ عَرَضَهُمْ عَلَى الْمَلائِکَةِ فَقالَ أَنْبِئُونی بِأَسْماءِ هؤُلاءِ إِنْ کُنْتُمْ صادِقینَ (۳۱) قالُوا سُبْحانَکَ لا عِلْمَ لَنا إِلاّ ما   عَلَّمْتَنا إِنَّکَ أَنْتَ الْعَلیمُ الْحَکیمُ (۳۲) قالَ یا آدَمُ أَنْبِئْهُمْ بِأَسْمائِهِمْ فَلَمّا أَنْبَأَهُمْ بِأَسْمائِهِمْ قالَ أَ لَمْ أَقُلْ لَکُمْ إِنّی أَعْلَمُ غَیْبَ السَّماواتِ وَ اْلأَرْضِ وَ أَعْلَمُ ما تُبْدُونَ وَ ما کُنْتُمْ تَکْتُمُونَ (۳۳) وَ إِذْ قُلْنا لِلْمَلائِکَةِ اسْجُدُوا لآدَمَ فَسَجَدُوا إِلاّ   إِبْلیسَ أَبى وَ اسْتَکْبَرَ وَ کانَ مِنَ الْکافِرینَ (۳۴) وَ قُلْنا یا آدَمُ اسْکُنْ أَنْتَ وَ زَوْجُکَ الْجَنَّةَ وَ کُلا مِنْها رَغَدًا حَیْثُ شِئْتُما وَ لا تَقْرَبا هذِهِ الشَّجَرَةَ فَتَکُونا مِنَ الظّالِمینَ [بقره۳۵] </a:t>
            </a:r>
          </a:p>
        </p:txBody>
      </p:sp>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91331" y="3525983"/>
            <a:ext cx="1853381" cy="2172032"/>
          </a:xfrm>
          <a:prstGeom prst="rect">
            <a:avLst/>
          </a:prstGeom>
        </p:spPr>
      </p:pic>
      <p:sp>
        <p:nvSpPr>
          <p:cNvPr id="11" name="Rectangle 10"/>
          <p:cNvSpPr/>
          <p:nvPr/>
        </p:nvSpPr>
        <p:spPr>
          <a:xfrm>
            <a:off x="2588459" y="908720"/>
            <a:ext cx="5589639" cy="461665"/>
          </a:xfrm>
          <a:prstGeom prst="rect">
            <a:avLst/>
          </a:prstGeom>
        </p:spPr>
        <p:txBody>
          <a:bodyPr wrap="square">
            <a:spAutoFit/>
          </a:bodyPr>
          <a:lstStyle/>
          <a:p>
            <a:pPr algn="just" rtl="1"/>
            <a:r>
              <a:rPr lang="fa-IR" sz="2400" b="1" dirty="0" smtClean="0">
                <a:solidFill>
                  <a:schemeClr val="accent1">
                    <a:lumMod val="50000"/>
                  </a:schemeClr>
                </a:solidFill>
                <a:cs typeface="B Lotus" panose="00000400000000000000" pitchFamily="2" charset="-78"/>
              </a:rPr>
              <a:t>فرازهای سرگذشت بزرگان رسولان در جریان مهدویت</a:t>
            </a:r>
            <a:endParaRPr lang="en-US" sz="2400" dirty="0">
              <a:solidFill>
                <a:schemeClr val="accent1">
                  <a:lumMod val="50000"/>
                </a:schemeClr>
              </a:solidFill>
            </a:endParaRPr>
          </a:p>
        </p:txBody>
      </p:sp>
    </p:spTree>
    <p:extLst>
      <p:ext uri="{BB962C8B-B14F-4D97-AF65-F5344CB8AC3E}">
        <p14:creationId xmlns:p14="http://schemas.microsoft.com/office/powerpoint/2010/main" val="1780355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1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right)">
                                      <p:cBhvr>
                                        <p:cTn id="17" dur="10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right)">
                                      <p:cBhvr>
                                        <p:cTn id="22"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8" grpId="0"/>
      <p:bldP spid="11"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hlinkClick r:id="rId3" action="ppaction://hlinksldjump"/>
          </p:cNvPr>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1873512"/>
            <a:ext cx="909484" cy="2645528"/>
          </a:xfrm>
          <a:prstGeom prst="rect">
            <a:avLst/>
          </a:prstGeom>
        </p:spPr>
      </p:pic>
      <p:sp>
        <p:nvSpPr>
          <p:cNvPr id="40" name="TextBox 39">
            <a:hlinkClick r:id="rId3" action="ppaction://hlinksldjump"/>
          </p:cNvPr>
          <p:cNvSpPr txBox="1"/>
          <p:nvPr/>
        </p:nvSpPr>
        <p:spPr>
          <a:xfrm>
            <a:off x="10189581" y="2939796"/>
            <a:ext cx="1361270"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متن دعای ندبه</a:t>
            </a:r>
            <a:endParaRPr lang="en-US" sz="2400" b="1" spc="-150" dirty="0">
              <a:solidFill>
                <a:schemeClr val="bg1"/>
              </a:solidFill>
              <a:cs typeface="B Lotus" panose="00000400000000000000" pitchFamily="2" charset="-78"/>
            </a:endParaRPr>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3841" y="5545009"/>
            <a:ext cx="1623441" cy="1298753"/>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7025" y="5061900"/>
            <a:ext cx="1160933" cy="805798"/>
          </a:xfrm>
          <a:prstGeom prst="rect">
            <a:avLst/>
          </a:prstGeom>
        </p:spPr>
      </p:pic>
      <p:sp>
        <p:nvSpPr>
          <p:cNvPr id="2" name="Rectangle 1"/>
          <p:cNvSpPr/>
          <p:nvPr/>
        </p:nvSpPr>
        <p:spPr>
          <a:xfrm>
            <a:off x="4353813" y="2178608"/>
            <a:ext cx="2690670" cy="461665"/>
          </a:xfrm>
          <a:prstGeom prst="rect">
            <a:avLst/>
          </a:prstGeom>
        </p:spPr>
        <p:txBody>
          <a:bodyPr wrap="square">
            <a:spAutoFit/>
          </a:bodyPr>
          <a:lstStyle/>
          <a:p>
            <a:pPr algn="just" rtl="1"/>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وَ بَعْضٌ حَمَلْتَهُ فِی فُلْکِکَ   </a:t>
            </a:r>
          </a:p>
        </p:txBody>
      </p:sp>
      <p:sp>
        <p:nvSpPr>
          <p:cNvPr id="3" name="Rectangle 2"/>
          <p:cNvSpPr/>
          <p:nvPr/>
        </p:nvSpPr>
        <p:spPr>
          <a:xfrm>
            <a:off x="3592657" y="2939796"/>
            <a:ext cx="4153096" cy="400110"/>
          </a:xfrm>
          <a:prstGeom prst="rect">
            <a:avLst/>
          </a:prstGeom>
        </p:spPr>
        <p:txBody>
          <a:bodyPr wrap="square">
            <a:spAutoFit/>
          </a:bodyPr>
          <a:lstStyle/>
          <a:p>
            <a:pPr algn="just" rtl="1"/>
            <a:r>
              <a:rPr lang="fa-IR" sz="2000" b="1" dirty="0" smtClean="0">
                <a:cs typeface="B Lotus" panose="00000400000000000000" pitchFamily="2" charset="-78"/>
              </a:rPr>
              <a:t>و بعضی از آنها را در کشتی خودت حمل کردی</a:t>
            </a:r>
            <a:endParaRPr lang="en-US" sz="2000" dirty="0"/>
          </a:p>
        </p:txBody>
      </p:sp>
      <p:sp>
        <p:nvSpPr>
          <p:cNvPr id="8" name="Rectangle 7"/>
          <p:cNvSpPr/>
          <p:nvPr/>
        </p:nvSpPr>
        <p:spPr>
          <a:xfrm>
            <a:off x="935561" y="3804682"/>
            <a:ext cx="7903732" cy="1323439"/>
          </a:xfrm>
          <a:prstGeom prst="rect">
            <a:avLst/>
          </a:prstGeom>
        </p:spPr>
        <p:txBody>
          <a:bodyPr wrap="square">
            <a:spAutoFit/>
          </a:bodyPr>
          <a:lstStyle/>
          <a:p>
            <a:pPr algn="just" rtl="1"/>
            <a:r>
              <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rPr>
              <a:t>ـ فُلْکِکَ [=کشتىِ خودت]= کشتی‌ای که بوسیله «اَعْیُنِنا» ساخته شده است</a:t>
            </a:r>
            <a:r>
              <a:rPr lang="fa-IR"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rPr>
              <a:t>:</a:t>
            </a:r>
          </a:p>
          <a:p>
            <a:pPr algn="just" rtl="1"/>
            <a:endPar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endParaRPr>
          </a:p>
          <a:p>
            <a:pPr algn="just" rtl="1"/>
            <a:r>
              <a:rPr lang="fa-IR"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rPr>
              <a:t>وَ </a:t>
            </a:r>
            <a:r>
              <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rPr>
              <a:t>اصْنَعِ الْفُلْکَ بِأَعْیُنِنا وَ وَحْیِنا وَ لا تُخاطِبْنی فِی الَّذینَ ظَلَمُوا إِنَّهُمْ مُغْرَقُونَ [هود۳۷] </a:t>
            </a:r>
            <a:endParaRPr lang="fa-IR"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endParaRPr>
          </a:p>
          <a:p>
            <a:pPr algn="just" rtl="1"/>
            <a:endParaRPr lang="fa-IR"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endParaRPr>
          </a:p>
        </p:txBody>
      </p:sp>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91331" y="3525983"/>
            <a:ext cx="1853381" cy="2172032"/>
          </a:xfrm>
          <a:prstGeom prst="rect">
            <a:avLst/>
          </a:prstGeom>
        </p:spPr>
      </p:pic>
      <p:sp>
        <p:nvSpPr>
          <p:cNvPr id="11" name="Rectangle 10"/>
          <p:cNvSpPr/>
          <p:nvPr/>
        </p:nvSpPr>
        <p:spPr>
          <a:xfrm>
            <a:off x="2588459" y="908720"/>
            <a:ext cx="5589639" cy="461665"/>
          </a:xfrm>
          <a:prstGeom prst="rect">
            <a:avLst/>
          </a:prstGeom>
        </p:spPr>
        <p:txBody>
          <a:bodyPr wrap="square">
            <a:spAutoFit/>
          </a:bodyPr>
          <a:lstStyle/>
          <a:p>
            <a:pPr algn="just" rtl="1"/>
            <a:r>
              <a:rPr lang="fa-IR" sz="2400" b="1" dirty="0" smtClean="0">
                <a:solidFill>
                  <a:schemeClr val="accent1">
                    <a:lumMod val="50000"/>
                  </a:schemeClr>
                </a:solidFill>
                <a:cs typeface="B Lotus" panose="00000400000000000000" pitchFamily="2" charset="-78"/>
              </a:rPr>
              <a:t>فرازهای سرگذشت بزرگان رسولان در جریان مهدویت</a:t>
            </a:r>
            <a:endParaRPr lang="en-US" sz="2400" dirty="0">
              <a:solidFill>
                <a:schemeClr val="accent1">
                  <a:lumMod val="50000"/>
                </a:schemeClr>
              </a:solidFill>
            </a:endParaRPr>
          </a:p>
        </p:txBody>
      </p:sp>
    </p:spTree>
    <p:extLst>
      <p:ext uri="{BB962C8B-B14F-4D97-AF65-F5344CB8AC3E}">
        <p14:creationId xmlns:p14="http://schemas.microsoft.com/office/powerpoint/2010/main" val="23289064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1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right)">
                                      <p:cBhvr>
                                        <p:cTn id="17" dur="10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right)">
                                      <p:cBhvr>
                                        <p:cTn id="22"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8" grpId="0"/>
      <p:bldP spid="11"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hlinkClick r:id="rId3" action="ppaction://hlinksldjump"/>
          </p:cNvPr>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1873512"/>
            <a:ext cx="909484" cy="2645528"/>
          </a:xfrm>
          <a:prstGeom prst="rect">
            <a:avLst/>
          </a:prstGeom>
        </p:spPr>
      </p:pic>
      <p:sp>
        <p:nvSpPr>
          <p:cNvPr id="40" name="TextBox 39">
            <a:hlinkClick r:id="rId3" action="ppaction://hlinksldjump"/>
          </p:cNvPr>
          <p:cNvSpPr txBox="1"/>
          <p:nvPr/>
        </p:nvSpPr>
        <p:spPr>
          <a:xfrm>
            <a:off x="10189581" y="2939796"/>
            <a:ext cx="1361270"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متن دعای ندبه</a:t>
            </a:r>
            <a:endParaRPr lang="en-US" sz="2400" b="1" spc="-150" dirty="0">
              <a:solidFill>
                <a:schemeClr val="bg1"/>
              </a:solidFill>
              <a:cs typeface="B Lotus" panose="00000400000000000000" pitchFamily="2" charset="-78"/>
            </a:endParaRPr>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3841" y="5545009"/>
            <a:ext cx="1623441" cy="1298753"/>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7025" y="5061900"/>
            <a:ext cx="1160933" cy="805798"/>
          </a:xfrm>
          <a:prstGeom prst="rect">
            <a:avLst/>
          </a:prstGeom>
        </p:spPr>
      </p:pic>
      <p:sp>
        <p:nvSpPr>
          <p:cNvPr id="2" name="Rectangle 1"/>
          <p:cNvSpPr/>
          <p:nvPr/>
        </p:nvSpPr>
        <p:spPr>
          <a:xfrm>
            <a:off x="2838239" y="2162816"/>
            <a:ext cx="5090077" cy="461665"/>
          </a:xfrm>
          <a:prstGeom prst="rect">
            <a:avLst/>
          </a:prstGeom>
        </p:spPr>
        <p:txBody>
          <a:bodyPr wrap="square">
            <a:spAutoFit/>
          </a:bodyPr>
          <a:lstStyle/>
          <a:p>
            <a:pPr algn="just" rtl="1"/>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وَ نَجَّیْتَهُ وَ (مَعَ) مَنْ آمَنَ مَعَهُ مِنَ الْهَلَکَةِ بِرَحْمَتِکَ</a:t>
            </a:r>
          </a:p>
        </p:txBody>
      </p:sp>
      <p:sp>
        <p:nvSpPr>
          <p:cNvPr id="3" name="Rectangle 2"/>
          <p:cNvSpPr/>
          <p:nvPr/>
        </p:nvSpPr>
        <p:spPr>
          <a:xfrm>
            <a:off x="1978181" y="2939796"/>
            <a:ext cx="6810192" cy="400110"/>
          </a:xfrm>
          <a:prstGeom prst="rect">
            <a:avLst/>
          </a:prstGeom>
        </p:spPr>
        <p:txBody>
          <a:bodyPr wrap="square">
            <a:spAutoFit/>
          </a:bodyPr>
          <a:lstStyle/>
          <a:p>
            <a:pPr algn="just" rtl="1"/>
            <a:r>
              <a:rPr lang="fa-IR" sz="2000" b="1" dirty="0" smtClean="0">
                <a:cs typeface="B Lotus" panose="00000400000000000000" pitchFamily="2" charset="-78"/>
              </a:rPr>
              <a:t>و تو با رحمتت نوح و مومنینی که همراه او بودند را از هلاکت نجات دادی</a:t>
            </a:r>
            <a:endParaRPr lang="en-US" sz="2000" dirty="0"/>
          </a:p>
        </p:txBody>
      </p:sp>
      <p:sp>
        <p:nvSpPr>
          <p:cNvPr id="8" name="Rectangle 7"/>
          <p:cNvSpPr/>
          <p:nvPr/>
        </p:nvSpPr>
        <p:spPr>
          <a:xfrm>
            <a:off x="1731142" y="3651018"/>
            <a:ext cx="7903733" cy="2862322"/>
          </a:xfrm>
          <a:prstGeom prst="rect">
            <a:avLst/>
          </a:prstGeom>
        </p:spPr>
        <p:txBody>
          <a:bodyPr wrap="square">
            <a:spAutoFit/>
          </a:bodyPr>
          <a:lstStyle/>
          <a:p>
            <a:pPr algn="just" rtl="1"/>
            <a:r>
              <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rPr>
              <a:t>آیات «نجات نوح ع و همراهانش»: </a:t>
            </a:r>
            <a:endParaRPr lang="fa-IR"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endParaRPr>
          </a:p>
          <a:p>
            <a:pPr algn="just" rtl="1"/>
            <a:endParaRPr lang="fa-IR"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endParaRPr>
          </a:p>
          <a:p>
            <a:pPr algn="just" rtl="1"/>
            <a:r>
              <a:rPr lang="fa-IR"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rPr>
              <a:t>1ـ </a:t>
            </a:r>
            <a:r>
              <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rPr>
              <a:t>فَکَذَّبُوهُ فَأَنْجَیْناهُ وَ الَّذینَ مَعَهُ فِی الْفُلْکِ وَ أَغْرَقْنَا الَّذینَ کَذَّبُوا بِآیاتِنا إِنَّهُمْ کانُوا قَوْمًا عَمینَ [اعراف۶۴] </a:t>
            </a:r>
            <a:endParaRPr lang="fa-IR"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endParaRPr>
          </a:p>
          <a:p>
            <a:pPr algn="just" rtl="1"/>
            <a:r>
              <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rPr>
              <a:t> ۲ـ فَکَذَّبُوهُ فَنَجَّیْناهُ وَ مَنْ مَعَهُ فِی الْفُلْکِ وَ جَعَلْناهُمْ خَلائِفَ وَ أَغْرَقْنَا الَّذینَ کَذَّبُوا   بِآیاتِنا فَانْظُرْ کَیْفَ کانَ عاقِبَةُ الْمُنْذَرینَ [یونس۷۳] </a:t>
            </a:r>
          </a:p>
          <a:p>
            <a:pPr algn="just" rtl="1"/>
            <a:r>
              <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rPr>
              <a:t>   ۳ـ فَافْتَحْ بَیْنی وَ بَیْنَهُمْ فَتْحًا وَ نَجِّنی وَ مَنْ مَعِیَ مِنَ الْمُؤْمِنینَ (۱۱۸) فَأَنْجَیْناهُ وَ مَنْ مَعَهُ فِی الْفُلْکِ الْمَشْحُونِ [شعراء۱۱۹] </a:t>
            </a:r>
          </a:p>
          <a:p>
            <a:pPr algn="just" rtl="1"/>
            <a:r>
              <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rPr>
              <a:t>   ۴ـ فَأَنْجَیْناهُ وَ أَصْحابَ السَّفینَةِ وَ جَعَلْناها آیَةً لِلْعالَمینَ [عنکبوت۱۵]</a:t>
            </a:r>
          </a:p>
        </p:txBody>
      </p:sp>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91331" y="3525983"/>
            <a:ext cx="1853381" cy="2172032"/>
          </a:xfrm>
          <a:prstGeom prst="rect">
            <a:avLst/>
          </a:prstGeom>
        </p:spPr>
      </p:pic>
      <p:sp>
        <p:nvSpPr>
          <p:cNvPr id="11" name="Rectangle 10"/>
          <p:cNvSpPr/>
          <p:nvPr/>
        </p:nvSpPr>
        <p:spPr>
          <a:xfrm>
            <a:off x="2588459" y="908720"/>
            <a:ext cx="5589639" cy="461665"/>
          </a:xfrm>
          <a:prstGeom prst="rect">
            <a:avLst/>
          </a:prstGeom>
        </p:spPr>
        <p:txBody>
          <a:bodyPr wrap="square">
            <a:spAutoFit/>
          </a:bodyPr>
          <a:lstStyle/>
          <a:p>
            <a:pPr algn="just" rtl="1"/>
            <a:r>
              <a:rPr lang="fa-IR" sz="2400" b="1" dirty="0" smtClean="0">
                <a:solidFill>
                  <a:schemeClr val="accent1">
                    <a:lumMod val="50000"/>
                  </a:schemeClr>
                </a:solidFill>
                <a:cs typeface="B Lotus" panose="00000400000000000000" pitchFamily="2" charset="-78"/>
              </a:rPr>
              <a:t>فرازهای سرگذشت بزرگان رسولان در جریان مهدویت</a:t>
            </a:r>
            <a:endParaRPr lang="en-US" sz="2400" dirty="0">
              <a:solidFill>
                <a:schemeClr val="accent1">
                  <a:lumMod val="50000"/>
                </a:schemeClr>
              </a:solidFill>
            </a:endParaRPr>
          </a:p>
        </p:txBody>
      </p:sp>
    </p:spTree>
    <p:extLst>
      <p:ext uri="{BB962C8B-B14F-4D97-AF65-F5344CB8AC3E}">
        <p14:creationId xmlns:p14="http://schemas.microsoft.com/office/powerpoint/2010/main" val="1600968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1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right)">
                                      <p:cBhvr>
                                        <p:cTn id="17" dur="10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right)">
                                      <p:cBhvr>
                                        <p:cTn id="22"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8" grpId="0"/>
      <p:bldP spid="11"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hlinkClick r:id="rId3" action="ppaction://hlinksldjump"/>
          </p:cNvPr>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1873512"/>
            <a:ext cx="909484" cy="2645528"/>
          </a:xfrm>
          <a:prstGeom prst="rect">
            <a:avLst/>
          </a:prstGeom>
        </p:spPr>
      </p:pic>
      <p:sp>
        <p:nvSpPr>
          <p:cNvPr id="40" name="TextBox 39">
            <a:hlinkClick r:id="rId3" action="ppaction://hlinksldjump"/>
          </p:cNvPr>
          <p:cNvSpPr txBox="1"/>
          <p:nvPr/>
        </p:nvSpPr>
        <p:spPr>
          <a:xfrm>
            <a:off x="10189581" y="2939796"/>
            <a:ext cx="1361270"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متن دعای ندبه</a:t>
            </a:r>
            <a:endParaRPr lang="en-US" sz="2400" b="1" spc="-150" dirty="0">
              <a:solidFill>
                <a:schemeClr val="bg1"/>
              </a:solidFill>
              <a:cs typeface="B Lotus" panose="00000400000000000000" pitchFamily="2" charset="-78"/>
            </a:endParaRPr>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3841" y="5545009"/>
            <a:ext cx="1623441" cy="1298753"/>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7025" y="5061900"/>
            <a:ext cx="1160933" cy="805798"/>
          </a:xfrm>
          <a:prstGeom prst="rect">
            <a:avLst/>
          </a:prstGeom>
        </p:spPr>
      </p:pic>
      <p:sp>
        <p:nvSpPr>
          <p:cNvPr id="2" name="Rectangle 1"/>
          <p:cNvSpPr/>
          <p:nvPr/>
        </p:nvSpPr>
        <p:spPr>
          <a:xfrm>
            <a:off x="2838239" y="2162816"/>
            <a:ext cx="5090077" cy="461665"/>
          </a:xfrm>
          <a:prstGeom prst="rect">
            <a:avLst/>
          </a:prstGeom>
        </p:spPr>
        <p:txBody>
          <a:bodyPr wrap="square">
            <a:spAutoFit/>
          </a:bodyPr>
          <a:lstStyle/>
          <a:p>
            <a:pPr algn="just" rtl="1"/>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وَ نَجَّیْتَهُ وَ (مَعَ) مَنْ آمَنَ مَعَهُ مِنَ الْهَلَکَةِ بِرَحْمَتِکَ</a:t>
            </a:r>
          </a:p>
        </p:txBody>
      </p:sp>
      <p:sp>
        <p:nvSpPr>
          <p:cNvPr id="3" name="Rectangle 2"/>
          <p:cNvSpPr/>
          <p:nvPr/>
        </p:nvSpPr>
        <p:spPr>
          <a:xfrm>
            <a:off x="1978181" y="2939796"/>
            <a:ext cx="6810192" cy="400110"/>
          </a:xfrm>
          <a:prstGeom prst="rect">
            <a:avLst/>
          </a:prstGeom>
        </p:spPr>
        <p:txBody>
          <a:bodyPr wrap="square">
            <a:spAutoFit/>
          </a:bodyPr>
          <a:lstStyle/>
          <a:p>
            <a:pPr algn="just" rtl="1"/>
            <a:r>
              <a:rPr lang="fa-IR" sz="2000" b="1" dirty="0" smtClean="0">
                <a:cs typeface="B Lotus" panose="00000400000000000000" pitchFamily="2" charset="-78"/>
              </a:rPr>
              <a:t>و تو با رحمتت نوح و مومنینی که همراه او بودند را از هلاکت نجات دادی</a:t>
            </a:r>
            <a:endParaRPr lang="en-US" sz="2000" dirty="0"/>
          </a:p>
        </p:txBody>
      </p:sp>
      <p:sp>
        <p:nvSpPr>
          <p:cNvPr id="8" name="Rectangle 7"/>
          <p:cNvSpPr/>
          <p:nvPr/>
        </p:nvSpPr>
        <p:spPr>
          <a:xfrm>
            <a:off x="1747281" y="3804682"/>
            <a:ext cx="7903733" cy="2246769"/>
          </a:xfrm>
          <a:prstGeom prst="rect">
            <a:avLst/>
          </a:prstGeom>
        </p:spPr>
        <p:txBody>
          <a:bodyPr wrap="square">
            <a:spAutoFit/>
          </a:bodyPr>
          <a:lstStyle/>
          <a:p>
            <a:pPr algn="just" rtl="1"/>
            <a:r>
              <a:rPr lang="fa-IR"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rPr>
              <a:t>ـ </a:t>
            </a:r>
            <a:r>
              <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rPr>
              <a:t>سوار شدگان در كشتي بوسيله «إِنَّ رَبّي لَغَفُورٌ رَحيمٌ [هود۴۱]» مشمول «إِلاّ مَنْ رَحِمَ» قرار گرفتند:</a:t>
            </a:r>
          </a:p>
          <a:p>
            <a:pPr algn="just" rtl="1"/>
            <a:r>
              <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rPr>
              <a:t> </a:t>
            </a:r>
            <a:endParaRPr lang="fa-IR"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endParaRPr>
          </a:p>
          <a:p>
            <a:pPr algn="just" rtl="1"/>
            <a:r>
              <a:rPr lang="fa-IR"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rPr>
              <a:t>وَ </a:t>
            </a:r>
            <a:r>
              <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rPr>
              <a:t>قالَ ارْکَبُوا فیها بِسْمِ اللّهِ مَجْراها وَ مُرْساها إِنَّ رَبّی لَغَفُورٌ رَحیمٌ (۴۱) وَ هِیَ تَجْری بِهِمْ فی مَوْجٍ کَالْجِبالِ وَ نادى نُوحٌ ابْنَهُ وَ کانَ فی   مَعْزِلٍ یا بُنَیَّ ارْکَبْ مَعَنا وَ لا تَکُنْ مَعَ الْکافِرینَ (۴۲) قالَ سَآوی إِلى جَبَلٍ یَعْصِمُنی مِنَ الْماءِ قالَ لا عاصِمَ الْیَوْمَ مِنْ أَمْرِ اللّهِ إِلاّ مَنْ رَحِمَ وَ حالَ بَیْنَهُمَا الْمَوْجُ فَکانَ مِنَ الْمُغْرَقینَ [هود۴۳] </a:t>
            </a:r>
          </a:p>
        </p:txBody>
      </p:sp>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91331" y="3525983"/>
            <a:ext cx="1853381" cy="2172032"/>
          </a:xfrm>
          <a:prstGeom prst="rect">
            <a:avLst/>
          </a:prstGeom>
        </p:spPr>
      </p:pic>
      <p:sp>
        <p:nvSpPr>
          <p:cNvPr id="11" name="Rectangle 10"/>
          <p:cNvSpPr/>
          <p:nvPr/>
        </p:nvSpPr>
        <p:spPr>
          <a:xfrm>
            <a:off x="2588459" y="908720"/>
            <a:ext cx="5589639" cy="461665"/>
          </a:xfrm>
          <a:prstGeom prst="rect">
            <a:avLst/>
          </a:prstGeom>
        </p:spPr>
        <p:txBody>
          <a:bodyPr wrap="square">
            <a:spAutoFit/>
          </a:bodyPr>
          <a:lstStyle/>
          <a:p>
            <a:pPr algn="just" rtl="1"/>
            <a:r>
              <a:rPr lang="fa-IR" sz="2400" b="1" dirty="0" smtClean="0">
                <a:solidFill>
                  <a:schemeClr val="accent1">
                    <a:lumMod val="50000"/>
                  </a:schemeClr>
                </a:solidFill>
                <a:cs typeface="B Lotus" panose="00000400000000000000" pitchFamily="2" charset="-78"/>
              </a:rPr>
              <a:t>فرازهای سرگذشت بزرگان رسولان در جریان مهدویت</a:t>
            </a:r>
            <a:endParaRPr lang="en-US" sz="2400" dirty="0">
              <a:solidFill>
                <a:schemeClr val="accent1">
                  <a:lumMod val="50000"/>
                </a:schemeClr>
              </a:solidFill>
            </a:endParaRPr>
          </a:p>
        </p:txBody>
      </p:sp>
    </p:spTree>
    <p:extLst>
      <p:ext uri="{BB962C8B-B14F-4D97-AF65-F5344CB8AC3E}">
        <p14:creationId xmlns:p14="http://schemas.microsoft.com/office/powerpoint/2010/main" val="2696137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1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right)">
                                      <p:cBhvr>
                                        <p:cTn id="17" dur="10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right)">
                                      <p:cBhvr>
                                        <p:cTn id="22"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8" grpId="0"/>
      <p:bldP spid="11"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hlinkClick r:id="rId3" action="ppaction://hlinksldjump"/>
          </p:cNvPr>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1873512"/>
            <a:ext cx="909484" cy="2645528"/>
          </a:xfrm>
          <a:prstGeom prst="rect">
            <a:avLst/>
          </a:prstGeom>
        </p:spPr>
      </p:pic>
      <p:sp>
        <p:nvSpPr>
          <p:cNvPr id="40" name="TextBox 39">
            <a:hlinkClick r:id="rId3" action="ppaction://hlinksldjump"/>
          </p:cNvPr>
          <p:cNvSpPr txBox="1"/>
          <p:nvPr/>
        </p:nvSpPr>
        <p:spPr>
          <a:xfrm>
            <a:off x="10189581" y="2939796"/>
            <a:ext cx="1361270"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متن دعای ندبه</a:t>
            </a:r>
            <a:endParaRPr lang="en-US" sz="2400" b="1" spc="-150" dirty="0">
              <a:solidFill>
                <a:schemeClr val="bg1"/>
              </a:solidFill>
              <a:cs typeface="B Lotus" panose="00000400000000000000" pitchFamily="2" charset="-78"/>
            </a:endParaRPr>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3841" y="5545009"/>
            <a:ext cx="1623441" cy="1298753"/>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7025" y="5061900"/>
            <a:ext cx="1160933" cy="805798"/>
          </a:xfrm>
          <a:prstGeom prst="rect">
            <a:avLst/>
          </a:prstGeom>
        </p:spPr>
      </p:pic>
      <p:sp>
        <p:nvSpPr>
          <p:cNvPr id="2" name="Rectangle 1"/>
          <p:cNvSpPr/>
          <p:nvPr/>
        </p:nvSpPr>
        <p:spPr>
          <a:xfrm>
            <a:off x="3786235" y="2123625"/>
            <a:ext cx="3194084" cy="461665"/>
          </a:xfrm>
          <a:prstGeom prst="rect">
            <a:avLst/>
          </a:prstGeom>
        </p:spPr>
        <p:txBody>
          <a:bodyPr wrap="square">
            <a:spAutoFit/>
          </a:bodyPr>
          <a:lstStyle/>
          <a:p>
            <a:pPr algn="just" rtl="1"/>
            <a:r>
              <a:rPr lang="fa-IR" sz="2400" b="1" dirty="0" smtClean="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وَ بَعْضٌ اتَّخَذْتَهُ لِنَفْسِکَ خَلِیلاً</a:t>
            </a:r>
            <a:endPar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endParaRPr>
          </a:p>
        </p:txBody>
      </p:sp>
      <p:sp>
        <p:nvSpPr>
          <p:cNvPr id="3" name="Rectangle 2"/>
          <p:cNvSpPr/>
          <p:nvPr/>
        </p:nvSpPr>
        <p:spPr>
          <a:xfrm>
            <a:off x="3282601" y="2891528"/>
            <a:ext cx="4201353" cy="400110"/>
          </a:xfrm>
          <a:prstGeom prst="rect">
            <a:avLst/>
          </a:prstGeom>
        </p:spPr>
        <p:txBody>
          <a:bodyPr wrap="square">
            <a:spAutoFit/>
          </a:bodyPr>
          <a:lstStyle/>
          <a:p>
            <a:pPr algn="just" rtl="1"/>
            <a:r>
              <a:rPr lang="fa-IR" sz="2000" b="1" dirty="0" smtClean="0">
                <a:cs typeface="B Lotus" panose="00000400000000000000" pitchFamily="2" charset="-78"/>
              </a:rPr>
              <a:t>و بعضی از آنان را دوست صمیمی خود گرفتی</a:t>
            </a:r>
            <a:endParaRPr lang="en-US" sz="2000" dirty="0"/>
          </a:p>
        </p:txBody>
      </p:sp>
      <p:sp>
        <p:nvSpPr>
          <p:cNvPr id="8" name="Rectangle 7"/>
          <p:cNvSpPr/>
          <p:nvPr/>
        </p:nvSpPr>
        <p:spPr>
          <a:xfrm>
            <a:off x="1747281" y="3904113"/>
            <a:ext cx="7903733" cy="707886"/>
          </a:xfrm>
          <a:prstGeom prst="rect">
            <a:avLst/>
          </a:prstGeom>
        </p:spPr>
        <p:txBody>
          <a:bodyPr wrap="square">
            <a:spAutoFit/>
          </a:bodyPr>
          <a:lstStyle/>
          <a:p>
            <a:pPr algn="just" rtl="1"/>
            <a:r>
              <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rPr>
              <a:t>وَ مَنْ أَحْسَنُ دینًا مِمَّنْ أَسْلَمَ وَجْهَهُ لِلّهِ وَ هُوَ مُحْسِنٌ وَ اتَّبَعَ مِلَّةَ إِبْراهیمَ حَنیفًا وَ اتَّخَذَ اللّهُ إِبْراهیمَ خَلیلاً [نساء۱۲۵]</a:t>
            </a:r>
          </a:p>
        </p:txBody>
      </p:sp>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91331" y="3525983"/>
            <a:ext cx="1853381" cy="2172032"/>
          </a:xfrm>
          <a:prstGeom prst="rect">
            <a:avLst/>
          </a:prstGeom>
        </p:spPr>
      </p:pic>
      <p:sp>
        <p:nvSpPr>
          <p:cNvPr id="11" name="Rectangle 10"/>
          <p:cNvSpPr/>
          <p:nvPr/>
        </p:nvSpPr>
        <p:spPr>
          <a:xfrm>
            <a:off x="2588459" y="908720"/>
            <a:ext cx="5589639" cy="461665"/>
          </a:xfrm>
          <a:prstGeom prst="rect">
            <a:avLst/>
          </a:prstGeom>
        </p:spPr>
        <p:txBody>
          <a:bodyPr wrap="square">
            <a:spAutoFit/>
          </a:bodyPr>
          <a:lstStyle/>
          <a:p>
            <a:pPr algn="just" rtl="1"/>
            <a:r>
              <a:rPr lang="fa-IR" sz="2400" b="1" dirty="0" smtClean="0">
                <a:solidFill>
                  <a:schemeClr val="accent1">
                    <a:lumMod val="50000"/>
                  </a:schemeClr>
                </a:solidFill>
                <a:cs typeface="B Lotus" panose="00000400000000000000" pitchFamily="2" charset="-78"/>
              </a:rPr>
              <a:t>فرازهای سرگذشت بزرگان رسولان در جریان مهدویت</a:t>
            </a:r>
            <a:endParaRPr lang="en-US" sz="2400" dirty="0">
              <a:solidFill>
                <a:schemeClr val="accent1">
                  <a:lumMod val="50000"/>
                </a:schemeClr>
              </a:solidFill>
            </a:endParaRPr>
          </a:p>
        </p:txBody>
      </p:sp>
    </p:spTree>
    <p:extLst>
      <p:ext uri="{BB962C8B-B14F-4D97-AF65-F5344CB8AC3E}">
        <p14:creationId xmlns:p14="http://schemas.microsoft.com/office/powerpoint/2010/main" val="40133220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1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right)">
                                      <p:cBhvr>
                                        <p:cTn id="17" dur="10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right)">
                                      <p:cBhvr>
                                        <p:cTn id="22"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8" grpId="0"/>
      <p:bldP spid="11"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hlinkClick r:id="rId3" action="ppaction://hlinksldjump"/>
          </p:cNvPr>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1873512"/>
            <a:ext cx="909484" cy="2645528"/>
          </a:xfrm>
          <a:prstGeom prst="rect">
            <a:avLst/>
          </a:prstGeom>
        </p:spPr>
      </p:pic>
      <p:sp>
        <p:nvSpPr>
          <p:cNvPr id="40" name="TextBox 39">
            <a:hlinkClick r:id="rId3" action="ppaction://hlinksldjump"/>
          </p:cNvPr>
          <p:cNvSpPr txBox="1"/>
          <p:nvPr/>
        </p:nvSpPr>
        <p:spPr>
          <a:xfrm>
            <a:off x="10189581" y="2939796"/>
            <a:ext cx="1361270"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متن دعای ندبه</a:t>
            </a:r>
            <a:endParaRPr lang="en-US" sz="2400" b="1" spc="-150" dirty="0">
              <a:solidFill>
                <a:schemeClr val="bg1"/>
              </a:solidFill>
              <a:cs typeface="B Lotus" panose="00000400000000000000" pitchFamily="2" charset="-78"/>
            </a:endParaRPr>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3841" y="5545009"/>
            <a:ext cx="1623441" cy="1298753"/>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7025" y="5061900"/>
            <a:ext cx="1160933" cy="805798"/>
          </a:xfrm>
          <a:prstGeom prst="rect">
            <a:avLst/>
          </a:prstGeom>
        </p:spPr>
      </p:pic>
      <p:sp>
        <p:nvSpPr>
          <p:cNvPr id="2" name="Rectangle 1"/>
          <p:cNvSpPr/>
          <p:nvPr/>
        </p:nvSpPr>
        <p:spPr>
          <a:xfrm>
            <a:off x="3589899" y="2124034"/>
            <a:ext cx="3586758" cy="461665"/>
          </a:xfrm>
          <a:prstGeom prst="rect">
            <a:avLst/>
          </a:prstGeom>
        </p:spPr>
        <p:txBody>
          <a:bodyPr wrap="square">
            <a:spAutoFit/>
          </a:bodyPr>
          <a:lstStyle/>
          <a:p>
            <a:pPr algn="just" rtl="1"/>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وَ بَعْضٌ کَلَّمْتَهُ مِنْ شَجَرَةٍ تَکْلِیماً </a:t>
            </a:r>
          </a:p>
        </p:txBody>
      </p:sp>
      <p:sp>
        <p:nvSpPr>
          <p:cNvPr id="3" name="Rectangle 2"/>
          <p:cNvSpPr/>
          <p:nvPr/>
        </p:nvSpPr>
        <p:spPr>
          <a:xfrm>
            <a:off x="2755280" y="2878770"/>
            <a:ext cx="5255995" cy="400110"/>
          </a:xfrm>
          <a:prstGeom prst="rect">
            <a:avLst/>
          </a:prstGeom>
        </p:spPr>
        <p:txBody>
          <a:bodyPr wrap="square">
            <a:spAutoFit/>
          </a:bodyPr>
          <a:lstStyle/>
          <a:p>
            <a:pPr algn="just" rtl="1"/>
            <a:r>
              <a:rPr lang="fa-IR" sz="2000" b="1" dirty="0" smtClean="0">
                <a:cs typeface="B Lotus" panose="00000400000000000000" pitchFamily="2" charset="-78"/>
              </a:rPr>
              <a:t>و با بعضی از طریق درخت سخن گفتی، چه سخن گفتنی</a:t>
            </a:r>
            <a:endParaRPr lang="en-US" sz="2000" dirty="0"/>
          </a:p>
        </p:txBody>
      </p:sp>
      <p:sp>
        <p:nvSpPr>
          <p:cNvPr id="8" name="Rectangle 7"/>
          <p:cNvSpPr/>
          <p:nvPr/>
        </p:nvSpPr>
        <p:spPr>
          <a:xfrm>
            <a:off x="1747281" y="3904113"/>
            <a:ext cx="7903733" cy="707886"/>
          </a:xfrm>
          <a:prstGeom prst="rect">
            <a:avLst/>
          </a:prstGeom>
        </p:spPr>
        <p:txBody>
          <a:bodyPr wrap="square">
            <a:spAutoFit/>
          </a:bodyPr>
          <a:lstStyle/>
          <a:p>
            <a:pPr algn="just" rtl="1"/>
            <a:r>
              <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rPr>
              <a:t>ـ فَلَمّا أَتاها نُودِیَ مِنْ شاطِئِ الْوادِ اْلأَیْمَنِ فِی الْبُقْعَةِ الْمُبارَکَةِ مِنَ الشَّجَرَةِ أَنْ یا مُوسى إِنّی أَنَا اللّهُ رَبُّ الْعالَمینَ [قصص۳۰] </a:t>
            </a:r>
          </a:p>
        </p:txBody>
      </p:sp>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91331" y="3525983"/>
            <a:ext cx="1853381" cy="2172032"/>
          </a:xfrm>
          <a:prstGeom prst="rect">
            <a:avLst/>
          </a:prstGeom>
        </p:spPr>
      </p:pic>
      <p:sp>
        <p:nvSpPr>
          <p:cNvPr id="11" name="Rectangle 10"/>
          <p:cNvSpPr/>
          <p:nvPr/>
        </p:nvSpPr>
        <p:spPr>
          <a:xfrm>
            <a:off x="2588459" y="908720"/>
            <a:ext cx="5589639" cy="461665"/>
          </a:xfrm>
          <a:prstGeom prst="rect">
            <a:avLst/>
          </a:prstGeom>
        </p:spPr>
        <p:txBody>
          <a:bodyPr wrap="square">
            <a:spAutoFit/>
          </a:bodyPr>
          <a:lstStyle/>
          <a:p>
            <a:pPr algn="just" rtl="1"/>
            <a:r>
              <a:rPr lang="fa-IR" sz="2400" b="1" dirty="0" smtClean="0">
                <a:solidFill>
                  <a:schemeClr val="accent1">
                    <a:lumMod val="50000"/>
                  </a:schemeClr>
                </a:solidFill>
                <a:cs typeface="B Lotus" panose="00000400000000000000" pitchFamily="2" charset="-78"/>
              </a:rPr>
              <a:t>فرازهای سرگذشت بزرگان رسولان در جریان مهدویت</a:t>
            </a:r>
            <a:endParaRPr lang="en-US" sz="2400" dirty="0">
              <a:solidFill>
                <a:schemeClr val="accent1">
                  <a:lumMod val="50000"/>
                </a:schemeClr>
              </a:solidFill>
            </a:endParaRPr>
          </a:p>
        </p:txBody>
      </p:sp>
    </p:spTree>
    <p:extLst>
      <p:ext uri="{BB962C8B-B14F-4D97-AF65-F5344CB8AC3E}">
        <p14:creationId xmlns:p14="http://schemas.microsoft.com/office/powerpoint/2010/main" val="765903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1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right)">
                                      <p:cBhvr>
                                        <p:cTn id="17" dur="10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right)">
                                      <p:cBhvr>
                                        <p:cTn id="22"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8" grpId="0"/>
      <p:bldP spid="11"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hlinkClick r:id="rId3" action="ppaction://hlinksldjump"/>
          </p:cNvPr>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1873512"/>
            <a:ext cx="909484" cy="2645528"/>
          </a:xfrm>
          <a:prstGeom prst="rect">
            <a:avLst/>
          </a:prstGeom>
        </p:spPr>
      </p:pic>
      <p:sp>
        <p:nvSpPr>
          <p:cNvPr id="40" name="TextBox 39">
            <a:hlinkClick r:id="rId3" action="ppaction://hlinksldjump"/>
          </p:cNvPr>
          <p:cNvSpPr txBox="1"/>
          <p:nvPr/>
        </p:nvSpPr>
        <p:spPr>
          <a:xfrm>
            <a:off x="10189581" y="2939796"/>
            <a:ext cx="1361270"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متن دعای ندبه</a:t>
            </a:r>
            <a:endParaRPr lang="en-US" sz="2400" b="1" spc="-150" dirty="0">
              <a:solidFill>
                <a:schemeClr val="bg1"/>
              </a:solidFill>
              <a:cs typeface="B Lotus" panose="00000400000000000000" pitchFamily="2" charset="-78"/>
            </a:endParaRPr>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3841" y="5545009"/>
            <a:ext cx="1623441" cy="1298753"/>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7025" y="5061900"/>
            <a:ext cx="1160933" cy="805798"/>
          </a:xfrm>
          <a:prstGeom prst="rect">
            <a:avLst/>
          </a:prstGeom>
        </p:spPr>
      </p:pic>
      <p:sp>
        <p:nvSpPr>
          <p:cNvPr id="2" name="Rectangle 1"/>
          <p:cNvSpPr/>
          <p:nvPr/>
        </p:nvSpPr>
        <p:spPr>
          <a:xfrm>
            <a:off x="3589899" y="2124034"/>
            <a:ext cx="3586758" cy="461665"/>
          </a:xfrm>
          <a:prstGeom prst="rect">
            <a:avLst/>
          </a:prstGeom>
        </p:spPr>
        <p:txBody>
          <a:bodyPr wrap="square">
            <a:spAutoFit/>
          </a:bodyPr>
          <a:lstStyle/>
          <a:p>
            <a:pPr algn="just" rtl="1"/>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وَ جَعَلْتَ لَهُ مِنْ أَخِیهِ رِدْءاً وَ   وَزِیراً</a:t>
            </a:r>
          </a:p>
        </p:txBody>
      </p:sp>
      <p:sp>
        <p:nvSpPr>
          <p:cNvPr id="3" name="Rectangle 2"/>
          <p:cNvSpPr/>
          <p:nvPr/>
        </p:nvSpPr>
        <p:spPr>
          <a:xfrm>
            <a:off x="3072444" y="2939238"/>
            <a:ext cx="4206191" cy="400110"/>
          </a:xfrm>
          <a:prstGeom prst="rect">
            <a:avLst/>
          </a:prstGeom>
        </p:spPr>
        <p:txBody>
          <a:bodyPr wrap="square">
            <a:spAutoFit/>
          </a:bodyPr>
          <a:lstStyle/>
          <a:p>
            <a:pPr algn="just" rtl="1"/>
            <a:r>
              <a:rPr lang="fa-IR" sz="2000" b="1" dirty="0">
                <a:cs typeface="B Lotus" panose="00000400000000000000" pitchFamily="2" charset="-78"/>
              </a:rPr>
              <a:t>و برای او برادرش را دستیار و وزیر قرار دادی،</a:t>
            </a:r>
            <a:endParaRPr lang="en-US" sz="2000" dirty="0"/>
          </a:p>
        </p:txBody>
      </p:sp>
      <p:sp>
        <p:nvSpPr>
          <p:cNvPr id="8" name="Rectangle 7"/>
          <p:cNvSpPr/>
          <p:nvPr/>
        </p:nvSpPr>
        <p:spPr>
          <a:xfrm>
            <a:off x="1747281" y="3904113"/>
            <a:ext cx="7903733" cy="1323439"/>
          </a:xfrm>
          <a:prstGeom prst="rect">
            <a:avLst/>
          </a:prstGeom>
        </p:spPr>
        <p:txBody>
          <a:bodyPr wrap="square">
            <a:spAutoFit/>
          </a:bodyPr>
          <a:lstStyle/>
          <a:p>
            <a:pPr algn="just" rtl="1"/>
            <a:r>
              <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rPr>
              <a:t>آیات «رِدْءْ [= دستیار] بودن هارون ع»:     [۱ آیه]</a:t>
            </a:r>
          </a:p>
          <a:p>
            <a:pPr algn="just" rtl="1"/>
            <a:r>
              <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rPr>
              <a:t>  : وَ أَخی هارُونُ هُوَ أَفْصَحُ مِنّی لِسانًا فَأَرْسِلْهُ مَعی رِدْءًا یُصَدِّقُنی إِنّی أَخافُ أَنْ یُکَذِّبُونِ (۳۴) قالَ سَنَشُدُّ عَضُدَکَ بِأَخیکَ وَ نَجْعَلُ لَکُما سُلْطانًا فَلا یَصِلُونَ إِلَیْکُما بِآیاتِنا أَنْتُما وَ مَنِ اتَّبَعَکُمَا الْغالِبُونَ   [قصص۳۵] </a:t>
            </a:r>
          </a:p>
        </p:txBody>
      </p:sp>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91331" y="3525983"/>
            <a:ext cx="1853381" cy="2172032"/>
          </a:xfrm>
          <a:prstGeom prst="rect">
            <a:avLst/>
          </a:prstGeom>
        </p:spPr>
      </p:pic>
      <p:sp>
        <p:nvSpPr>
          <p:cNvPr id="11" name="Rectangle 10"/>
          <p:cNvSpPr/>
          <p:nvPr/>
        </p:nvSpPr>
        <p:spPr>
          <a:xfrm>
            <a:off x="2588459" y="908720"/>
            <a:ext cx="5589639" cy="461665"/>
          </a:xfrm>
          <a:prstGeom prst="rect">
            <a:avLst/>
          </a:prstGeom>
        </p:spPr>
        <p:txBody>
          <a:bodyPr wrap="square">
            <a:spAutoFit/>
          </a:bodyPr>
          <a:lstStyle/>
          <a:p>
            <a:pPr algn="just" rtl="1"/>
            <a:r>
              <a:rPr lang="fa-IR" sz="2400" b="1" dirty="0" smtClean="0">
                <a:solidFill>
                  <a:schemeClr val="accent1">
                    <a:lumMod val="50000"/>
                  </a:schemeClr>
                </a:solidFill>
                <a:cs typeface="B Lotus" panose="00000400000000000000" pitchFamily="2" charset="-78"/>
              </a:rPr>
              <a:t>فرازهای سرگذشت بزرگان رسولان در جریان مهدویت</a:t>
            </a:r>
            <a:endParaRPr lang="en-US" sz="2400" dirty="0">
              <a:solidFill>
                <a:schemeClr val="accent1">
                  <a:lumMod val="50000"/>
                </a:schemeClr>
              </a:solidFill>
            </a:endParaRPr>
          </a:p>
        </p:txBody>
      </p:sp>
    </p:spTree>
    <p:extLst>
      <p:ext uri="{BB962C8B-B14F-4D97-AF65-F5344CB8AC3E}">
        <p14:creationId xmlns:p14="http://schemas.microsoft.com/office/powerpoint/2010/main" val="14302937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1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right)">
                                      <p:cBhvr>
                                        <p:cTn id="17" dur="10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right)">
                                      <p:cBhvr>
                                        <p:cTn id="22"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8" grpId="0"/>
      <p:bldP spid="11"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hlinkClick r:id="rId3" action="ppaction://hlinksldjump"/>
          </p:cNvPr>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1873512"/>
            <a:ext cx="909484" cy="2645528"/>
          </a:xfrm>
          <a:prstGeom prst="rect">
            <a:avLst/>
          </a:prstGeom>
        </p:spPr>
      </p:pic>
      <p:sp>
        <p:nvSpPr>
          <p:cNvPr id="40" name="TextBox 39">
            <a:hlinkClick r:id="rId3" action="ppaction://hlinksldjump"/>
          </p:cNvPr>
          <p:cNvSpPr txBox="1"/>
          <p:nvPr/>
        </p:nvSpPr>
        <p:spPr>
          <a:xfrm>
            <a:off x="10189581" y="2939796"/>
            <a:ext cx="1361270"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متن دعای ندبه</a:t>
            </a:r>
            <a:endParaRPr lang="en-US" sz="2400" b="1" spc="-150" dirty="0">
              <a:solidFill>
                <a:schemeClr val="bg1"/>
              </a:solidFill>
              <a:cs typeface="B Lotus" panose="00000400000000000000" pitchFamily="2" charset="-78"/>
            </a:endParaRPr>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3841" y="5545009"/>
            <a:ext cx="1623441" cy="1298753"/>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7025" y="5061900"/>
            <a:ext cx="1160933" cy="805798"/>
          </a:xfrm>
          <a:prstGeom prst="rect">
            <a:avLst/>
          </a:prstGeom>
        </p:spPr>
      </p:pic>
      <p:sp>
        <p:nvSpPr>
          <p:cNvPr id="2" name="Rectangle 1"/>
          <p:cNvSpPr/>
          <p:nvPr/>
        </p:nvSpPr>
        <p:spPr>
          <a:xfrm>
            <a:off x="3589899" y="2124034"/>
            <a:ext cx="3586758" cy="461665"/>
          </a:xfrm>
          <a:prstGeom prst="rect">
            <a:avLst/>
          </a:prstGeom>
        </p:spPr>
        <p:txBody>
          <a:bodyPr wrap="square">
            <a:spAutoFit/>
          </a:bodyPr>
          <a:lstStyle/>
          <a:p>
            <a:pPr algn="just" rtl="1"/>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وَ جَعَلْتَ لَهُ مِنْ أَخِیهِ رِدْءاً وَ </a:t>
            </a:r>
            <a:r>
              <a:rPr lang="fa-IR" sz="2400" b="1" dirty="0" smtClean="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وَزِیراً</a:t>
            </a:r>
            <a:endPar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endParaRPr>
          </a:p>
        </p:txBody>
      </p:sp>
      <p:sp>
        <p:nvSpPr>
          <p:cNvPr id="3" name="Rectangle 2"/>
          <p:cNvSpPr/>
          <p:nvPr/>
        </p:nvSpPr>
        <p:spPr>
          <a:xfrm>
            <a:off x="3072444" y="2939238"/>
            <a:ext cx="4206191" cy="400110"/>
          </a:xfrm>
          <a:prstGeom prst="rect">
            <a:avLst/>
          </a:prstGeom>
        </p:spPr>
        <p:txBody>
          <a:bodyPr wrap="square">
            <a:spAutoFit/>
          </a:bodyPr>
          <a:lstStyle/>
          <a:p>
            <a:pPr algn="just" rtl="1"/>
            <a:r>
              <a:rPr lang="fa-IR" sz="2000" b="1" dirty="0">
                <a:cs typeface="B Lotus" panose="00000400000000000000" pitchFamily="2" charset="-78"/>
              </a:rPr>
              <a:t>و برای او برادرش را دستیار و وزیر قرار دادی،</a:t>
            </a:r>
            <a:endParaRPr lang="en-US" sz="2000" dirty="0"/>
          </a:p>
        </p:txBody>
      </p:sp>
      <p:sp>
        <p:nvSpPr>
          <p:cNvPr id="8" name="Rectangle 7"/>
          <p:cNvSpPr/>
          <p:nvPr/>
        </p:nvSpPr>
        <p:spPr>
          <a:xfrm>
            <a:off x="1747281" y="3904113"/>
            <a:ext cx="7903733" cy="2246769"/>
          </a:xfrm>
          <a:prstGeom prst="rect">
            <a:avLst/>
          </a:prstGeom>
        </p:spPr>
        <p:txBody>
          <a:bodyPr wrap="square">
            <a:spAutoFit/>
          </a:bodyPr>
          <a:lstStyle/>
          <a:p>
            <a:pPr algn="just" rtl="1"/>
            <a:r>
              <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rPr>
              <a:t>ـ آیات «وزیر بودن هارون ع»:     [۲ آیه</a:t>
            </a:r>
            <a:r>
              <a:rPr lang="fa-IR"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rPr>
              <a:t>]</a:t>
            </a:r>
          </a:p>
          <a:p>
            <a:pPr algn="just" rtl="1"/>
            <a:endPar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endParaRPr>
          </a:p>
          <a:p>
            <a:pPr algn="just" rtl="1"/>
            <a:r>
              <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rPr>
              <a:t>  ۱ـ وَ اجْعَلْ لی وَزیرًا مِنْ أَهْلی (۲۹) هارُونَ أَخی (۳۰) اشْدُدْ بِهِ أَزْری (۳۱) وَ أَشْرِکْهُ فی أَمْری (۳۲) کَیْ نُسَبِّحَکَ کَثیرًا (۳۳) وَ </a:t>
            </a:r>
            <a:r>
              <a:rPr lang="fa-IR"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rPr>
              <a:t>نَذْکُرَکَثیرًا </a:t>
            </a:r>
            <a:r>
              <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rPr>
              <a:t>(۳۴) إِنَّکَ کُنْتَ بِنا بَصیرًا (۳۵) قالَ قَدْ أُوتیتَ سُؤْلَکَ یا مُوسى [طه۳۶] </a:t>
            </a:r>
            <a:endParaRPr lang="fa-IR"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endParaRPr>
          </a:p>
          <a:p>
            <a:pPr algn="just" rtl="1"/>
            <a:endPar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endParaRPr>
          </a:p>
          <a:p>
            <a:pPr algn="just" rtl="1"/>
            <a:r>
              <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rPr>
              <a:t>  ۲ـ وَ لَقَدْ آتَیْنا مُوسَى الْکِتابَ وَ جَعَلْنا مَعَهُ أَخاهُ هارُونَ وَزیرًا [فرقان۳۵]</a:t>
            </a:r>
          </a:p>
        </p:txBody>
      </p:sp>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91331" y="3525983"/>
            <a:ext cx="1853381" cy="2172032"/>
          </a:xfrm>
          <a:prstGeom prst="rect">
            <a:avLst/>
          </a:prstGeom>
        </p:spPr>
      </p:pic>
      <p:sp>
        <p:nvSpPr>
          <p:cNvPr id="11" name="Rectangle 10"/>
          <p:cNvSpPr/>
          <p:nvPr/>
        </p:nvSpPr>
        <p:spPr>
          <a:xfrm>
            <a:off x="2588459" y="908720"/>
            <a:ext cx="5589639" cy="461665"/>
          </a:xfrm>
          <a:prstGeom prst="rect">
            <a:avLst/>
          </a:prstGeom>
        </p:spPr>
        <p:txBody>
          <a:bodyPr wrap="square">
            <a:spAutoFit/>
          </a:bodyPr>
          <a:lstStyle/>
          <a:p>
            <a:pPr algn="just" rtl="1"/>
            <a:r>
              <a:rPr lang="fa-IR" sz="2400" b="1" dirty="0" smtClean="0">
                <a:solidFill>
                  <a:schemeClr val="accent1">
                    <a:lumMod val="50000"/>
                  </a:schemeClr>
                </a:solidFill>
                <a:cs typeface="B Lotus" panose="00000400000000000000" pitchFamily="2" charset="-78"/>
              </a:rPr>
              <a:t>فرازهای سرگذشت بزرگان رسولان در جریان مهدویت</a:t>
            </a:r>
            <a:endParaRPr lang="en-US" sz="2400" dirty="0">
              <a:solidFill>
                <a:schemeClr val="accent1">
                  <a:lumMod val="50000"/>
                </a:schemeClr>
              </a:solidFill>
            </a:endParaRPr>
          </a:p>
        </p:txBody>
      </p:sp>
    </p:spTree>
    <p:extLst>
      <p:ext uri="{BB962C8B-B14F-4D97-AF65-F5344CB8AC3E}">
        <p14:creationId xmlns:p14="http://schemas.microsoft.com/office/powerpoint/2010/main" val="15449123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1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right)">
                                      <p:cBhvr>
                                        <p:cTn id="17"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8"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hlinkClick r:id="rId3" action="ppaction://hlinksldjump"/>
          </p:cNvPr>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1873512"/>
            <a:ext cx="909484" cy="2645528"/>
          </a:xfrm>
          <a:prstGeom prst="rect">
            <a:avLst/>
          </a:prstGeom>
        </p:spPr>
      </p:pic>
      <p:sp>
        <p:nvSpPr>
          <p:cNvPr id="40" name="TextBox 39">
            <a:hlinkClick r:id="rId3" action="ppaction://hlinksldjump"/>
          </p:cNvPr>
          <p:cNvSpPr txBox="1"/>
          <p:nvPr/>
        </p:nvSpPr>
        <p:spPr>
          <a:xfrm>
            <a:off x="10189581" y="2939796"/>
            <a:ext cx="1361270"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متن دعای ندبه</a:t>
            </a:r>
            <a:endParaRPr lang="en-US" sz="2400" b="1" spc="-150" dirty="0">
              <a:solidFill>
                <a:schemeClr val="bg1"/>
              </a:solidFill>
              <a:cs typeface="B Lotus" panose="00000400000000000000" pitchFamily="2" charset="-78"/>
            </a:endParaRPr>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3841" y="5545009"/>
            <a:ext cx="1623441" cy="1298753"/>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7025" y="5061900"/>
            <a:ext cx="1160933" cy="805798"/>
          </a:xfrm>
          <a:prstGeom prst="rect">
            <a:avLst/>
          </a:prstGeom>
        </p:spPr>
      </p:pic>
      <p:sp>
        <p:nvSpPr>
          <p:cNvPr id="2" name="Rectangle 1"/>
          <p:cNvSpPr/>
          <p:nvPr/>
        </p:nvSpPr>
        <p:spPr>
          <a:xfrm>
            <a:off x="3206441" y="2143640"/>
            <a:ext cx="3586758" cy="461665"/>
          </a:xfrm>
          <a:prstGeom prst="rect">
            <a:avLst/>
          </a:prstGeom>
        </p:spPr>
        <p:txBody>
          <a:bodyPr wrap="square">
            <a:spAutoFit/>
          </a:bodyPr>
          <a:lstStyle/>
          <a:p>
            <a:pPr algn="just" rtl="1"/>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وَ بَعْضٌ أَوْلَدْتَهُ مِنْ غَیْرِ أَبٍ</a:t>
            </a:r>
          </a:p>
        </p:txBody>
      </p:sp>
      <p:sp>
        <p:nvSpPr>
          <p:cNvPr id="3" name="Rectangle 2"/>
          <p:cNvSpPr/>
          <p:nvPr/>
        </p:nvSpPr>
        <p:spPr>
          <a:xfrm>
            <a:off x="3048048" y="2939796"/>
            <a:ext cx="4670459" cy="400110"/>
          </a:xfrm>
          <a:prstGeom prst="rect">
            <a:avLst/>
          </a:prstGeom>
        </p:spPr>
        <p:txBody>
          <a:bodyPr wrap="square">
            <a:spAutoFit/>
          </a:bodyPr>
          <a:lstStyle/>
          <a:p>
            <a:pPr algn="just" rtl="1"/>
            <a:r>
              <a:rPr lang="fa-IR" sz="2000" b="1" dirty="0" smtClean="0">
                <a:cs typeface="B Lotus" panose="00000400000000000000" pitchFamily="2" charset="-78"/>
              </a:rPr>
              <a:t>و بعضی از آنها (عیسی ع) را بدون پدر به دنیا آوردی</a:t>
            </a:r>
            <a:endParaRPr lang="en-US" sz="2000" dirty="0"/>
          </a:p>
        </p:txBody>
      </p:sp>
      <p:sp>
        <p:nvSpPr>
          <p:cNvPr id="8" name="Rectangle 7"/>
          <p:cNvSpPr/>
          <p:nvPr/>
        </p:nvSpPr>
        <p:spPr>
          <a:xfrm>
            <a:off x="1747281" y="3630739"/>
            <a:ext cx="7903733" cy="2862322"/>
          </a:xfrm>
          <a:prstGeom prst="rect">
            <a:avLst/>
          </a:prstGeom>
        </p:spPr>
        <p:txBody>
          <a:bodyPr wrap="square">
            <a:spAutoFit/>
          </a:bodyPr>
          <a:lstStyle/>
          <a:p>
            <a:pPr algn="just" rtl="1"/>
            <a:r>
              <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rPr>
              <a:t>ـ آیات مربوطه: </a:t>
            </a:r>
          </a:p>
          <a:p>
            <a:pPr algn="just" rtl="1"/>
            <a:r>
              <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rPr>
              <a:t>  ۱ـ قالَتْ رَبِّ أَنّى یَکُونُ لی وَلَدٌ وَ لَمْ یَمْسَسْنی بَشَرٌ قالَ کَذلِکِ اللّهُ یَخْلُقُ ما یَشاءُ إِذا قَضى أَمْرًا فَإِنَّما یَقُولُ لَهُ کُنْ فَیَکُونُ [آل‌عمران۴۷]   </a:t>
            </a:r>
            <a:endParaRPr lang="fa-IR"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endParaRPr>
          </a:p>
          <a:p>
            <a:pPr algn="just" rtl="1"/>
            <a:r>
              <a:rPr lang="fa-IR"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rPr>
              <a:t> </a:t>
            </a:r>
            <a:r>
              <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rPr>
              <a:t>۲ـ إِنَّ مَثَلَ عیسى عِنْدَ اللّهِ کَمَثَلِ آدَمَ خَلَقَهُ مِنْ تُرابٍ ثُمَّ قالَ لَهُ کُنْ فَیَکُونُ (۵۹) الْحَقُّ مِنْ رَبِّکَ فَلا تَکُنْ مِنَ الْمُمْتَرینَ [آل‌عمران۶۰]</a:t>
            </a:r>
          </a:p>
          <a:p>
            <a:pPr algn="just" rtl="1"/>
            <a:r>
              <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rPr>
              <a:t>  ۳ـ فَاتَّخَذَتْ مِنْ دُونِهِمْ حِجابًا فَأَرْسَلْنا إِلَیْها رُوحَنا فَتَمَثَّلَ لَها بَشَرًا سَوِیًّا (۱۷) قالَتْ إِنّی أَعُوذُ بِالرَّحْمنِ مِنْکَ إِنْ کُنْتَ تَقِیًّا (۱۸) قالَ إِنَّما أَنَا رَسُولُ رَبِّکِ لأَهَبَ لَکِ غُلامًا زَکِیًّا (۱۹) قالَتْ أَنّى یَکُونُ لی غُلامٌ وَ لَمْ یَمْسَسْنی بَشَرٌ وَ لَمْ أَکُ بَغِیًّا (۲۰) قالَ کَذلِکِ قالَ رَبُّکِ هُوَ عَلَیَّ هَیِّنٌ وَ لِنَجْعَلَهُ آیَةً لِلنّاسِ وَ رَحْمَةً مِنّا وَ کانَ أَمْرًا مَقْضِیًّا [مریم۲۱]</a:t>
            </a:r>
          </a:p>
        </p:txBody>
      </p:sp>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91331" y="3525983"/>
            <a:ext cx="1853381" cy="2172032"/>
          </a:xfrm>
          <a:prstGeom prst="rect">
            <a:avLst/>
          </a:prstGeom>
        </p:spPr>
      </p:pic>
      <p:sp>
        <p:nvSpPr>
          <p:cNvPr id="11" name="Rectangle 10"/>
          <p:cNvSpPr/>
          <p:nvPr/>
        </p:nvSpPr>
        <p:spPr>
          <a:xfrm>
            <a:off x="2588459" y="908720"/>
            <a:ext cx="5589639" cy="461665"/>
          </a:xfrm>
          <a:prstGeom prst="rect">
            <a:avLst/>
          </a:prstGeom>
        </p:spPr>
        <p:txBody>
          <a:bodyPr wrap="square">
            <a:spAutoFit/>
          </a:bodyPr>
          <a:lstStyle/>
          <a:p>
            <a:pPr algn="just" rtl="1"/>
            <a:r>
              <a:rPr lang="fa-IR" sz="2400" b="1" dirty="0" smtClean="0">
                <a:solidFill>
                  <a:schemeClr val="accent1">
                    <a:lumMod val="50000"/>
                  </a:schemeClr>
                </a:solidFill>
                <a:cs typeface="B Lotus" panose="00000400000000000000" pitchFamily="2" charset="-78"/>
              </a:rPr>
              <a:t>فرازهای سرگذشت بزرگان رسولان در جریان مهدویت</a:t>
            </a:r>
            <a:endParaRPr lang="en-US" sz="2400" dirty="0">
              <a:solidFill>
                <a:schemeClr val="accent1">
                  <a:lumMod val="50000"/>
                </a:schemeClr>
              </a:solidFill>
            </a:endParaRPr>
          </a:p>
        </p:txBody>
      </p:sp>
    </p:spTree>
    <p:extLst>
      <p:ext uri="{BB962C8B-B14F-4D97-AF65-F5344CB8AC3E}">
        <p14:creationId xmlns:p14="http://schemas.microsoft.com/office/powerpoint/2010/main" val="2841444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1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right)">
                                      <p:cBhvr>
                                        <p:cTn id="17"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8"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hlinkClick r:id="rId3" action="ppaction://hlinksldjump"/>
          </p:cNvPr>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1873512"/>
            <a:ext cx="909484" cy="2645528"/>
          </a:xfrm>
          <a:prstGeom prst="rect">
            <a:avLst/>
          </a:prstGeom>
        </p:spPr>
      </p:pic>
      <p:sp>
        <p:nvSpPr>
          <p:cNvPr id="40" name="TextBox 39">
            <a:hlinkClick r:id="rId3" action="ppaction://hlinksldjump"/>
          </p:cNvPr>
          <p:cNvSpPr txBox="1"/>
          <p:nvPr/>
        </p:nvSpPr>
        <p:spPr>
          <a:xfrm>
            <a:off x="10189581" y="2939796"/>
            <a:ext cx="1361270"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متن دعای ندبه</a:t>
            </a:r>
            <a:endParaRPr lang="en-US" sz="2400" b="1" spc="-150" dirty="0">
              <a:solidFill>
                <a:schemeClr val="bg1"/>
              </a:solidFill>
              <a:cs typeface="B Lotus" panose="00000400000000000000" pitchFamily="2" charset="-78"/>
            </a:endParaRPr>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3841" y="5545009"/>
            <a:ext cx="1623441" cy="1298753"/>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7025" y="5061900"/>
            <a:ext cx="1160933" cy="805798"/>
          </a:xfrm>
          <a:prstGeom prst="rect">
            <a:avLst/>
          </a:prstGeom>
        </p:spPr>
      </p:pic>
      <p:sp>
        <p:nvSpPr>
          <p:cNvPr id="2" name="Rectangle 1"/>
          <p:cNvSpPr/>
          <p:nvPr/>
        </p:nvSpPr>
        <p:spPr>
          <a:xfrm>
            <a:off x="3505878" y="2127430"/>
            <a:ext cx="3754798" cy="461665"/>
          </a:xfrm>
          <a:prstGeom prst="rect">
            <a:avLst/>
          </a:prstGeom>
        </p:spPr>
        <p:txBody>
          <a:bodyPr wrap="square">
            <a:spAutoFit/>
          </a:bodyPr>
          <a:lstStyle/>
          <a:p>
            <a:pPr algn="just" rtl="1"/>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وَ آتَیْتَهُ الْبَیِّنَاتِ وَ أَیَّدْتَهُ بِرُوحِ الْقُدُسِ‌</a:t>
            </a:r>
          </a:p>
        </p:txBody>
      </p:sp>
      <p:sp>
        <p:nvSpPr>
          <p:cNvPr id="3" name="Rectangle 2"/>
          <p:cNvSpPr/>
          <p:nvPr/>
        </p:nvSpPr>
        <p:spPr>
          <a:xfrm>
            <a:off x="2588460" y="2939796"/>
            <a:ext cx="5130048" cy="400110"/>
          </a:xfrm>
          <a:prstGeom prst="rect">
            <a:avLst/>
          </a:prstGeom>
        </p:spPr>
        <p:txBody>
          <a:bodyPr wrap="square">
            <a:spAutoFit/>
          </a:bodyPr>
          <a:lstStyle/>
          <a:p>
            <a:pPr algn="just" rtl="1"/>
            <a:r>
              <a:rPr lang="fa-IR" sz="2000" b="1" dirty="0" smtClean="0">
                <a:cs typeface="B Lotus" panose="00000400000000000000" pitchFamily="2" charset="-78"/>
              </a:rPr>
              <a:t>و به او آیات بیّنه دادی و او را باروح القدس تایید فرمودی</a:t>
            </a:r>
            <a:endParaRPr lang="en-US" sz="2000" dirty="0"/>
          </a:p>
        </p:txBody>
      </p:sp>
      <p:sp>
        <p:nvSpPr>
          <p:cNvPr id="8" name="Rectangle 7"/>
          <p:cNvSpPr/>
          <p:nvPr/>
        </p:nvSpPr>
        <p:spPr>
          <a:xfrm>
            <a:off x="1747281" y="3630739"/>
            <a:ext cx="7903733" cy="1323439"/>
          </a:xfrm>
          <a:prstGeom prst="rect">
            <a:avLst/>
          </a:prstGeom>
        </p:spPr>
        <p:txBody>
          <a:bodyPr wrap="square">
            <a:spAutoFit/>
          </a:bodyPr>
          <a:lstStyle/>
          <a:p>
            <a:pPr algn="just" rtl="1"/>
            <a:r>
              <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rPr>
              <a:t>ـ تِلْکَ الرُّسُلُ فَضَّلْنا   بَعْضَهُمْ عَلى بَعْضٍ مِنْهُمْ مَنْ کَلَّمَ اللّهُ وَ رَفَعَ بَعْضَهُمْ دَرَجاتٍ وَ آتَیْنا عیسَى ابْنَ مَرْیَمَ الْبَیِّناتِ وَ أَیَّدْناهُ بِرُوحِ الْقُدُسِ وَ لَوْ شاءَ اللّهُ مَا اقْتَتَلَ الَّذینَ مِنْ بَعْدِهِمْ مِنْ بَعْدِ ما جاءَتْهُمُ الْبَیِّناتُ وَ لکِنِ اخْتَلَفُوا فَمِنْهُمْ مَنْ آمَنَ وَ مِنْهُمْ مَنْ کَفَرَ وَ لَوْ شاءَ اللّهُ مَا اقْتَتَلُوا وَ لکِنَّ اللّهَ یَفْعَلُ ما یُریدُ [بقره۲۵۳]</a:t>
            </a:r>
          </a:p>
        </p:txBody>
      </p:sp>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91331" y="3525983"/>
            <a:ext cx="1853381" cy="2172032"/>
          </a:xfrm>
          <a:prstGeom prst="rect">
            <a:avLst/>
          </a:prstGeom>
        </p:spPr>
      </p:pic>
      <p:sp>
        <p:nvSpPr>
          <p:cNvPr id="11" name="Rectangle 10"/>
          <p:cNvSpPr/>
          <p:nvPr/>
        </p:nvSpPr>
        <p:spPr>
          <a:xfrm>
            <a:off x="2588459" y="908720"/>
            <a:ext cx="5589639" cy="461665"/>
          </a:xfrm>
          <a:prstGeom prst="rect">
            <a:avLst/>
          </a:prstGeom>
        </p:spPr>
        <p:txBody>
          <a:bodyPr wrap="square">
            <a:spAutoFit/>
          </a:bodyPr>
          <a:lstStyle/>
          <a:p>
            <a:pPr algn="just" rtl="1"/>
            <a:r>
              <a:rPr lang="fa-IR" sz="2400" b="1" dirty="0" smtClean="0">
                <a:solidFill>
                  <a:schemeClr val="accent1">
                    <a:lumMod val="50000"/>
                  </a:schemeClr>
                </a:solidFill>
                <a:cs typeface="B Lotus" panose="00000400000000000000" pitchFamily="2" charset="-78"/>
              </a:rPr>
              <a:t>فرازهای سرگذشت بزرگان رسولان در جریان مهدویت</a:t>
            </a:r>
            <a:endParaRPr lang="en-US" sz="2400" dirty="0">
              <a:solidFill>
                <a:schemeClr val="accent1">
                  <a:lumMod val="50000"/>
                </a:schemeClr>
              </a:solidFill>
            </a:endParaRPr>
          </a:p>
        </p:txBody>
      </p:sp>
    </p:spTree>
    <p:extLst>
      <p:ext uri="{BB962C8B-B14F-4D97-AF65-F5344CB8AC3E}">
        <p14:creationId xmlns:p14="http://schemas.microsoft.com/office/powerpoint/2010/main" val="22516431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1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right)">
                                      <p:cBhvr>
                                        <p:cTn id="17"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8"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hlinkClick r:id="rId3" action="ppaction://hlinksldjump"/>
          </p:cNvPr>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1873512"/>
            <a:ext cx="909484" cy="2645528"/>
          </a:xfrm>
          <a:prstGeom prst="rect">
            <a:avLst/>
          </a:prstGeom>
        </p:spPr>
      </p:pic>
      <p:sp>
        <p:nvSpPr>
          <p:cNvPr id="40" name="TextBox 39">
            <a:hlinkClick r:id="rId3" action="ppaction://hlinksldjump"/>
          </p:cNvPr>
          <p:cNvSpPr txBox="1"/>
          <p:nvPr/>
        </p:nvSpPr>
        <p:spPr>
          <a:xfrm>
            <a:off x="10189581" y="2939796"/>
            <a:ext cx="1361270"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متن دعای ندبه</a:t>
            </a:r>
            <a:endParaRPr lang="en-US" sz="2400" b="1" spc="-150" dirty="0">
              <a:solidFill>
                <a:schemeClr val="bg1"/>
              </a:solidFill>
              <a:cs typeface="B Lotus" panose="00000400000000000000" pitchFamily="2" charset="-78"/>
            </a:endParaRPr>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3841" y="5545009"/>
            <a:ext cx="1623441" cy="1298753"/>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7025" y="5061900"/>
            <a:ext cx="1160933" cy="805798"/>
          </a:xfrm>
          <a:prstGeom prst="rect">
            <a:avLst/>
          </a:prstGeom>
        </p:spPr>
      </p:pic>
      <p:sp>
        <p:nvSpPr>
          <p:cNvPr id="2" name="Rectangle 1"/>
          <p:cNvSpPr/>
          <p:nvPr/>
        </p:nvSpPr>
        <p:spPr>
          <a:xfrm>
            <a:off x="3314632" y="2041188"/>
            <a:ext cx="5034499" cy="461665"/>
          </a:xfrm>
          <a:prstGeom prst="rect">
            <a:avLst/>
          </a:prstGeom>
        </p:spPr>
        <p:txBody>
          <a:bodyPr wrap="square">
            <a:spAutoFit/>
          </a:bodyPr>
          <a:lstStyle/>
          <a:p>
            <a:pPr algn="just" rtl="1"/>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وَ کُلٌّ (وَ کُلاًّ) شَرَعْتَ لَهُ شَرِیعَةً وَ نَهَجْتَ لَهُ </a:t>
            </a:r>
            <a:r>
              <a:rPr lang="fa-IR" sz="2400" b="1" dirty="0" smtClean="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منْهَاجاً </a:t>
            </a:r>
            <a:endPar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endParaRPr>
          </a:p>
        </p:txBody>
      </p:sp>
      <p:sp>
        <p:nvSpPr>
          <p:cNvPr id="3" name="Rectangle 2"/>
          <p:cNvSpPr/>
          <p:nvPr/>
        </p:nvSpPr>
        <p:spPr>
          <a:xfrm>
            <a:off x="2846267" y="2829313"/>
            <a:ext cx="5971227" cy="400110"/>
          </a:xfrm>
          <a:prstGeom prst="rect">
            <a:avLst/>
          </a:prstGeom>
        </p:spPr>
        <p:txBody>
          <a:bodyPr wrap="square">
            <a:spAutoFit/>
          </a:bodyPr>
          <a:lstStyle/>
          <a:p>
            <a:pPr algn="just" rtl="1"/>
            <a:r>
              <a:rPr lang="fa-IR" sz="2000" b="1" dirty="0" smtClean="0">
                <a:cs typeface="B Lotus" panose="00000400000000000000" pitchFamily="2" charset="-78"/>
              </a:rPr>
              <a:t>و برای هرکدام از این (رسولان اولی العزم) شریعت و مذهبی قرار دادی</a:t>
            </a:r>
            <a:endParaRPr lang="en-US" sz="2000" dirty="0"/>
          </a:p>
        </p:txBody>
      </p:sp>
      <p:sp>
        <p:nvSpPr>
          <p:cNvPr id="8" name="Rectangle 7"/>
          <p:cNvSpPr/>
          <p:nvPr/>
        </p:nvSpPr>
        <p:spPr>
          <a:xfrm>
            <a:off x="1731142" y="3651018"/>
            <a:ext cx="7903733" cy="1631216"/>
          </a:xfrm>
          <a:prstGeom prst="rect">
            <a:avLst/>
          </a:prstGeom>
        </p:spPr>
        <p:txBody>
          <a:bodyPr wrap="square">
            <a:spAutoFit/>
          </a:bodyPr>
          <a:lstStyle/>
          <a:p>
            <a:pPr algn="ctr" rtl="1"/>
            <a:r>
              <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rPr>
              <a:t>ـ در قرآن؛ فقط برای موسی و عیسی و </a:t>
            </a:r>
            <a:r>
              <a:rPr lang="fa-IR"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rPr>
              <a:t>رسول‌الله </a:t>
            </a:r>
            <a:r>
              <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rPr>
              <a:t>ص شریعت و منهاج قرار داده شده است:</a:t>
            </a:r>
          </a:p>
          <a:p>
            <a:pPr algn="ctr" rtl="1"/>
            <a:r>
              <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rPr>
              <a:t>    : ... لِکُلٍّ جَعَلْنا مِنْکُمْ شِرْعَةً وَ مِنْهاجًا ... [مائده۴۸]</a:t>
            </a:r>
          </a:p>
          <a:p>
            <a:pPr algn="ctr" rtl="1"/>
            <a:r>
              <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rPr>
              <a:t>ـ اما در دعای ندبه، شریعت و منهاج برای تمام رسولان ذکر شده است</a:t>
            </a:r>
            <a:r>
              <a:rPr lang="fa-IR"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rPr>
              <a:t>!</a:t>
            </a:r>
          </a:p>
          <a:p>
            <a:pPr algn="ctr" rtl="1"/>
            <a:r>
              <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rPr>
              <a:t>ـ آیا اشتباهی در نقل صورت گرفته است؟</a:t>
            </a:r>
          </a:p>
          <a:p>
            <a:pPr algn="ctr" rtl="1"/>
            <a:r>
              <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rPr>
              <a:t>ـ چرا گفته نشد: «شَرَعْتَ   لَهُمْ</a:t>
            </a:r>
            <a:r>
              <a:rPr lang="fa-IR"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rPr>
              <a:t>»؟</a:t>
            </a:r>
            <a:endPar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endParaRPr>
          </a:p>
        </p:txBody>
      </p:sp>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91331" y="3525983"/>
            <a:ext cx="1853381" cy="2172032"/>
          </a:xfrm>
          <a:prstGeom prst="rect">
            <a:avLst/>
          </a:prstGeom>
        </p:spPr>
      </p:pic>
      <p:sp>
        <p:nvSpPr>
          <p:cNvPr id="14" name="Rectangle 13"/>
          <p:cNvSpPr/>
          <p:nvPr/>
        </p:nvSpPr>
        <p:spPr>
          <a:xfrm>
            <a:off x="3535490" y="1074483"/>
            <a:ext cx="4592784" cy="461665"/>
          </a:xfrm>
          <a:prstGeom prst="rect">
            <a:avLst/>
          </a:prstGeom>
        </p:spPr>
        <p:txBody>
          <a:bodyPr wrap="square">
            <a:spAutoFit/>
          </a:bodyPr>
          <a:lstStyle/>
          <a:p>
            <a:pPr algn="just" rtl="1"/>
            <a:r>
              <a:rPr lang="fa-IR" sz="2400" b="1" dirty="0" smtClean="0">
                <a:solidFill>
                  <a:schemeClr val="accent1">
                    <a:lumMod val="50000"/>
                  </a:schemeClr>
                </a:solidFill>
                <a:cs typeface="B Lotus" panose="00000400000000000000" pitchFamily="2" charset="-78"/>
              </a:rPr>
              <a:t>نکات کلی درباره رسولان در جریان مهدویت</a:t>
            </a:r>
            <a:endParaRPr lang="en-US" sz="2400" dirty="0">
              <a:solidFill>
                <a:schemeClr val="accent1">
                  <a:lumMod val="50000"/>
                </a:schemeClr>
              </a:solidFill>
            </a:endParaRPr>
          </a:p>
        </p:txBody>
      </p:sp>
    </p:spTree>
    <p:extLst>
      <p:ext uri="{BB962C8B-B14F-4D97-AF65-F5344CB8AC3E}">
        <p14:creationId xmlns:p14="http://schemas.microsoft.com/office/powerpoint/2010/main" val="22194813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1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right)">
                                      <p:cBhvr>
                                        <p:cTn id="17"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8"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hlinkClick r:id="rId3" action="ppaction://hlinksldjump"/>
          </p:cNvPr>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1873512"/>
            <a:ext cx="909484" cy="2645528"/>
          </a:xfrm>
          <a:prstGeom prst="rect">
            <a:avLst/>
          </a:prstGeom>
        </p:spPr>
      </p:pic>
      <p:sp>
        <p:nvSpPr>
          <p:cNvPr id="40" name="TextBox 39">
            <a:hlinkClick r:id="rId3" action="ppaction://hlinksldjump"/>
          </p:cNvPr>
          <p:cNvSpPr txBox="1"/>
          <p:nvPr/>
        </p:nvSpPr>
        <p:spPr>
          <a:xfrm>
            <a:off x="10189581" y="2939796"/>
            <a:ext cx="1361270"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متن دعای ندبه</a:t>
            </a:r>
            <a:endParaRPr lang="en-US" sz="2400" b="1" spc="-150" dirty="0">
              <a:solidFill>
                <a:schemeClr val="bg1"/>
              </a:solidFill>
              <a:cs typeface="B Lotus" panose="00000400000000000000" pitchFamily="2" charset="-78"/>
            </a:endParaRPr>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3841" y="5545009"/>
            <a:ext cx="1623441" cy="1298753"/>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7025" y="5061900"/>
            <a:ext cx="1160933" cy="805798"/>
          </a:xfrm>
          <a:prstGeom prst="rect">
            <a:avLst/>
          </a:prstGeom>
        </p:spPr>
      </p:pic>
      <p:sp>
        <p:nvSpPr>
          <p:cNvPr id="2" name="Rectangle 1"/>
          <p:cNvSpPr/>
          <p:nvPr/>
        </p:nvSpPr>
        <p:spPr>
          <a:xfrm>
            <a:off x="3314632" y="1992300"/>
            <a:ext cx="5034499" cy="461665"/>
          </a:xfrm>
          <a:prstGeom prst="rect">
            <a:avLst/>
          </a:prstGeom>
        </p:spPr>
        <p:txBody>
          <a:bodyPr wrap="square">
            <a:spAutoFit/>
          </a:bodyPr>
          <a:lstStyle/>
          <a:p>
            <a:pPr algn="just" rtl="1"/>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وَ کُلٌّ (وَ کُلاًّ) شَرَعْتَ لَهُ شَرِیعَةً وَ نَهَجْتَ لَهُ </a:t>
            </a:r>
            <a:r>
              <a:rPr lang="fa-IR" sz="2400" b="1" dirty="0" smtClean="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منْهَاجاً </a:t>
            </a:r>
            <a:endPar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endParaRPr>
          </a:p>
        </p:txBody>
      </p:sp>
      <p:sp>
        <p:nvSpPr>
          <p:cNvPr id="3" name="Rectangle 2"/>
          <p:cNvSpPr/>
          <p:nvPr/>
        </p:nvSpPr>
        <p:spPr>
          <a:xfrm>
            <a:off x="2846267" y="2876678"/>
            <a:ext cx="5971227" cy="400110"/>
          </a:xfrm>
          <a:prstGeom prst="rect">
            <a:avLst/>
          </a:prstGeom>
        </p:spPr>
        <p:txBody>
          <a:bodyPr wrap="square">
            <a:spAutoFit/>
          </a:bodyPr>
          <a:lstStyle/>
          <a:p>
            <a:pPr algn="just" rtl="1"/>
            <a:r>
              <a:rPr lang="fa-IR" sz="2000" b="1" dirty="0" smtClean="0">
                <a:cs typeface="B Lotus" panose="00000400000000000000" pitchFamily="2" charset="-78"/>
              </a:rPr>
              <a:t>و برای هرکدام از این (رسولان اولی العزم) شریعت و مذهبی قرار دادی</a:t>
            </a:r>
            <a:endParaRPr lang="en-US" sz="2000" dirty="0"/>
          </a:p>
        </p:txBody>
      </p:sp>
      <p:sp>
        <p:nvSpPr>
          <p:cNvPr id="8" name="Rectangle 7"/>
          <p:cNvSpPr/>
          <p:nvPr/>
        </p:nvSpPr>
        <p:spPr>
          <a:xfrm>
            <a:off x="1747281" y="3695255"/>
            <a:ext cx="7903733" cy="1015663"/>
          </a:xfrm>
          <a:prstGeom prst="rect">
            <a:avLst/>
          </a:prstGeom>
        </p:spPr>
        <p:txBody>
          <a:bodyPr wrap="square">
            <a:spAutoFit/>
          </a:bodyPr>
          <a:lstStyle/>
          <a:p>
            <a:pPr algn="ctr" rtl="1"/>
            <a:r>
              <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rPr>
              <a:t>ـ در قرآن؛ فقط برای موسی و عیسی و </a:t>
            </a:r>
            <a:r>
              <a:rPr lang="fa-IR"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rPr>
              <a:t>رسول‌الله </a:t>
            </a:r>
            <a:r>
              <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rPr>
              <a:t>ص شریعت و منهاج قرار داده شده است:</a:t>
            </a:r>
          </a:p>
          <a:p>
            <a:pPr algn="ctr" rtl="1"/>
            <a:r>
              <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rPr>
              <a:t>    </a:t>
            </a:r>
            <a:r>
              <a:rPr lang="fa-IR"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rPr>
              <a:t> </a:t>
            </a:r>
            <a:r>
              <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rPr>
              <a:t>... لِکُلٍّ جَعَلْنا مِنْکُمْ شِرْعَةً وَ مِنْهاجًا ... [مائده۴۸]</a:t>
            </a:r>
          </a:p>
          <a:p>
            <a:pPr algn="ctr" rtl="1"/>
            <a:r>
              <a:rPr lang="fa-IR"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rPr>
              <a:t>اما </a:t>
            </a:r>
            <a:r>
              <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rPr>
              <a:t>در دعای ندبه، شریعت و منهاج برای تمام رسولان ذکر شده است!</a:t>
            </a:r>
          </a:p>
        </p:txBody>
      </p:sp>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91331" y="3525983"/>
            <a:ext cx="1853381" cy="2172032"/>
          </a:xfrm>
          <a:prstGeom prst="rect">
            <a:avLst/>
          </a:prstGeom>
        </p:spPr>
      </p:pic>
      <p:sp>
        <p:nvSpPr>
          <p:cNvPr id="14" name="Rectangle 13"/>
          <p:cNvSpPr/>
          <p:nvPr/>
        </p:nvSpPr>
        <p:spPr>
          <a:xfrm>
            <a:off x="3535490" y="1074483"/>
            <a:ext cx="4592784" cy="461665"/>
          </a:xfrm>
          <a:prstGeom prst="rect">
            <a:avLst/>
          </a:prstGeom>
        </p:spPr>
        <p:txBody>
          <a:bodyPr wrap="square">
            <a:spAutoFit/>
          </a:bodyPr>
          <a:lstStyle/>
          <a:p>
            <a:pPr algn="just" rtl="1"/>
            <a:r>
              <a:rPr lang="fa-IR" sz="2400" b="1" dirty="0" smtClean="0">
                <a:solidFill>
                  <a:schemeClr val="accent1">
                    <a:lumMod val="50000"/>
                  </a:schemeClr>
                </a:solidFill>
                <a:cs typeface="B Lotus" panose="00000400000000000000" pitchFamily="2" charset="-78"/>
              </a:rPr>
              <a:t>نکات کلی درباره رسولان در جریان مهدویت</a:t>
            </a:r>
            <a:endParaRPr lang="en-US" sz="2400" dirty="0">
              <a:solidFill>
                <a:schemeClr val="accent1">
                  <a:lumMod val="50000"/>
                </a:schemeClr>
              </a:solidFill>
            </a:endParaRPr>
          </a:p>
        </p:txBody>
      </p:sp>
    </p:spTree>
    <p:extLst>
      <p:ext uri="{BB962C8B-B14F-4D97-AF65-F5344CB8AC3E}">
        <p14:creationId xmlns:p14="http://schemas.microsoft.com/office/powerpoint/2010/main" val="24722706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1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right)">
                                      <p:cBhvr>
                                        <p:cTn id="17"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8"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hlinkClick r:id="rId3" action="ppaction://hlinksldjump"/>
          </p:cNvPr>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1873512"/>
            <a:ext cx="909484" cy="2645528"/>
          </a:xfrm>
          <a:prstGeom prst="rect">
            <a:avLst/>
          </a:prstGeom>
        </p:spPr>
      </p:pic>
      <p:sp>
        <p:nvSpPr>
          <p:cNvPr id="40" name="TextBox 39">
            <a:hlinkClick r:id="rId3" action="ppaction://hlinksldjump"/>
          </p:cNvPr>
          <p:cNvSpPr txBox="1"/>
          <p:nvPr/>
        </p:nvSpPr>
        <p:spPr>
          <a:xfrm>
            <a:off x="10189581" y="2939796"/>
            <a:ext cx="1361270"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متن دعای ندبه</a:t>
            </a:r>
            <a:endParaRPr lang="en-US" sz="2400" b="1" spc="-150" dirty="0">
              <a:solidFill>
                <a:schemeClr val="bg1"/>
              </a:solidFill>
              <a:cs typeface="B Lotus" panose="00000400000000000000" pitchFamily="2" charset="-78"/>
            </a:endParaRPr>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3841" y="5545009"/>
            <a:ext cx="1623441" cy="1298753"/>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7025" y="5061900"/>
            <a:ext cx="1160933" cy="805798"/>
          </a:xfrm>
          <a:prstGeom prst="rect">
            <a:avLst/>
          </a:prstGeom>
        </p:spPr>
      </p:pic>
      <p:sp>
        <p:nvSpPr>
          <p:cNvPr id="2" name="Rectangle 1"/>
          <p:cNvSpPr/>
          <p:nvPr/>
        </p:nvSpPr>
        <p:spPr>
          <a:xfrm>
            <a:off x="4241242" y="2041188"/>
            <a:ext cx="3181280" cy="461665"/>
          </a:xfrm>
          <a:prstGeom prst="rect">
            <a:avLst/>
          </a:prstGeom>
        </p:spPr>
        <p:txBody>
          <a:bodyPr wrap="square">
            <a:spAutoFit/>
          </a:bodyPr>
          <a:lstStyle/>
          <a:p>
            <a:pPr algn="just" rtl="1"/>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وَ تَخَیَّرْتَ لَهُ أَوْصِیَاءَ (أَوْصِیَاءَهُ)</a:t>
            </a:r>
          </a:p>
        </p:txBody>
      </p:sp>
      <p:sp>
        <p:nvSpPr>
          <p:cNvPr id="3" name="Rectangle 2"/>
          <p:cNvSpPr/>
          <p:nvPr/>
        </p:nvSpPr>
        <p:spPr>
          <a:xfrm>
            <a:off x="2226106" y="2861930"/>
            <a:ext cx="5971227" cy="400110"/>
          </a:xfrm>
          <a:prstGeom prst="rect">
            <a:avLst/>
          </a:prstGeom>
        </p:spPr>
        <p:txBody>
          <a:bodyPr wrap="square">
            <a:spAutoFit/>
          </a:bodyPr>
          <a:lstStyle/>
          <a:p>
            <a:pPr algn="just" rtl="1"/>
            <a:r>
              <a:rPr lang="fa-IR" sz="2000" b="1" dirty="0" smtClean="0">
                <a:cs typeface="B Lotus" panose="00000400000000000000" pitchFamily="2" charset="-78"/>
              </a:rPr>
              <a:t>و برای هر کدام از آن رسولان اولیائی را اختیار نمودی</a:t>
            </a:r>
            <a:endParaRPr lang="en-US" sz="2000" dirty="0"/>
          </a:p>
        </p:txBody>
      </p:sp>
      <p:sp>
        <p:nvSpPr>
          <p:cNvPr id="8" name="Rectangle 7"/>
          <p:cNvSpPr/>
          <p:nvPr/>
        </p:nvSpPr>
        <p:spPr>
          <a:xfrm>
            <a:off x="2079371" y="3629283"/>
            <a:ext cx="7903733" cy="1015663"/>
          </a:xfrm>
          <a:prstGeom prst="rect">
            <a:avLst/>
          </a:prstGeom>
        </p:spPr>
        <p:txBody>
          <a:bodyPr wrap="square">
            <a:spAutoFit/>
          </a:bodyPr>
          <a:lstStyle/>
          <a:p>
            <a:pPr algn="ctr" rtl="1"/>
            <a:r>
              <a:rPr lang="fa-IR"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rPr>
              <a:t>دلیل اختیار اوصیاء برای رسولان چه بوده است؟</a:t>
            </a:r>
          </a:p>
          <a:p>
            <a:pPr algn="ctr" rtl="1"/>
            <a:r>
              <a:rPr lang="fa-IR"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rPr>
              <a:t>اصلا اوصیاء چه کسانی بودند؟</a:t>
            </a:r>
          </a:p>
          <a:p>
            <a:pPr algn="ctr" rtl="1"/>
            <a:r>
              <a:rPr lang="fa-IR"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rPr>
              <a:t>و کارشان چه بوده است؟</a:t>
            </a:r>
            <a:endPar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endParaRPr>
          </a:p>
        </p:txBody>
      </p:sp>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91331" y="3525983"/>
            <a:ext cx="1853381" cy="2172032"/>
          </a:xfrm>
          <a:prstGeom prst="rect">
            <a:avLst/>
          </a:prstGeom>
        </p:spPr>
      </p:pic>
      <p:sp>
        <p:nvSpPr>
          <p:cNvPr id="14" name="Rectangle 13"/>
          <p:cNvSpPr/>
          <p:nvPr/>
        </p:nvSpPr>
        <p:spPr>
          <a:xfrm>
            <a:off x="3535490" y="1074483"/>
            <a:ext cx="4592784" cy="461665"/>
          </a:xfrm>
          <a:prstGeom prst="rect">
            <a:avLst/>
          </a:prstGeom>
        </p:spPr>
        <p:txBody>
          <a:bodyPr wrap="square">
            <a:spAutoFit/>
          </a:bodyPr>
          <a:lstStyle/>
          <a:p>
            <a:pPr algn="just" rtl="1"/>
            <a:r>
              <a:rPr lang="fa-IR" sz="2400" b="1" dirty="0" smtClean="0">
                <a:solidFill>
                  <a:schemeClr val="accent1">
                    <a:lumMod val="50000"/>
                  </a:schemeClr>
                </a:solidFill>
                <a:cs typeface="B Lotus" panose="00000400000000000000" pitchFamily="2" charset="-78"/>
              </a:rPr>
              <a:t>نکات کلی درباره رسولان در جریان مهدویت</a:t>
            </a:r>
            <a:endParaRPr lang="en-US" sz="2400" dirty="0">
              <a:solidFill>
                <a:schemeClr val="accent1">
                  <a:lumMod val="50000"/>
                </a:schemeClr>
              </a:solidFill>
            </a:endParaRPr>
          </a:p>
        </p:txBody>
      </p:sp>
    </p:spTree>
    <p:extLst>
      <p:ext uri="{BB962C8B-B14F-4D97-AF65-F5344CB8AC3E}">
        <p14:creationId xmlns:p14="http://schemas.microsoft.com/office/powerpoint/2010/main" val="18736125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1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right)">
                                      <p:cBhvr>
                                        <p:cTn id="17"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8"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hlinkClick r:id="rId3" action="ppaction://hlinksldjump"/>
          </p:cNvPr>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1873512"/>
            <a:ext cx="909484" cy="2645528"/>
          </a:xfrm>
          <a:prstGeom prst="rect">
            <a:avLst/>
          </a:prstGeom>
        </p:spPr>
      </p:pic>
      <p:sp>
        <p:nvSpPr>
          <p:cNvPr id="40" name="TextBox 39">
            <a:hlinkClick r:id="rId3" action="ppaction://hlinksldjump"/>
          </p:cNvPr>
          <p:cNvSpPr txBox="1"/>
          <p:nvPr/>
        </p:nvSpPr>
        <p:spPr>
          <a:xfrm>
            <a:off x="10189581" y="2939796"/>
            <a:ext cx="1361270"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متن دعای ندبه</a:t>
            </a:r>
            <a:endParaRPr lang="en-US" sz="2400" b="1" spc="-150" dirty="0">
              <a:solidFill>
                <a:schemeClr val="bg1"/>
              </a:solidFill>
              <a:cs typeface="B Lotus" panose="00000400000000000000" pitchFamily="2" charset="-78"/>
            </a:endParaRPr>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3841" y="5545009"/>
            <a:ext cx="1623441" cy="1298753"/>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7025" y="5061900"/>
            <a:ext cx="1160933" cy="805798"/>
          </a:xfrm>
          <a:prstGeom prst="rect">
            <a:avLst/>
          </a:prstGeom>
        </p:spPr>
      </p:pic>
      <p:sp>
        <p:nvSpPr>
          <p:cNvPr id="2" name="Rectangle 1"/>
          <p:cNvSpPr/>
          <p:nvPr/>
        </p:nvSpPr>
        <p:spPr>
          <a:xfrm>
            <a:off x="2669913" y="1959028"/>
            <a:ext cx="6323937" cy="461665"/>
          </a:xfrm>
          <a:prstGeom prst="rect">
            <a:avLst/>
          </a:prstGeom>
        </p:spPr>
        <p:txBody>
          <a:bodyPr wrap="square">
            <a:spAutoFit/>
          </a:bodyPr>
          <a:lstStyle/>
          <a:p>
            <a:pPr algn="just" rtl="1"/>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مُسْتَحْفِظاً بَعْدَ مُسْتَحْفِظٍ (مُسْتَحْفَظاً بَعْدَ مُسْتَحْفَظٍ) مِنْ مُدَّةٍ إِلَى مُدَّةٍ </a:t>
            </a:r>
          </a:p>
        </p:txBody>
      </p:sp>
      <p:sp>
        <p:nvSpPr>
          <p:cNvPr id="3" name="Rectangle 2"/>
          <p:cNvSpPr/>
          <p:nvPr/>
        </p:nvSpPr>
        <p:spPr>
          <a:xfrm>
            <a:off x="3098902" y="2825661"/>
            <a:ext cx="5465957" cy="400110"/>
          </a:xfrm>
          <a:prstGeom prst="rect">
            <a:avLst/>
          </a:prstGeom>
        </p:spPr>
        <p:txBody>
          <a:bodyPr wrap="square">
            <a:spAutoFit/>
          </a:bodyPr>
          <a:lstStyle/>
          <a:p>
            <a:pPr algn="just" rtl="1"/>
            <a:r>
              <a:rPr lang="fa-IR" sz="2000" b="1" dirty="0" smtClean="0">
                <a:cs typeface="B Lotus" panose="00000400000000000000" pitchFamily="2" charset="-78"/>
              </a:rPr>
              <a:t>حفاظت کنند بعد از حفاظت کننده قبلی، از مدتی تا مدت دیگر</a:t>
            </a:r>
            <a:endParaRPr lang="en-US" sz="2000" dirty="0"/>
          </a:p>
        </p:txBody>
      </p:sp>
      <p:sp>
        <p:nvSpPr>
          <p:cNvPr id="8" name="Rectangle 7"/>
          <p:cNvSpPr/>
          <p:nvPr/>
        </p:nvSpPr>
        <p:spPr>
          <a:xfrm>
            <a:off x="1880013" y="3648123"/>
            <a:ext cx="7903733" cy="1938992"/>
          </a:xfrm>
          <a:prstGeom prst="rect">
            <a:avLst/>
          </a:prstGeom>
        </p:spPr>
        <p:txBody>
          <a:bodyPr wrap="square">
            <a:spAutoFit/>
          </a:bodyPr>
          <a:lstStyle/>
          <a:p>
            <a:pPr algn="ctr" rtl="1"/>
            <a:r>
              <a:rPr lang="fa-IR"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rPr>
              <a:t>اولین ماموریت اوصیاء بر اساس این فراز حفاظت است</a:t>
            </a:r>
          </a:p>
          <a:p>
            <a:pPr algn="ctr" rtl="1"/>
            <a:r>
              <a:rPr lang="fa-IR"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rPr>
              <a:t>اما حفاظت از چه چیزی؟</a:t>
            </a:r>
          </a:p>
          <a:p>
            <a:pPr algn="ctr" rtl="1"/>
            <a:r>
              <a:rPr lang="fa-IR"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rPr>
              <a:t>«من مده الی مده» مانند نگهبانانی که شیفتی تغییر ماموریت می دهند و تا شیفت بعد را نگهبانی می دهند..</a:t>
            </a:r>
          </a:p>
          <a:p>
            <a:pPr algn="ctr" rtl="1"/>
            <a:r>
              <a:rPr lang="fa-IR"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rPr>
              <a:t>چه چیز قیمتی وجود دارد که اوصیاء رسولان وظیفه حفاظت از آن را دارند، آن هم پشت سرهم و بدون وقفه؟؟</a:t>
            </a:r>
            <a:endPar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endParaRPr>
          </a:p>
        </p:txBody>
      </p:sp>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91331" y="3525983"/>
            <a:ext cx="1853381" cy="2172032"/>
          </a:xfrm>
          <a:prstGeom prst="rect">
            <a:avLst/>
          </a:prstGeom>
        </p:spPr>
      </p:pic>
      <p:sp>
        <p:nvSpPr>
          <p:cNvPr id="15" name="Rectangle 14"/>
          <p:cNvSpPr/>
          <p:nvPr/>
        </p:nvSpPr>
        <p:spPr>
          <a:xfrm>
            <a:off x="3535490" y="1074483"/>
            <a:ext cx="4592784" cy="461665"/>
          </a:xfrm>
          <a:prstGeom prst="rect">
            <a:avLst/>
          </a:prstGeom>
        </p:spPr>
        <p:txBody>
          <a:bodyPr wrap="square">
            <a:spAutoFit/>
          </a:bodyPr>
          <a:lstStyle/>
          <a:p>
            <a:pPr algn="just" rtl="1"/>
            <a:r>
              <a:rPr lang="fa-IR" sz="2400" b="1" dirty="0" smtClean="0">
                <a:solidFill>
                  <a:schemeClr val="accent1">
                    <a:lumMod val="50000"/>
                  </a:schemeClr>
                </a:solidFill>
                <a:cs typeface="B Lotus" panose="00000400000000000000" pitchFamily="2" charset="-78"/>
              </a:rPr>
              <a:t>نکات کلی درباره رسولان در جریان مهدویت</a:t>
            </a:r>
            <a:endParaRPr lang="en-US" sz="2400" dirty="0">
              <a:solidFill>
                <a:schemeClr val="accent1">
                  <a:lumMod val="50000"/>
                </a:schemeClr>
              </a:solidFill>
            </a:endParaRPr>
          </a:p>
        </p:txBody>
      </p:sp>
    </p:spTree>
    <p:extLst>
      <p:ext uri="{BB962C8B-B14F-4D97-AF65-F5344CB8AC3E}">
        <p14:creationId xmlns:p14="http://schemas.microsoft.com/office/powerpoint/2010/main" val="32603385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1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right)">
                                      <p:cBhvr>
                                        <p:cTn id="17"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8"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hlinkClick r:id="rId3" action="ppaction://hlinksldjump"/>
          </p:cNvPr>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1873512"/>
            <a:ext cx="909484" cy="2645528"/>
          </a:xfrm>
          <a:prstGeom prst="rect">
            <a:avLst/>
          </a:prstGeom>
        </p:spPr>
      </p:pic>
      <p:sp>
        <p:nvSpPr>
          <p:cNvPr id="40" name="TextBox 39">
            <a:hlinkClick r:id="rId3" action="ppaction://hlinksldjump"/>
          </p:cNvPr>
          <p:cNvSpPr txBox="1"/>
          <p:nvPr/>
        </p:nvSpPr>
        <p:spPr>
          <a:xfrm>
            <a:off x="10189581" y="2939796"/>
            <a:ext cx="1361270"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متن دعای ندبه</a:t>
            </a:r>
            <a:endParaRPr lang="en-US" sz="2400" b="1" spc="-150" dirty="0">
              <a:solidFill>
                <a:schemeClr val="bg1"/>
              </a:solidFill>
              <a:cs typeface="B Lotus" panose="00000400000000000000" pitchFamily="2" charset="-78"/>
            </a:endParaRPr>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3841" y="5545009"/>
            <a:ext cx="1623441" cy="1298753"/>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7025" y="5061900"/>
            <a:ext cx="1160933" cy="805798"/>
          </a:xfrm>
          <a:prstGeom prst="rect">
            <a:avLst/>
          </a:prstGeom>
        </p:spPr>
      </p:pic>
      <p:sp>
        <p:nvSpPr>
          <p:cNvPr id="2" name="Rectangle 1"/>
          <p:cNvSpPr/>
          <p:nvPr/>
        </p:nvSpPr>
        <p:spPr>
          <a:xfrm>
            <a:off x="5142181" y="1970611"/>
            <a:ext cx="1379401" cy="461665"/>
          </a:xfrm>
          <a:prstGeom prst="rect">
            <a:avLst/>
          </a:prstGeom>
        </p:spPr>
        <p:txBody>
          <a:bodyPr wrap="square">
            <a:spAutoFit/>
          </a:bodyPr>
          <a:lstStyle/>
          <a:p>
            <a:pPr algn="just" rtl="1"/>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إِقَامَةً لِدِینِکَ</a:t>
            </a:r>
          </a:p>
        </p:txBody>
      </p:sp>
      <p:sp>
        <p:nvSpPr>
          <p:cNvPr id="3" name="Rectangle 2"/>
          <p:cNvSpPr/>
          <p:nvPr/>
        </p:nvSpPr>
        <p:spPr>
          <a:xfrm>
            <a:off x="4925094" y="2796166"/>
            <a:ext cx="1813574" cy="400110"/>
          </a:xfrm>
          <a:prstGeom prst="rect">
            <a:avLst/>
          </a:prstGeom>
        </p:spPr>
        <p:txBody>
          <a:bodyPr wrap="square">
            <a:spAutoFit/>
          </a:bodyPr>
          <a:lstStyle/>
          <a:p>
            <a:pPr algn="just" rtl="1"/>
            <a:r>
              <a:rPr lang="fa-IR" sz="2000" b="1" dirty="0" smtClean="0">
                <a:cs typeface="B Lotus" panose="00000400000000000000" pitchFamily="2" charset="-78"/>
              </a:rPr>
              <a:t>تا دین تو اقامه شود</a:t>
            </a:r>
            <a:endParaRPr lang="en-US" sz="2000" dirty="0"/>
          </a:p>
        </p:txBody>
      </p:sp>
      <p:sp>
        <p:nvSpPr>
          <p:cNvPr id="8" name="Rectangle 7"/>
          <p:cNvSpPr/>
          <p:nvPr/>
        </p:nvSpPr>
        <p:spPr>
          <a:xfrm>
            <a:off x="1835768" y="3640686"/>
            <a:ext cx="7903733" cy="1631216"/>
          </a:xfrm>
          <a:prstGeom prst="rect">
            <a:avLst/>
          </a:prstGeom>
        </p:spPr>
        <p:txBody>
          <a:bodyPr wrap="square">
            <a:spAutoFit/>
          </a:bodyPr>
          <a:lstStyle/>
          <a:p>
            <a:pPr algn="ctr" rtl="1"/>
            <a:r>
              <a:rPr lang="fa-IR"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rPr>
              <a:t>اوصیاء الهی نوبت به نوبت نگهبانی می دهند تا مراقبت کنند دین خدا اقامه شود..</a:t>
            </a:r>
          </a:p>
          <a:p>
            <a:pPr algn="ctr" rtl="1"/>
            <a:r>
              <a:rPr lang="fa-IR"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rPr>
              <a:t>اما منظور کدام دین است؟</a:t>
            </a:r>
          </a:p>
          <a:p>
            <a:pPr algn="ctr" rtl="1"/>
            <a:r>
              <a:rPr lang="fa-IR"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rPr>
              <a:t>آن دینی که با مهدویت در دعای ندبه ارتباط دارد!</a:t>
            </a:r>
          </a:p>
          <a:p>
            <a:pPr algn="ctr" rtl="1"/>
            <a:r>
              <a:rPr lang="fa-IR"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rPr>
              <a:t>دینی که همه رسولان برای آن با خداوند پیمان بستند !</a:t>
            </a:r>
          </a:p>
          <a:p>
            <a:pPr algn="ctr" rtl="1"/>
            <a:r>
              <a:rPr lang="fa-IR"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rPr>
              <a:t>یعنی زمینه سازی برای مهدویت!!</a:t>
            </a:r>
            <a:endPar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endParaRPr>
          </a:p>
        </p:txBody>
      </p:sp>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91331" y="3525983"/>
            <a:ext cx="1853381" cy="2172032"/>
          </a:xfrm>
          <a:prstGeom prst="rect">
            <a:avLst/>
          </a:prstGeom>
        </p:spPr>
      </p:pic>
      <p:sp>
        <p:nvSpPr>
          <p:cNvPr id="14" name="Rectangle 13"/>
          <p:cNvSpPr/>
          <p:nvPr/>
        </p:nvSpPr>
        <p:spPr>
          <a:xfrm>
            <a:off x="3535490" y="1074483"/>
            <a:ext cx="4592784" cy="461665"/>
          </a:xfrm>
          <a:prstGeom prst="rect">
            <a:avLst/>
          </a:prstGeom>
        </p:spPr>
        <p:txBody>
          <a:bodyPr wrap="square">
            <a:spAutoFit/>
          </a:bodyPr>
          <a:lstStyle/>
          <a:p>
            <a:pPr algn="just" rtl="1"/>
            <a:r>
              <a:rPr lang="fa-IR" sz="2400" b="1" dirty="0" smtClean="0">
                <a:solidFill>
                  <a:schemeClr val="accent1">
                    <a:lumMod val="50000"/>
                  </a:schemeClr>
                </a:solidFill>
                <a:cs typeface="B Lotus" panose="00000400000000000000" pitchFamily="2" charset="-78"/>
              </a:rPr>
              <a:t>نکات کلی درباره رسولان در جریان مهدویت</a:t>
            </a:r>
            <a:endParaRPr lang="en-US" sz="2400" dirty="0">
              <a:solidFill>
                <a:schemeClr val="accent1">
                  <a:lumMod val="50000"/>
                </a:schemeClr>
              </a:solidFill>
            </a:endParaRPr>
          </a:p>
        </p:txBody>
      </p:sp>
    </p:spTree>
    <p:extLst>
      <p:ext uri="{BB962C8B-B14F-4D97-AF65-F5344CB8AC3E}">
        <p14:creationId xmlns:p14="http://schemas.microsoft.com/office/powerpoint/2010/main" val="37657233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1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right)">
                                      <p:cBhvr>
                                        <p:cTn id="17"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8"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hlinkClick r:id="rId3" action="ppaction://hlinksldjump"/>
          </p:cNvPr>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1873512"/>
            <a:ext cx="909484" cy="2645528"/>
          </a:xfrm>
          <a:prstGeom prst="rect">
            <a:avLst/>
          </a:prstGeom>
        </p:spPr>
      </p:pic>
      <p:sp>
        <p:nvSpPr>
          <p:cNvPr id="40" name="TextBox 39">
            <a:hlinkClick r:id="rId3" action="ppaction://hlinksldjump"/>
          </p:cNvPr>
          <p:cNvSpPr txBox="1"/>
          <p:nvPr/>
        </p:nvSpPr>
        <p:spPr>
          <a:xfrm>
            <a:off x="10189581" y="2939796"/>
            <a:ext cx="1361270"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متن دعای ندبه</a:t>
            </a:r>
            <a:endParaRPr lang="en-US" sz="2400" b="1" spc="-150" dirty="0">
              <a:solidFill>
                <a:schemeClr val="bg1"/>
              </a:solidFill>
              <a:cs typeface="B Lotus" panose="00000400000000000000" pitchFamily="2" charset="-78"/>
            </a:endParaRPr>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3841" y="5545009"/>
            <a:ext cx="1623441" cy="1298753"/>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7025" y="5061900"/>
            <a:ext cx="1160933" cy="805798"/>
          </a:xfrm>
          <a:prstGeom prst="rect">
            <a:avLst/>
          </a:prstGeom>
        </p:spPr>
      </p:pic>
      <p:sp>
        <p:nvSpPr>
          <p:cNvPr id="2" name="Rectangle 1"/>
          <p:cNvSpPr/>
          <p:nvPr/>
        </p:nvSpPr>
        <p:spPr>
          <a:xfrm>
            <a:off x="4709956" y="2087887"/>
            <a:ext cx="2243852" cy="461665"/>
          </a:xfrm>
          <a:prstGeom prst="rect">
            <a:avLst/>
          </a:prstGeom>
        </p:spPr>
        <p:txBody>
          <a:bodyPr wrap="square">
            <a:spAutoFit/>
          </a:bodyPr>
          <a:lstStyle/>
          <a:p>
            <a:pPr algn="just" rtl="1"/>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وَ حُجَّةً عَلَى عِبَادِکَ‌</a:t>
            </a:r>
          </a:p>
        </p:txBody>
      </p:sp>
      <p:sp>
        <p:nvSpPr>
          <p:cNvPr id="3" name="Rectangle 2"/>
          <p:cNvSpPr/>
          <p:nvPr/>
        </p:nvSpPr>
        <p:spPr>
          <a:xfrm>
            <a:off x="4265302" y="2839356"/>
            <a:ext cx="2828195" cy="400110"/>
          </a:xfrm>
          <a:prstGeom prst="rect">
            <a:avLst/>
          </a:prstGeom>
        </p:spPr>
        <p:txBody>
          <a:bodyPr wrap="square">
            <a:spAutoFit/>
          </a:bodyPr>
          <a:lstStyle/>
          <a:p>
            <a:pPr algn="just" rtl="1"/>
            <a:r>
              <a:rPr lang="fa-IR" sz="2000" b="1" dirty="0" smtClean="0">
                <a:cs typeface="B Lotus" panose="00000400000000000000" pitchFamily="2" charset="-78"/>
              </a:rPr>
              <a:t>و حجت تو بر عباد تو باشند</a:t>
            </a:r>
            <a:endParaRPr lang="en-US" sz="2000" dirty="0"/>
          </a:p>
        </p:txBody>
      </p:sp>
      <p:sp>
        <p:nvSpPr>
          <p:cNvPr id="8" name="Rectangle 7"/>
          <p:cNvSpPr/>
          <p:nvPr/>
        </p:nvSpPr>
        <p:spPr>
          <a:xfrm>
            <a:off x="1880015" y="3651018"/>
            <a:ext cx="7903733" cy="707886"/>
          </a:xfrm>
          <a:prstGeom prst="rect">
            <a:avLst/>
          </a:prstGeom>
        </p:spPr>
        <p:txBody>
          <a:bodyPr wrap="square">
            <a:spAutoFit/>
          </a:bodyPr>
          <a:lstStyle/>
          <a:p>
            <a:pPr algn="ctr" rtl="1"/>
            <a:r>
              <a:rPr lang="fa-IR"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rPr>
              <a:t>در زمانی که رسولان در بین امت ها نیستند</a:t>
            </a:r>
          </a:p>
          <a:p>
            <a:pPr algn="ctr" rtl="1"/>
            <a:r>
              <a:rPr lang="fa-IR"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rPr>
              <a:t>عبادالله از طریق اوصیاء الهی با جریان حق هماهنگ می شوند</a:t>
            </a:r>
            <a:endPar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endParaRPr>
          </a:p>
        </p:txBody>
      </p:sp>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91331" y="3525983"/>
            <a:ext cx="1853381" cy="2172032"/>
          </a:xfrm>
          <a:prstGeom prst="rect">
            <a:avLst/>
          </a:prstGeom>
        </p:spPr>
      </p:pic>
      <p:sp>
        <p:nvSpPr>
          <p:cNvPr id="14" name="Rectangle 13"/>
          <p:cNvSpPr/>
          <p:nvPr/>
        </p:nvSpPr>
        <p:spPr>
          <a:xfrm>
            <a:off x="3535490" y="1074483"/>
            <a:ext cx="4592784" cy="461665"/>
          </a:xfrm>
          <a:prstGeom prst="rect">
            <a:avLst/>
          </a:prstGeom>
        </p:spPr>
        <p:txBody>
          <a:bodyPr wrap="square">
            <a:spAutoFit/>
          </a:bodyPr>
          <a:lstStyle/>
          <a:p>
            <a:pPr algn="just" rtl="1"/>
            <a:r>
              <a:rPr lang="fa-IR" sz="2400" b="1" dirty="0" smtClean="0">
                <a:solidFill>
                  <a:schemeClr val="accent1">
                    <a:lumMod val="50000"/>
                  </a:schemeClr>
                </a:solidFill>
                <a:cs typeface="B Lotus" panose="00000400000000000000" pitchFamily="2" charset="-78"/>
              </a:rPr>
              <a:t>نکات کلی درباره رسولان در جریان مهدویت</a:t>
            </a:r>
            <a:endParaRPr lang="en-US" sz="2400" dirty="0">
              <a:solidFill>
                <a:schemeClr val="accent1">
                  <a:lumMod val="50000"/>
                </a:schemeClr>
              </a:solidFill>
            </a:endParaRPr>
          </a:p>
        </p:txBody>
      </p:sp>
    </p:spTree>
    <p:extLst>
      <p:ext uri="{BB962C8B-B14F-4D97-AF65-F5344CB8AC3E}">
        <p14:creationId xmlns:p14="http://schemas.microsoft.com/office/powerpoint/2010/main" val="17675211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1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right)">
                                      <p:cBhvr>
                                        <p:cTn id="17"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8"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hlinkClick r:id="rId3" action="ppaction://hlinksldjump"/>
          </p:cNvPr>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1873512"/>
            <a:ext cx="909484" cy="2645528"/>
          </a:xfrm>
          <a:prstGeom prst="rect">
            <a:avLst/>
          </a:prstGeom>
        </p:spPr>
      </p:pic>
      <p:sp>
        <p:nvSpPr>
          <p:cNvPr id="40" name="TextBox 39">
            <a:hlinkClick r:id="rId3" action="ppaction://hlinksldjump"/>
          </p:cNvPr>
          <p:cNvSpPr txBox="1"/>
          <p:nvPr/>
        </p:nvSpPr>
        <p:spPr>
          <a:xfrm>
            <a:off x="10189581" y="2939796"/>
            <a:ext cx="1361270"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متن دعای ندبه</a:t>
            </a:r>
            <a:endParaRPr lang="en-US" sz="2400" b="1" spc="-150" dirty="0">
              <a:solidFill>
                <a:schemeClr val="bg1"/>
              </a:solidFill>
              <a:cs typeface="B Lotus" panose="00000400000000000000" pitchFamily="2" charset="-78"/>
            </a:endParaRPr>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3841" y="5545009"/>
            <a:ext cx="1623441" cy="1298753"/>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7025" y="5061900"/>
            <a:ext cx="1160933" cy="805798"/>
          </a:xfrm>
          <a:prstGeom prst="rect">
            <a:avLst/>
          </a:prstGeom>
        </p:spPr>
      </p:pic>
      <p:sp>
        <p:nvSpPr>
          <p:cNvPr id="2" name="Rectangle 1"/>
          <p:cNvSpPr/>
          <p:nvPr/>
        </p:nvSpPr>
        <p:spPr>
          <a:xfrm>
            <a:off x="3218634" y="2117268"/>
            <a:ext cx="5226497" cy="461665"/>
          </a:xfrm>
          <a:prstGeom prst="rect">
            <a:avLst/>
          </a:prstGeom>
        </p:spPr>
        <p:txBody>
          <a:bodyPr wrap="square">
            <a:spAutoFit/>
          </a:bodyPr>
          <a:lstStyle/>
          <a:p>
            <a:pPr algn="just" rtl="1"/>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وَ لِئَلاَّ یَزُولَ الْحَقُّ عَنْ مَقَرِّهِ وَ یَغْلِبَ الْبَاطِلُ عَلَى أَهْلِهِ‌</a:t>
            </a:r>
          </a:p>
        </p:txBody>
      </p:sp>
      <p:sp>
        <p:nvSpPr>
          <p:cNvPr id="3" name="Rectangle 2"/>
          <p:cNvSpPr/>
          <p:nvPr/>
        </p:nvSpPr>
        <p:spPr>
          <a:xfrm>
            <a:off x="1609020" y="2932584"/>
            <a:ext cx="7152967" cy="400110"/>
          </a:xfrm>
          <a:prstGeom prst="rect">
            <a:avLst/>
          </a:prstGeom>
        </p:spPr>
        <p:txBody>
          <a:bodyPr wrap="square">
            <a:spAutoFit/>
          </a:bodyPr>
          <a:lstStyle/>
          <a:p>
            <a:pPr algn="just" rtl="1"/>
            <a:r>
              <a:rPr lang="fa-IR" sz="2000" b="1" dirty="0" smtClean="0">
                <a:cs typeface="B Lotus" panose="00000400000000000000" pitchFamily="2" charset="-78"/>
              </a:rPr>
              <a:t>برای اینکه حق از مقر خود زائل نشود و باطل بر اهل حق غلبه پیدا نکند</a:t>
            </a:r>
            <a:endParaRPr lang="en-US" sz="2000" dirty="0"/>
          </a:p>
        </p:txBody>
      </p:sp>
      <p:sp>
        <p:nvSpPr>
          <p:cNvPr id="8" name="Rectangle 7"/>
          <p:cNvSpPr/>
          <p:nvPr/>
        </p:nvSpPr>
        <p:spPr>
          <a:xfrm>
            <a:off x="1747282" y="3686345"/>
            <a:ext cx="7903733" cy="707886"/>
          </a:xfrm>
          <a:prstGeom prst="rect">
            <a:avLst/>
          </a:prstGeom>
        </p:spPr>
        <p:txBody>
          <a:bodyPr wrap="square">
            <a:spAutoFit/>
          </a:bodyPr>
          <a:lstStyle/>
          <a:p>
            <a:pPr algn="ctr" rtl="1"/>
            <a:r>
              <a:rPr lang="fa-IR"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rPr>
              <a:t>چهارمین ماموریت اوصیاء الهی بر اساس این فراز این است که مراقبت کنند حق (مهدویت) از جریان خود منحرف نشود و نگذارند باطل بر اهل حق غلبه پیدا کند</a:t>
            </a:r>
            <a:endPar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endParaRPr>
          </a:p>
        </p:txBody>
      </p:sp>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91331" y="3525983"/>
            <a:ext cx="1853381" cy="2172032"/>
          </a:xfrm>
          <a:prstGeom prst="rect">
            <a:avLst/>
          </a:prstGeom>
        </p:spPr>
      </p:pic>
      <p:sp>
        <p:nvSpPr>
          <p:cNvPr id="11" name="Rectangle 10"/>
          <p:cNvSpPr/>
          <p:nvPr/>
        </p:nvSpPr>
        <p:spPr>
          <a:xfrm>
            <a:off x="3535490" y="1074483"/>
            <a:ext cx="4592784" cy="461665"/>
          </a:xfrm>
          <a:prstGeom prst="rect">
            <a:avLst/>
          </a:prstGeom>
        </p:spPr>
        <p:txBody>
          <a:bodyPr wrap="square">
            <a:spAutoFit/>
          </a:bodyPr>
          <a:lstStyle/>
          <a:p>
            <a:pPr algn="just" rtl="1"/>
            <a:r>
              <a:rPr lang="fa-IR" sz="2400" b="1" dirty="0" smtClean="0">
                <a:solidFill>
                  <a:schemeClr val="accent1">
                    <a:lumMod val="50000"/>
                  </a:schemeClr>
                </a:solidFill>
                <a:cs typeface="B Lotus" panose="00000400000000000000" pitchFamily="2" charset="-78"/>
              </a:rPr>
              <a:t>نکات کلی درباره رسولان در جریان مهدویت</a:t>
            </a:r>
            <a:endParaRPr lang="en-US" sz="2400" dirty="0">
              <a:solidFill>
                <a:schemeClr val="accent1">
                  <a:lumMod val="50000"/>
                </a:schemeClr>
              </a:solidFill>
            </a:endParaRPr>
          </a:p>
        </p:txBody>
      </p:sp>
    </p:spTree>
    <p:extLst>
      <p:ext uri="{BB962C8B-B14F-4D97-AF65-F5344CB8AC3E}">
        <p14:creationId xmlns:p14="http://schemas.microsoft.com/office/powerpoint/2010/main" val="23392574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1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right)">
                                      <p:cBhvr>
                                        <p:cTn id="17"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8"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hlinkClick r:id="rId3" action="ppaction://hlinksldjump"/>
          </p:cNvPr>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1873512"/>
            <a:ext cx="909484" cy="2645528"/>
          </a:xfrm>
          <a:prstGeom prst="rect">
            <a:avLst/>
          </a:prstGeom>
        </p:spPr>
      </p:pic>
      <p:sp>
        <p:nvSpPr>
          <p:cNvPr id="40" name="TextBox 39">
            <a:hlinkClick r:id="rId3" action="ppaction://hlinksldjump"/>
          </p:cNvPr>
          <p:cNvSpPr txBox="1"/>
          <p:nvPr/>
        </p:nvSpPr>
        <p:spPr>
          <a:xfrm>
            <a:off x="10189581" y="2939796"/>
            <a:ext cx="1361270"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متن دعای ندبه</a:t>
            </a:r>
            <a:endParaRPr lang="en-US" sz="2400" b="1" spc="-150" dirty="0">
              <a:solidFill>
                <a:schemeClr val="bg1"/>
              </a:solidFill>
              <a:cs typeface="B Lotus" panose="00000400000000000000" pitchFamily="2" charset="-78"/>
            </a:endParaRPr>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3841" y="5545009"/>
            <a:ext cx="1623441" cy="1298753"/>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7025" y="5061900"/>
            <a:ext cx="1160933" cy="805798"/>
          </a:xfrm>
          <a:prstGeom prst="rect">
            <a:avLst/>
          </a:prstGeom>
        </p:spPr>
      </p:pic>
      <p:sp>
        <p:nvSpPr>
          <p:cNvPr id="2" name="Rectangle 1"/>
          <p:cNvSpPr/>
          <p:nvPr/>
        </p:nvSpPr>
        <p:spPr>
          <a:xfrm>
            <a:off x="1747282" y="1992172"/>
            <a:ext cx="7903732" cy="830997"/>
          </a:xfrm>
          <a:prstGeom prst="rect">
            <a:avLst/>
          </a:prstGeom>
        </p:spPr>
        <p:txBody>
          <a:bodyPr wrap="square">
            <a:spAutoFit/>
          </a:bodyPr>
          <a:lstStyle/>
          <a:p>
            <a:pPr algn="ctr" rtl="1"/>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وَ لاَ (لِئَلاَّ) یَقُولَ أَحَدٌ لَوْ لاَ أَرْسَلْتَ إِلَیْنَا رَسُولاً </a:t>
            </a:r>
            <a:r>
              <a:rPr lang="fa-IR" sz="2400" b="1" dirty="0" smtClean="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مُنْذِراً </a:t>
            </a:r>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وَ أَقَمْتَ لَنَا عَلَماً هَادِیاً فَنَتَّبِعَ آیَاتِکَ مِنْ قَبْلِ أَنْ نَذِلَّ وَ نَخْزَى</a:t>
            </a:r>
          </a:p>
        </p:txBody>
      </p:sp>
      <p:sp>
        <p:nvSpPr>
          <p:cNvPr id="3" name="Rectangle 2"/>
          <p:cNvSpPr/>
          <p:nvPr/>
        </p:nvSpPr>
        <p:spPr>
          <a:xfrm>
            <a:off x="2122664" y="2927117"/>
            <a:ext cx="7152967" cy="707886"/>
          </a:xfrm>
          <a:prstGeom prst="rect">
            <a:avLst/>
          </a:prstGeom>
        </p:spPr>
        <p:txBody>
          <a:bodyPr wrap="square">
            <a:spAutoFit/>
          </a:bodyPr>
          <a:lstStyle/>
          <a:p>
            <a:pPr algn="ctr" rtl="1"/>
            <a:r>
              <a:rPr lang="fa-IR" sz="2000" b="1" dirty="0" smtClean="0">
                <a:cs typeface="B Lotus" panose="00000400000000000000" pitchFamily="2" charset="-78"/>
              </a:rPr>
              <a:t>تا اینکه کسی نگوید خدایا اگر رسولی انذار دهنده برای ما می فرستادی و برای ما علم هدایت را برمی افراشتی ما از آیات تو تبعیت می کردیم قبل از آنکه ذلیل و خوار شویم</a:t>
            </a:r>
            <a:endParaRPr lang="en-US" sz="2000" dirty="0"/>
          </a:p>
        </p:txBody>
      </p:sp>
      <p:sp>
        <p:nvSpPr>
          <p:cNvPr id="8" name="Rectangle 7"/>
          <p:cNvSpPr/>
          <p:nvPr/>
        </p:nvSpPr>
        <p:spPr>
          <a:xfrm>
            <a:off x="1747282" y="3921341"/>
            <a:ext cx="7903733" cy="1323439"/>
          </a:xfrm>
          <a:prstGeom prst="rect">
            <a:avLst/>
          </a:prstGeom>
        </p:spPr>
        <p:txBody>
          <a:bodyPr wrap="square">
            <a:spAutoFit/>
          </a:bodyPr>
          <a:lstStyle/>
          <a:p>
            <a:pPr algn="ctr" rtl="1"/>
            <a:r>
              <a:rPr lang="fa-IR"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rPr>
              <a:t>پنجمین ماموریت اوصیاء الهی بر اساس این فراز این است که اوصیاء علم هدایت امت بسوی آیات مهدویت هستند، تا افراد با تبعیت از آیات در مسیر مهدویت قرار گیرند</a:t>
            </a:r>
          </a:p>
          <a:p>
            <a:pPr algn="ctr" rtl="1"/>
            <a:r>
              <a:rPr lang="fa-IR"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rPr>
              <a:t>و در هر امتی خداوند بعد از رسولان اوصیائی را قرار داد تا امت ها نگویند اگر اوصیایی داشتیم ما هم هدایت می شدیم و از آیات تو تبعیت می کردیم</a:t>
            </a:r>
            <a:endPar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endParaRPr>
          </a:p>
        </p:txBody>
      </p:sp>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91331" y="3525983"/>
            <a:ext cx="1853381" cy="2172032"/>
          </a:xfrm>
          <a:prstGeom prst="rect">
            <a:avLst/>
          </a:prstGeom>
        </p:spPr>
      </p:pic>
      <p:sp>
        <p:nvSpPr>
          <p:cNvPr id="11" name="Rectangle 10"/>
          <p:cNvSpPr/>
          <p:nvPr/>
        </p:nvSpPr>
        <p:spPr>
          <a:xfrm>
            <a:off x="3137283" y="1148355"/>
            <a:ext cx="4592784" cy="461665"/>
          </a:xfrm>
          <a:prstGeom prst="rect">
            <a:avLst/>
          </a:prstGeom>
        </p:spPr>
        <p:txBody>
          <a:bodyPr wrap="square">
            <a:spAutoFit/>
          </a:bodyPr>
          <a:lstStyle/>
          <a:p>
            <a:pPr algn="just" rtl="1"/>
            <a:r>
              <a:rPr lang="fa-IR" sz="2400" b="1" dirty="0" smtClean="0">
                <a:solidFill>
                  <a:schemeClr val="accent1">
                    <a:lumMod val="50000"/>
                  </a:schemeClr>
                </a:solidFill>
                <a:cs typeface="B Lotus" panose="00000400000000000000" pitchFamily="2" charset="-78"/>
              </a:rPr>
              <a:t>نکات کلی درباره رسولان در جریان مهدویت</a:t>
            </a:r>
            <a:endParaRPr lang="en-US" sz="2400" dirty="0">
              <a:solidFill>
                <a:schemeClr val="accent1">
                  <a:lumMod val="50000"/>
                </a:schemeClr>
              </a:solidFill>
            </a:endParaRPr>
          </a:p>
        </p:txBody>
      </p:sp>
    </p:spTree>
    <p:extLst>
      <p:ext uri="{BB962C8B-B14F-4D97-AF65-F5344CB8AC3E}">
        <p14:creationId xmlns:p14="http://schemas.microsoft.com/office/powerpoint/2010/main" val="22538624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1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right)">
                                      <p:cBhvr>
                                        <p:cTn id="17"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8"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hlinkClick r:id="rId3" action="ppaction://hlinksldjump"/>
          </p:cNvPr>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1873512"/>
            <a:ext cx="909484" cy="2645528"/>
          </a:xfrm>
          <a:prstGeom prst="rect">
            <a:avLst/>
          </a:prstGeom>
        </p:spPr>
      </p:pic>
      <p:sp>
        <p:nvSpPr>
          <p:cNvPr id="40" name="TextBox 39">
            <a:hlinkClick r:id="rId3" action="ppaction://hlinksldjump"/>
          </p:cNvPr>
          <p:cNvSpPr txBox="1"/>
          <p:nvPr/>
        </p:nvSpPr>
        <p:spPr>
          <a:xfrm>
            <a:off x="10189581" y="2939796"/>
            <a:ext cx="1361270"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متن دعای ندبه</a:t>
            </a:r>
            <a:endParaRPr lang="en-US" sz="2400" b="1" spc="-150" dirty="0">
              <a:solidFill>
                <a:schemeClr val="bg1"/>
              </a:solidFill>
              <a:cs typeface="B Lotus" panose="00000400000000000000" pitchFamily="2" charset="-78"/>
            </a:endParaRPr>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3841" y="5545009"/>
            <a:ext cx="1623441" cy="1298753"/>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7025" y="5061900"/>
            <a:ext cx="1160933" cy="805798"/>
          </a:xfrm>
          <a:prstGeom prst="rect">
            <a:avLst/>
          </a:prstGeom>
        </p:spPr>
      </p:pic>
      <p:sp>
        <p:nvSpPr>
          <p:cNvPr id="2" name="Rectangle 1"/>
          <p:cNvSpPr/>
          <p:nvPr/>
        </p:nvSpPr>
        <p:spPr>
          <a:xfrm>
            <a:off x="1747282" y="1992172"/>
            <a:ext cx="7903732" cy="830997"/>
          </a:xfrm>
          <a:prstGeom prst="rect">
            <a:avLst/>
          </a:prstGeom>
        </p:spPr>
        <p:txBody>
          <a:bodyPr wrap="square">
            <a:spAutoFit/>
          </a:bodyPr>
          <a:lstStyle/>
          <a:p>
            <a:pPr algn="ctr" rtl="1"/>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وَ لاَ (لِئَلاَّ) یَقُولَ أَحَدٌ لَوْ لاَ أَرْسَلْتَ إِلَیْنَا رَسُولاً </a:t>
            </a:r>
            <a:r>
              <a:rPr lang="fa-IR" sz="2400" b="1" dirty="0" smtClean="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مُنْذِراً </a:t>
            </a:r>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وَ أَقَمْتَ لَنَا عَلَماً هَادِیاً فَنَتَّبِعَ آیَاتِکَ مِنْ قَبْلِ أَنْ نَذِلَّ وَ نَخْزَى</a:t>
            </a:r>
          </a:p>
        </p:txBody>
      </p:sp>
      <p:sp>
        <p:nvSpPr>
          <p:cNvPr id="3" name="Rectangle 2"/>
          <p:cNvSpPr/>
          <p:nvPr/>
        </p:nvSpPr>
        <p:spPr>
          <a:xfrm>
            <a:off x="2122664" y="2927117"/>
            <a:ext cx="7152967" cy="707886"/>
          </a:xfrm>
          <a:prstGeom prst="rect">
            <a:avLst/>
          </a:prstGeom>
        </p:spPr>
        <p:txBody>
          <a:bodyPr wrap="square">
            <a:spAutoFit/>
          </a:bodyPr>
          <a:lstStyle/>
          <a:p>
            <a:pPr algn="ctr" rtl="1"/>
            <a:r>
              <a:rPr lang="fa-IR" sz="2000" b="1" dirty="0" smtClean="0">
                <a:cs typeface="B Lotus" panose="00000400000000000000" pitchFamily="2" charset="-78"/>
              </a:rPr>
              <a:t>تا اینکه کسی نگوید خدایا اگر رسولی انذار دهنده برای ما می فرستادی و برای ما علم هدایت را برمی افراشتی ما از آیات تو تبعیت می کردیم قبل از آنکه ذلیل و خوار شویم</a:t>
            </a:r>
            <a:endParaRPr lang="en-US" sz="2000" dirty="0"/>
          </a:p>
        </p:txBody>
      </p:sp>
      <p:sp>
        <p:nvSpPr>
          <p:cNvPr id="8" name="Rectangle 7"/>
          <p:cNvSpPr/>
          <p:nvPr/>
        </p:nvSpPr>
        <p:spPr>
          <a:xfrm>
            <a:off x="1747282" y="3921341"/>
            <a:ext cx="7903733" cy="1631216"/>
          </a:xfrm>
          <a:prstGeom prst="rect">
            <a:avLst/>
          </a:prstGeom>
        </p:spPr>
        <p:txBody>
          <a:bodyPr wrap="square">
            <a:spAutoFit/>
          </a:bodyPr>
          <a:lstStyle/>
          <a:p>
            <a:pPr algn="ctr" rtl="1"/>
            <a:r>
              <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rPr>
              <a:t>ـ وَ قالُوا لَوْ لا یَأْتینا بِآیَةٍ مِنْ رَبِّهِ أَ وَ لَمْ تَأْتِهِمْ بَیِّنَةُ ما فِی الصُّحُفِ اْلأُولى (۱۳۳) وَ لَوْ أَنّا أَهْلَکْناهُمْ بِعَذابٍ مِنْ قَبْلِهِ لَقالُوا رَبَّنا لَوْ لا أَرْسَلْتَ إِلَیْنا رَسُولاً فَنَتَّبِعَ آیاتِکَ مِنْ قَبْلِ أَنْ نَذِلَّ وَ نَخْزى (۱۳۴) قُلْ کُلٌّ مُتَرَبِّصٌ فَتَرَبَّصُوا فَسَتَعْلَمُونَ مَنْ أَصْحابُ الصِّراطِ السَّوِیِّ وَ مَنِ اهْتَدى [طه۱۳۵] </a:t>
            </a:r>
            <a:endParaRPr lang="fa-IR"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endParaRPr>
          </a:p>
          <a:p>
            <a:pPr algn="ctr" rtl="1"/>
            <a:endPar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endParaRPr>
          </a:p>
          <a:p>
            <a:pPr algn="ctr" rtl="1"/>
            <a:r>
              <a:rPr lang="fa-IR"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rPr>
              <a:t>بر اساس آیات سوره طه اصحاب صراط السوی اصحاب امام زمان (عج) هستند</a:t>
            </a:r>
            <a:endPar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endParaRPr>
          </a:p>
        </p:txBody>
      </p:sp>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91331" y="3525983"/>
            <a:ext cx="1853381" cy="2172032"/>
          </a:xfrm>
          <a:prstGeom prst="rect">
            <a:avLst/>
          </a:prstGeom>
        </p:spPr>
      </p:pic>
      <p:sp>
        <p:nvSpPr>
          <p:cNvPr id="11" name="Rectangle 10"/>
          <p:cNvSpPr/>
          <p:nvPr/>
        </p:nvSpPr>
        <p:spPr>
          <a:xfrm>
            <a:off x="3137283" y="1148355"/>
            <a:ext cx="4592784" cy="461665"/>
          </a:xfrm>
          <a:prstGeom prst="rect">
            <a:avLst/>
          </a:prstGeom>
        </p:spPr>
        <p:txBody>
          <a:bodyPr wrap="square">
            <a:spAutoFit/>
          </a:bodyPr>
          <a:lstStyle/>
          <a:p>
            <a:pPr algn="just" rtl="1"/>
            <a:r>
              <a:rPr lang="fa-IR" sz="2400" b="1" dirty="0" smtClean="0">
                <a:solidFill>
                  <a:schemeClr val="accent1">
                    <a:lumMod val="50000"/>
                  </a:schemeClr>
                </a:solidFill>
                <a:cs typeface="B Lotus" panose="00000400000000000000" pitchFamily="2" charset="-78"/>
              </a:rPr>
              <a:t>نکات کلی درباره رسولان در جریان مهدویت</a:t>
            </a:r>
            <a:endParaRPr lang="en-US" sz="2400" dirty="0">
              <a:solidFill>
                <a:schemeClr val="accent1">
                  <a:lumMod val="50000"/>
                </a:schemeClr>
              </a:solidFill>
            </a:endParaRPr>
          </a:p>
        </p:txBody>
      </p:sp>
    </p:spTree>
    <p:extLst>
      <p:ext uri="{BB962C8B-B14F-4D97-AF65-F5344CB8AC3E}">
        <p14:creationId xmlns:p14="http://schemas.microsoft.com/office/powerpoint/2010/main" val="11101694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1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right)">
                                      <p:cBhvr>
                                        <p:cTn id="17"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8"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hlinkClick r:id="rId3" action="ppaction://hlinksldjump"/>
          </p:cNvPr>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1873512"/>
            <a:ext cx="909484" cy="2645528"/>
          </a:xfrm>
          <a:prstGeom prst="rect">
            <a:avLst/>
          </a:prstGeom>
        </p:spPr>
      </p:pic>
      <p:sp>
        <p:nvSpPr>
          <p:cNvPr id="40" name="TextBox 39">
            <a:hlinkClick r:id="rId3" action="ppaction://hlinksldjump"/>
          </p:cNvPr>
          <p:cNvSpPr txBox="1"/>
          <p:nvPr/>
        </p:nvSpPr>
        <p:spPr>
          <a:xfrm>
            <a:off x="10189581" y="2939796"/>
            <a:ext cx="1361270"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متن دعای ندبه</a:t>
            </a:r>
            <a:endParaRPr lang="en-US" sz="2400" b="1" spc="-150" dirty="0">
              <a:solidFill>
                <a:schemeClr val="bg1"/>
              </a:solidFill>
              <a:cs typeface="B Lotus" panose="00000400000000000000" pitchFamily="2" charset="-78"/>
            </a:endParaRPr>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3841" y="5545009"/>
            <a:ext cx="1623441" cy="1298753"/>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7025" y="5061900"/>
            <a:ext cx="1160933" cy="805798"/>
          </a:xfrm>
          <a:prstGeom prst="rect">
            <a:avLst/>
          </a:prstGeom>
        </p:spPr>
      </p:pic>
      <p:sp>
        <p:nvSpPr>
          <p:cNvPr id="2" name="Rectangle 1"/>
          <p:cNvSpPr/>
          <p:nvPr/>
        </p:nvSpPr>
        <p:spPr>
          <a:xfrm>
            <a:off x="1747282" y="1992172"/>
            <a:ext cx="7903732" cy="461665"/>
          </a:xfrm>
          <a:prstGeom prst="rect">
            <a:avLst/>
          </a:prstGeom>
        </p:spPr>
        <p:txBody>
          <a:bodyPr wrap="square">
            <a:spAutoFit/>
          </a:bodyPr>
          <a:lstStyle/>
          <a:p>
            <a:pPr algn="ctr" rtl="1"/>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إِلَى أَنِ انْتَهَیْتَ بِالْأَمْرِ إِلَى حَبِیبِکَ وَ نَجِیبِکَ </a:t>
            </a:r>
            <a:r>
              <a:rPr lang="fa-IR" sz="2400" b="1" dirty="0" smtClean="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مُحَمَّدٍ صَلَّى </a:t>
            </a:r>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اللَّهُ عَلَیْهِ وَ آلِهِ‌</a:t>
            </a:r>
          </a:p>
        </p:txBody>
      </p:sp>
      <p:sp>
        <p:nvSpPr>
          <p:cNvPr id="3" name="Rectangle 2"/>
          <p:cNvSpPr/>
          <p:nvPr/>
        </p:nvSpPr>
        <p:spPr>
          <a:xfrm>
            <a:off x="2122664" y="2927117"/>
            <a:ext cx="7152967" cy="707886"/>
          </a:xfrm>
          <a:prstGeom prst="rect">
            <a:avLst/>
          </a:prstGeom>
        </p:spPr>
        <p:txBody>
          <a:bodyPr wrap="square">
            <a:spAutoFit/>
          </a:bodyPr>
          <a:lstStyle/>
          <a:p>
            <a:pPr algn="ctr" rtl="1"/>
            <a:r>
              <a:rPr lang="fa-IR" sz="2000" b="1" dirty="0">
                <a:cs typeface="B Lotus" panose="00000400000000000000" pitchFamily="2" charset="-78"/>
              </a:rPr>
              <a:t>تا اینکه ولایت «اَلأمر» را تحویل حبیب و برگزیده‌ات محمد (درود خدا بر او و خاندانش) </a:t>
            </a:r>
            <a:r>
              <a:rPr lang="fa-IR" sz="2000" b="1" dirty="0" smtClean="0">
                <a:cs typeface="B Lotus" panose="00000400000000000000" pitchFamily="2" charset="-78"/>
              </a:rPr>
              <a:t>دادی</a:t>
            </a:r>
            <a:endParaRPr lang="en-US" sz="2000" dirty="0"/>
          </a:p>
        </p:txBody>
      </p:sp>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91331" y="3525983"/>
            <a:ext cx="1853381" cy="2172032"/>
          </a:xfrm>
          <a:prstGeom prst="rect">
            <a:avLst/>
          </a:prstGeom>
        </p:spPr>
      </p:pic>
      <p:sp>
        <p:nvSpPr>
          <p:cNvPr id="11" name="Rectangle 10"/>
          <p:cNvSpPr/>
          <p:nvPr/>
        </p:nvSpPr>
        <p:spPr>
          <a:xfrm>
            <a:off x="2984487" y="1156506"/>
            <a:ext cx="5429319" cy="461665"/>
          </a:xfrm>
          <a:prstGeom prst="rect">
            <a:avLst/>
          </a:prstGeom>
        </p:spPr>
        <p:txBody>
          <a:bodyPr wrap="square">
            <a:spAutoFit/>
          </a:bodyPr>
          <a:lstStyle/>
          <a:p>
            <a:pPr algn="just" rtl="1"/>
            <a:r>
              <a:rPr lang="fa-IR" sz="2400" b="1" dirty="0" smtClean="0">
                <a:solidFill>
                  <a:schemeClr val="accent1">
                    <a:lumMod val="50000"/>
                  </a:schemeClr>
                </a:solidFill>
                <a:cs typeface="B Lotus" panose="00000400000000000000" pitchFamily="2" charset="-78"/>
              </a:rPr>
              <a:t>نکات کلی درباره رسول الله(ص) در جریان مهدویت</a:t>
            </a:r>
            <a:endParaRPr lang="en-US" sz="2400" dirty="0">
              <a:solidFill>
                <a:schemeClr val="accent1">
                  <a:lumMod val="50000"/>
                </a:schemeClr>
              </a:solidFill>
            </a:endParaRPr>
          </a:p>
        </p:txBody>
      </p:sp>
    </p:spTree>
    <p:extLst>
      <p:ext uri="{BB962C8B-B14F-4D97-AF65-F5344CB8AC3E}">
        <p14:creationId xmlns:p14="http://schemas.microsoft.com/office/powerpoint/2010/main" val="36521184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hlinkClick r:id="rId3" action="ppaction://hlinksldjump"/>
          </p:cNvPr>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1873512"/>
            <a:ext cx="909484" cy="2645528"/>
          </a:xfrm>
          <a:prstGeom prst="rect">
            <a:avLst/>
          </a:prstGeom>
        </p:spPr>
      </p:pic>
      <p:sp>
        <p:nvSpPr>
          <p:cNvPr id="40" name="TextBox 39">
            <a:hlinkClick r:id="rId3" action="ppaction://hlinksldjump"/>
          </p:cNvPr>
          <p:cNvSpPr txBox="1"/>
          <p:nvPr/>
        </p:nvSpPr>
        <p:spPr>
          <a:xfrm>
            <a:off x="10189581" y="2939796"/>
            <a:ext cx="1361270"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متن دعای ندبه</a:t>
            </a:r>
            <a:endParaRPr lang="en-US" sz="2400" b="1" spc="-150" dirty="0">
              <a:solidFill>
                <a:schemeClr val="bg1"/>
              </a:solidFill>
              <a:cs typeface="B Lotus" panose="00000400000000000000" pitchFamily="2" charset="-78"/>
            </a:endParaRPr>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3841" y="5545009"/>
            <a:ext cx="1623441" cy="1298753"/>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7025" y="5061900"/>
            <a:ext cx="1160933" cy="805798"/>
          </a:xfrm>
          <a:prstGeom prst="rect">
            <a:avLst/>
          </a:prstGeom>
        </p:spPr>
      </p:pic>
      <p:sp>
        <p:nvSpPr>
          <p:cNvPr id="2" name="Rectangle 1"/>
          <p:cNvSpPr/>
          <p:nvPr/>
        </p:nvSpPr>
        <p:spPr>
          <a:xfrm>
            <a:off x="1747282" y="1992172"/>
            <a:ext cx="7903732" cy="461665"/>
          </a:xfrm>
          <a:prstGeom prst="rect">
            <a:avLst/>
          </a:prstGeom>
        </p:spPr>
        <p:txBody>
          <a:bodyPr wrap="square">
            <a:spAutoFit/>
          </a:bodyPr>
          <a:lstStyle/>
          <a:p>
            <a:pPr algn="ctr" rtl="1"/>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فَکَانَ کَمَا انْتَجَبْتَهُ سَیِّدَ مَنْ خَلَقْتَهُ </a:t>
            </a:r>
          </a:p>
        </p:txBody>
      </p:sp>
      <p:sp>
        <p:nvSpPr>
          <p:cNvPr id="3" name="Rectangle 2"/>
          <p:cNvSpPr/>
          <p:nvPr/>
        </p:nvSpPr>
        <p:spPr>
          <a:xfrm>
            <a:off x="2122664" y="2927117"/>
            <a:ext cx="7152967" cy="707886"/>
          </a:xfrm>
          <a:prstGeom prst="rect">
            <a:avLst/>
          </a:prstGeom>
        </p:spPr>
        <p:txBody>
          <a:bodyPr wrap="square">
            <a:spAutoFit/>
          </a:bodyPr>
          <a:lstStyle/>
          <a:p>
            <a:pPr algn="ctr" rtl="1"/>
            <a:r>
              <a:rPr lang="fa-IR" sz="2000" b="1" dirty="0">
                <a:cs typeface="B Lotus" panose="00000400000000000000" pitchFamily="2" charset="-78"/>
              </a:rPr>
              <a:t>پس بود همانگونه که او را برگزیدی، سرور مخلوقاتت، </a:t>
            </a:r>
          </a:p>
          <a:p>
            <a:pPr algn="ctr" rtl="1"/>
            <a:r>
              <a:rPr lang="fa-IR" sz="2000" b="1" dirty="0">
                <a:cs typeface="B Lotus" panose="00000400000000000000" pitchFamily="2" charset="-78"/>
              </a:rPr>
              <a:t>  </a:t>
            </a:r>
          </a:p>
        </p:txBody>
      </p:sp>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91331" y="3525983"/>
            <a:ext cx="1853381" cy="2172032"/>
          </a:xfrm>
          <a:prstGeom prst="rect">
            <a:avLst/>
          </a:prstGeom>
        </p:spPr>
      </p:pic>
      <p:sp>
        <p:nvSpPr>
          <p:cNvPr id="11" name="Rectangle 10"/>
          <p:cNvSpPr/>
          <p:nvPr/>
        </p:nvSpPr>
        <p:spPr>
          <a:xfrm>
            <a:off x="2984487" y="1156506"/>
            <a:ext cx="5429319" cy="461665"/>
          </a:xfrm>
          <a:prstGeom prst="rect">
            <a:avLst/>
          </a:prstGeom>
        </p:spPr>
        <p:txBody>
          <a:bodyPr wrap="square">
            <a:spAutoFit/>
          </a:bodyPr>
          <a:lstStyle/>
          <a:p>
            <a:pPr algn="just" rtl="1"/>
            <a:r>
              <a:rPr lang="fa-IR" sz="2400" b="1" dirty="0" smtClean="0">
                <a:solidFill>
                  <a:schemeClr val="accent1">
                    <a:lumMod val="50000"/>
                  </a:schemeClr>
                </a:solidFill>
                <a:cs typeface="B Lotus" panose="00000400000000000000" pitchFamily="2" charset="-78"/>
              </a:rPr>
              <a:t>نکات کلی درباره رسول الله(ص) در جریان مهدویت</a:t>
            </a:r>
            <a:endParaRPr lang="en-US" sz="2400" dirty="0">
              <a:solidFill>
                <a:schemeClr val="accent1">
                  <a:lumMod val="50000"/>
                </a:schemeClr>
              </a:solidFill>
            </a:endParaRPr>
          </a:p>
        </p:txBody>
      </p:sp>
    </p:spTree>
    <p:extLst>
      <p:ext uri="{BB962C8B-B14F-4D97-AF65-F5344CB8AC3E}">
        <p14:creationId xmlns:p14="http://schemas.microsoft.com/office/powerpoint/2010/main" val="4405267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hlinkClick r:id="rId3" action="ppaction://hlinksldjump"/>
          </p:cNvPr>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1873512"/>
            <a:ext cx="909484" cy="2645528"/>
          </a:xfrm>
          <a:prstGeom prst="rect">
            <a:avLst/>
          </a:prstGeom>
        </p:spPr>
      </p:pic>
      <p:sp>
        <p:nvSpPr>
          <p:cNvPr id="40" name="TextBox 39">
            <a:hlinkClick r:id="rId3" action="ppaction://hlinksldjump"/>
          </p:cNvPr>
          <p:cNvSpPr txBox="1"/>
          <p:nvPr/>
        </p:nvSpPr>
        <p:spPr>
          <a:xfrm>
            <a:off x="10189581" y="2939796"/>
            <a:ext cx="1361270"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متن دعای ندبه</a:t>
            </a:r>
            <a:endParaRPr lang="en-US" sz="2400" b="1" spc="-150" dirty="0">
              <a:solidFill>
                <a:schemeClr val="bg1"/>
              </a:solidFill>
              <a:cs typeface="B Lotus" panose="00000400000000000000" pitchFamily="2" charset="-78"/>
            </a:endParaRPr>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3841" y="5545009"/>
            <a:ext cx="1623441" cy="1298753"/>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7025" y="5061900"/>
            <a:ext cx="1160933" cy="805798"/>
          </a:xfrm>
          <a:prstGeom prst="rect">
            <a:avLst/>
          </a:prstGeom>
        </p:spPr>
      </p:pic>
      <p:sp>
        <p:nvSpPr>
          <p:cNvPr id="2" name="Rectangle 1"/>
          <p:cNvSpPr/>
          <p:nvPr/>
        </p:nvSpPr>
        <p:spPr>
          <a:xfrm>
            <a:off x="1747282" y="1992172"/>
            <a:ext cx="7903732" cy="461665"/>
          </a:xfrm>
          <a:prstGeom prst="rect">
            <a:avLst/>
          </a:prstGeom>
        </p:spPr>
        <p:txBody>
          <a:bodyPr wrap="square">
            <a:spAutoFit/>
          </a:bodyPr>
          <a:lstStyle/>
          <a:p>
            <a:pPr algn="ctr" rtl="1"/>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وَ صَفْوَةَ مَنِ اصْطَفَیْتَهُ</a:t>
            </a:r>
          </a:p>
        </p:txBody>
      </p:sp>
      <p:sp>
        <p:nvSpPr>
          <p:cNvPr id="3" name="Rectangle 2"/>
          <p:cNvSpPr/>
          <p:nvPr/>
        </p:nvSpPr>
        <p:spPr>
          <a:xfrm>
            <a:off x="2122664" y="2927117"/>
            <a:ext cx="7152967" cy="707886"/>
          </a:xfrm>
          <a:prstGeom prst="rect">
            <a:avLst/>
          </a:prstGeom>
        </p:spPr>
        <p:txBody>
          <a:bodyPr wrap="square">
            <a:spAutoFit/>
          </a:bodyPr>
          <a:lstStyle/>
          <a:p>
            <a:pPr algn="ctr" rtl="1"/>
            <a:r>
              <a:rPr lang="fa-IR" sz="2000" b="1" dirty="0">
                <a:cs typeface="B Lotus" panose="00000400000000000000" pitchFamily="2" charset="-78"/>
              </a:rPr>
              <a:t>و برگزیده برگزیدگانت،</a:t>
            </a:r>
          </a:p>
          <a:p>
            <a:pPr algn="ctr" rtl="1"/>
            <a:r>
              <a:rPr lang="fa-IR" sz="2000" b="1" dirty="0">
                <a:cs typeface="B Lotus" panose="00000400000000000000" pitchFamily="2" charset="-78"/>
              </a:rPr>
              <a:t>  </a:t>
            </a:r>
            <a:r>
              <a:rPr lang="fa-IR" sz="2000" b="1" dirty="0" smtClean="0">
                <a:cs typeface="B Lotus" panose="00000400000000000000" pitchFamily="2" charset="-78"/>
              </a:rPr>
              <a:t>  </a:t>
            </a:r>
            <a:endParaRPr lang="fa-IR" sz="2000" b="1" dirty="0">
              <a:cs typeface="B Lotus" panose="00000400000000000000" pitchFamily="2" charset="-78"/>
            </a:endParaRPr>
          </a:p>
        </p:txBody>
      </p:sp>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91331" y="3525983"/>
            <a:ext cx="1853381" cy="2172032"/>
          </a:xfrm>
          <a:prstGeom prst="rect">
            <a:avLst/>
          </a:prstGeom>
        </p:spPr>
      </p:pic>
      <p:sp>
        <p:nvSpPr>
          <p:cNvPr id="11" name="Rectangle 10"/>
          <p:cNvSpPr/>
          <p:nvPr/>
        </p:nvSpPr>
        <p:spPr>
          <a:xfrm>
            <a:off x="2984487" y="1156506"/>
            <a:ext cx="5429319" cy="461665"/>
          </a:xfrm>
          <a:prstGeom prst="rect">
            <a:avLst/>
          </a:prstGeom>
        </p:spPr>
        <p:txBody>
          <a:bodyPr wrap="square">
            <a:spAutoFit/>
          </a:bodyPr>
          <a:lstStyle/>
          <a:p>
            <a:pPr algn="just" rtl="1"/>
            <a:r>
              <a:rPr lang="fa-IR" sz="2400" b="1" dirty="0" smtClean="0">
                <a:solidFill>
                  <a:schemeClr val="accent1">
                    <a:lumMod val="50000"/>
                  </a:schemeClr>
                </a:solidFill>
                <a:cs typeface="B Lotus" panose="00000400000000000000" pitchFamily="2" charset="-78"/>
              </a:rPr>
              <a:t>نکات کلی درباره رسول الله(ص) در جریان مهدویت</a:t>
            </a:r>
            <a:endParaRPr lang="en-US" sz="2400" dirty="0">
              <a:solidFill>
                <a:schemeClr val="accent1">
                  <a:lumMod val="50000"/>
                </a:schemeClr>
              </a:solidFill>
            </a:endParaRPr>
          </a:p>
        </p:txBody>
      </p:sp>
    </p:spTree>
    <p:extLst>
      <p:ext uri="{BB962C8B-B14F-4D97-AF65-F5344CB8AC3E}">
        <p14:creationId xmlns:p14="http://schemas.microsoft.com/office/powerpoint/2010/main" val="39473169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hlinkClick r:id="rId3" action="ppaction://hlinksldjump"/>
          </p:cNvPr>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1873512"/>
            <a:ext cx="909484" cy="2645528"/>
          </a:xfrm>
          <a:prstGeom prst="rect">
            <a:avLst/>
          </a:prstGeom>
        </p:spPr>
      </p:pic>
      <p:sp>
        <p:nvSpPr>
          <p:cNvPr id="40" name="TextBox 39">
            <a:hlinkClick r:id="rId3" action="ppaction://hlinksldjump"/>
          </p:cNvPr>
          <p:cNvSpPr txBox="1"/>
          <p:nvPr/>
        </p:nvSpPr>
        <p:spPr>
          <a:xfrm>
            <a:off x="10189581" y="2939796"/>
            <a:ext cx="1361270"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متن دعای ندبه</a:t>
            </a:r>
            <a:endParaRPr lang="en-US" sz="2400" b="1" spc="-150" dirty="0">
              <a:solidFill>
                <a:schemeClr val="bg1"/>
              </a:solidFill>
              <a:cs typeface="B Lotus" panose="00000400000000000000" pitchFamily="2" charset="-78"/>
            </a:endParaRPr>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3841" y="5545009"/>
            <a:ext cx="1623441" cy="1298753"/>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7025" y="5061900"/>
            <a:ext cx="1160933" cy="805798"/>
          </a:xfrm>
          <a:prstGeom prst="rect">
            <a:avLst/>
          </a:prstGeom>
        </p:spPr>
      </p:pic>
      <p:sp>
        <p:nvSpPr>
          <p:cNvPr id="2" name="Rectangle 1"/>
          <p:cNvSpPr/>
          <p:nvPr/>
        </p:nvSpPr>
        <p:spPr>
          <a:xfrm>
            <a:off x="1747282" y="1992172"/>
            <a:ext cx="7903732" cy="461665"/>
          </a:xfrm>
          <a:prstGeom prst="rect">
            <a:avLst/>
          </a:prstGeom>
        </p:spPr>
        <p:txBody>
          <a:bodyPr wrap="square">
            <a:spAutoFit/>
          </a:bodyPr>
          <a:lstStyle/>
          <a:p>
            <a:pPr algn="ctr" rtl="1"/>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وَ أَفْضَلَ مَنِ اجْتَبَیْتَهُ</a:t>
            </a:r>
          </a:p>
        </p:txBody>
      </p:sp>
      <p:sp>
        <p:nvSpPr>
          <p:cNvPr id="3" name="Rectangle 2"/>
          <p:cNvSpPr/>
          <p:nvPr/>
        </p:nvSpPr>
        <p:spPr>
          <a:xfrm>
            <a:off x="2122664" y="2927117"/>
            <a:ext cx="7152967" cy="707886"/>
          </a:xfrm>
          <a:prstGeom prst="rect">
            <a:avLst/>
          </a:prstGeom>
        </p:spPr>
        <p:txBody>
          <a:bodyPr wrap="square">
            <a:spAutoFit/>
          </a:bodyPr>
          <a:lstStyle/>
          <a:p>
            <a:pPr algn="ctr" rtl="1"/>
            <a:r>
              <a:rPr lang="fa-IR" sz="2000" b="1" dirty="0">
                <a:cs typeface="B Lotus" panose="00000400000000000000" pitchFamily="2" charset="-78"/>
              </a:rPr>
              <a:t>و برترین انتخاب </a:t>
            </a:r>
            <a:r>
              <a:rPr lang="fa-IR" sz="2000" b="1" dirty="0" smtClean="0">
                <a:cs typeface="B Lotus" panose="00000400000000000000" pitchFamily="2" charset="-78"/>
              </a:rPr>
              <a:t>شدگانت،</a:t>
            </a:r>
          </a:p>
          <a:p>
            <a:pPr algn="ctr" rtl="1"/>
            <a:r>
              <a:rPr lang="fa-IR" sz="2000" b="1" dirty="0" smtClean="0">
                <a:cs typeface="B Lotus" panose="00000400000000000000" pitchFamily="2" charset="-78"/>
              </a:rPr>
              <a:t>      </a:t>
            </a:r>
            <a:endParaRPr lang="fa-IR" sz="2000" b="1" dirty="0">
              <a:cs typeface="B Lotus" panose="00000400000000000000" pitchFamily="2" charset="-78"/>
            </a:endParaRPr>
          </a:p>
        </p:txBody>
      </p:sp>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91331" y="3525983"/>
            <a:ext cx="1853381" cy="2172032"/>
          </a:xfrm>
          <a:prstGeom prst="rect">
            <a:avLst/>
          </a:prstGeom>
        </p:spPr>
      </p:pic>
      <p:sp>
        <p:nvSpPr>
          <p:cNvPr id="11" name="Rectangle 10"/>
          <p:cNvSpPr/>
          <p:nvPr/>
        </p:nvSpPr>
        <p:spPr>
          <a:xfrm>
            <a:off x="2984487" y="1156506"/>
            <a:ext cx="5429319" cy="461665"/>
          </a:xfrm>
          <a:prstGeom prst="rect">
            <a:avLst/>
          </a:prstGeom>
        </p:spPr>
        <p:txBody>
          <a:bodyPr wrap="square">
            <a:spAutoFit/>
          </a:bodyPr>
          <a:lstStyle/>
          <a:p>
            <a:pPr algn="just" rtl="1"/>
            <a:r>
              <a:rPr lang="fa-IR" sz="2400" b="1" dirty="0" smtClean="0">
                <a:solidFill>
                  <a:schemeClr val="accent1">
                    <a:lumMod val="50000"/>
                  </a:schemeClr>
                </a:solidFill>
                <a:cs typeface="B Lotus" panose="00000400000000000000" pitchFamily="2" charset="-78"/>
              </a:rPr>
              <a:t>نکات کلی درباره رسول الله(ص) در جریان مهدویت</a:t>
            </a:r>
            <a:endParaRPr lang="en-US" sz="2400" dirty="0">
              <a:solidFill>
                <a:schemeClr val="accent1">
                  <a:lumMod val="50000"/>
                </a:schemeClr>
              </a:solidFill>
            </a:endParaRPr>
          </a:p>
        </p:txBody>
      </p:sp>
    </p:spTree>
    <p:extLst>
      <p:ext uri="{BB962C8B-B14F-4D97-AF65-F5344CB8AC3E}">
        <p14:creationId xmlns:p14="http://schemas.microsoft.com/office/powerpoint/2010/main" val="1185367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hlinkClick r:id="rId3" action="ppaction://hlinksldjump"/>
          </p:cNvPr>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1873512"/>
            <a:ext cx="909484" cy="2645528"/>
          </a:xfrm>
          <a:prstGeom prst="rect">
            <a:avLst/>
          </a:prstGeom>
        </p:spPr>
      </p:pic>
      <p:sp>
        <p:nvSpPr>
          <p:cNvPr id="40" name="TextBox 39">
            <a:hlinkClick r:id="rId3" action="ppaction://hlinksldjump"/>
          </p:cNvPr>
          <p:cNvSpPr txBox="1"/>
          <p:nvPr/>
        </p:nvSpPr>
        <p:spPr>
          <a:xfrm>
            <a:off x="10189581" y="2939796"/>
            <a:ext cx="1361270"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متن دعای ندبه</a:t>
            </a:r>
            <a:endParaRPr lang="en-US" sz="2400" b="1" spc="-150" dirty="0">
              <a:solidFill>
                <a:schemeClr val="bg1"/>
              </a:solidFill>
              <a:cs typeface="B Lotus" panose="00000400000000000000" pitchFamily="2" charset="-78"/>
            </a:endParaRPr>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3841" y="5545009"/>
            <a:ext cx="1623441" cy="1298753"/>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7025" y="5061900"/>
            <a:ext cx="1160933" cy="805798"/>
          </a:xfrm>
          <a:prstGeom prst="rect">
            <a:avLst/>
          </a:prstGeom>
        </p:spPr>
      </p:pic>
      <p:sp>
        <p:nvSpPr>
          <p:cNvPr id="2" name="Rectangle 1"/>
          <p:cNvSpPr/>
          <p:nvPr/>
        </p:nvSpPr>
        <p:spPr>
          <a:xfrm>
            <a:off x="1747282" y="1992172"/>
            <a:ext cx="7903732" cy="461665"/>
          </a:xfrm>
          <a:prstGeom prst="rect">
            <a:avLst/>
          </a:prstGeom>
        </p:spPr>
        <p:txBody>
          <a:bodyPr wrap="square">
            <a:spAutoFit/>
          </a:bodyPr>
          <a:lstStyle/>
          <a:p>
            <a:pPr algn="ctr" rtl="1"/>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وَ أَکْرَمَ مَنِ اعْتَمَدْتَهُ‌</a:t>
            </a:r>
          </a:p>
        </p:txBody>
      </p:sp>
      <p:sp>
        <p:nvSpPr>
          <p:cNvPr id="3" name="Rectangle 2"/>
          <p:cNvSpPr/>
          <p:nvPr/>
        </p:nvSpPr>
        <p:spPr>
          <a:xfrm>
            <a:off x="2122664" y="2927117"/>
            <a:ext cx="7152967" cy="400110"/>
          </a:xfrm>
          <a:prstGeom prst="rect">
            <a:avLst/>
          </a:prstGeom>
        </p:spPr>
        <p:txBody>
          <a:bodyPr wrap="square">
            <a:spAutoFit/>
          </a:bodyPr>
          <a:lstStyle/>
          <a:p>
            <a:pPr algn="ctr" rtl="1"/>
            <a:r>
              <a:rPr lang="fa-IR" sz="2000" b="1" dirty="0">
                <a:cs typeface="B Lotus" panose="00000400000000000000" pitchFamily="2" charset="-78"/>
              </a:rPr>
              <a:t>و گرامی‌ترین معتمدانت      </a:t>
            </a:r>
          </a:p>
        </p:txBody>
      </p:sp>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91331" y="3525983"/>
            <a:ext cx="1853381" cy="2172032"/>
          </a:xfrm>
          <a:prstGeom prst="rect">
            <a:avLst/>
          </a:prstGeom>
        </p:spPr>
      </p:pic>
      <p:sp>
        <p:nvSpPr>
          <p:cNvPr id="11" name="Rectangle 10"/>
          <p:cNvSpPr/>
          <p:nvPr/>
        </p:nvSpPr>
        <p:spPr>
          <a:xfrm>
            <a:off x="2984487" y="1156506"/>
            <a:ext cx="5429319" cy="461665"/>
          </a:xfrm>
          <a:prstGeom prst="rect">
            <a:avLst/>
          </a:prstGeom>
        </p:spPr>
        <p:txBody>
          <a:bodyPr wrap="square">
            <a:spAutoFit/>
          </a:bodyPr>
          <a:lstStyle/>
          <a:p>
            <a:pPr algn="just" rtl="1"/>
            <a:r>
              <a:rPr lang="fa-IR" sz="2400" b="1" dirty="0" smtClean="0">
                <a:solidFill>
                  <a:schemeClr val="accent1">
                    <a:lumMod val="50000"/>
                  </a:schemeClr>
                </a:solidFill>
                <a:cs typeface="B Lotus" panose="00000400000000000000" pitchFamily="2" charset="-78"/>
              </a:rPr>
              <a:t>نکات کلی درباره رسول الله(ص) در جریان مهدویت</a:t>
            </a:r>
            <a:endParaRPr lang="en-US" sz="2400" dirty="0">
              <a:solidFill>
                <a:schemeClr val="accent1">
                  <a:lumMod val="50000"/>
                </a:schemeClr>
              </a:solidFill>
            </a:endParaRPr>
          </a:p>
        </p:txBody>
      </p:sp>
    </p:spTree>
    <p:extLst>
      <p:ext uri="{BB962C8B-B14F-4D97-AF65-F5344CB8AC3E}">
        <p14:creationId xmlns:p14="http://schemas.microsoft.com/office/powerpoint/2010/main" val="39182353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hlinkClick r:id="rId3" action="ppaction://hlinksldjump"/>
          </p:cNvPr>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1873512"/>
            <a:ext cx="909484" cy="2645528"/>
          </a:xfrm>
          <a:prstGeom prst="rect">
            <a:avLst/>
          </a:prstGeom>
        </p:spPr>
      </p:pic>
      <p:sp>
        <p:nvSpPr>
          <p:cNvPr id="40" name="TextBox 39">
            <a:hlinkClick r:id="rId3" action="ppaction://hlinksldjump"/>
          </p:cNvPr>
          <p:cNvSpPr txBox="1"/>
          <p:nvPr/>
        </p:nvSpPr>
        <p:spPr>
          <a:xfrm>
            <a:off x="10189581" y="2939796"/>
            <a:ext cx="1361270"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متن دعای ندبه</a:t>
            </a:r>
            <a:endParaRPr lang="en-US" sz="2400" b="1" spc="-150" dirty="0">
              <a:solidFill>
                <a:schemeClr val="bg1"/>
              </a:solidFill>
              <a:cs typeface="B Lotus" panose="00000400000000000000" pitchFamily="2" charset="-78"/>
            </a:endParaRPr>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3841" y="5545009"/>
            <a:ext cx="1623441" cy="1298753"/>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7025" y="5061900"/>
            <a:ext cx="1160933" cy="805798"/>
          </a:xfrm>
          <a:prstGeom prst="rect">
            <a:avLst/>
          </a:prstGeom>
        </p:spPr>
      </p:pic>
      <p:sp>
        <p:nvSpPr>
          <p:cNvPr id="2" name="Rectangle 1"/>
          <p:cNvSpPr/>
          <p:nvPr/>
        </p:nvSpPr>
        <p:spPr>
          <a:xfrm>
            <a:off x="1747282" y="1992172"/>
            <a:ext cx="7903732" cy="461665"/>
          </a:xfrm>
          <a:prstGeom prst="rect">
            <a:avLst/>
          </a:prstGeom>
        </p:spPr>
        <p:txBody>
          <a:bodyPr wrap="square">
            <a:spAutoFit/>
          </a:bodyPr>
          <a:lstStyle/>
          <a:p>
            <a:pPr algn="ctr" rtl="1"/>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قَدَّمْتَهُ عَلَى أَنْبِیَائِکَ</a:t>
            </a:r>
          </a:p>
        </p:txBody>
      </p:sp>
      <p:sp>
        <p:nvSpPr>
          <p:cNvPr id="3" name="Rectangle 2"/>
          <p:cNvSpPr/>
          <p:nvPr/>
        </p:nvSpPr>
        <p:spPr>
          <a:xfrm>
            <a:off x="2122664" y="2927117"/>
            <a:ext cx="7152967" cy="400110"/>
          </a:xfrm>
          <a:prstGeom prst="rect">
            <a:avLst/>
          </a:prstGeom>
        </p:spPr>
        <p:txBody>
          <a:bodyPr wrap="square">
            <a:spAutoFit/>
          </a:bodyPr>
          <a:lstStyle/>
          <a:p>
            <a:pPr algn="ctr" rtl="1"/>
            <a:r>
              <a:rPr lang="fa-IR" sz="2000" b="1" dirty="0">
                <a:cs typeface="B Lotus" panose="00000400000000000000" pitchFamily="2" charset="-78"/>
              </a:rPr>
              <a:t>او را بر پیامبرانت مقدم نمودی</a:t>
            </a:r>
          </a:p>
        </p:txBody>
      </p:sp>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91331" y="3525983"/>
            <a:ext cx="1853381" cy="2172032"/>
          </a:xfrm>
          <a:prstGeom prst="rect">
            <a:avLst/>
          </a:prstGeom>
        </p:spPr>
      </p:pic>
      <p:sp>
        <p:nvSpPr>
          <p:cNvPr id="11" name="Rectangle 10"/>
          <p:cNvSpPr/>
          <p:nvPr/>
        </p:nvSpPr>
        <p:spPr>
          <a:xfrm>
            <a:off x="2984487" y="1156506"/>
            <a:ext cx="5429319" cy="461665"/>
          </a:xfrm>
          <a:prstGeom prst="rect">
            <a:avLst/>
          </a:prstGeom>
        </p:spPr>
        <p:txBody>
          <a:bodyPr wrap="square">
            <a:spAutoFit/>
          </a:bodyPr>
          <a:lstStyle/>
          <a:p>
            <a:pPr algn="just" rtl="1"/>
            <a:r>
              <a:rPr lang="fa-IR" sz="2400" b="1" dirty="0" smtClean="0">
                <a:solidFill>
                  <a:schemeClr val="accent1">
                    <a:lumMod val="50000"/>
                  </a:schemeClr>
                </a:solidFill>
                <a:cs typeface="B Lotus" panose="00000400000000000000" pitchFamily="2" charset="-78"/>
              </a:rPr>
              <a:t>نکات کلی درباره رسول الله(ص) در جریان مهدویت</a:t>
            </a:r>
            <a:endParaRPr lang="en-US" sz="2400" dirty="0">
              <a:solidFill>
                <a:schemeClr val="accent1">
                  <a:lumMod val="50000"/>
                </a:schemeClr>
              </a:solidFill>
            </a:endParaRPr>
          </a:p>
        </p:txBody>
      </p:sp>
      <p:sp>
        <p:nvSpPr>
          <p:cNvPr id="14" name="Rectangle 13"/>
          <p:cNvSpPr/>
          <p:nvPr/>
        </p:nvSpPr>
        <p:spPr>
          <a:xfrm>
            <a:off x="1747282" y="3921341"/>
            <a:ext cx="7903733" cy="707886"/>
          </a:xfrm>
          <a:prstGeom prst="rect">
            <a:avLst/>
          </a:prstGeom>
        </p:spPr>
        <p:txBody>
          <a:bodyPr wrap="square">
            <a:spAutoFit/>
          </a:bodyPr>
          <a:lstStyle/>
          <a:p>
            <a:pPr algn="ctr" rtl="1"/>
            <a:r>
              <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rPr>
              <a:t>ما کانَ مُحَمَّدٌ أَبا أَحَدٍ مِنْ رِجالِکُمْ وَ لکِنْ رَسُولَ اللّهِ وَ خاتَمَ النَّبِیِّینَ وَ کانَ اللّهُ بِکُلِّ شَیْ‌ءٍ عَلیمًا [أحزاب۴۰]</a:t>
            </a:r>
          </a:p>
        </p:txBody>
      </p:sp>
    </p:spTree>
    <p:extLst>
      <p:ext uri="{BB962C8B-B14F-4D97-AF65-F5344CB8AC3E}">
        <p14:creationId xmlns:p14="http://schemas.microsoft.com/office/powerpoint/2010/main" val="21961429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1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right)">
                                      <p:cBhvr>
                                        <p:cTn id="17"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4"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hlinkClick r:id="rId3" action="ppaction://hlinksldjump"/>
          </p:cNvPr>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1873512"/>
            <a:ext cx="909484" cy="2645528"/>
          </a:xfrm>
          <a:prstGeom prst="rect">
            <a:avLst/>
          </a:prstGeom>
        </p:spPr>
      </p:pic>
      <p:sp>
        <p:nvSpPr>
          <p:cNvPr id="40" name="TextBox 39">
            <a:hlinkClick r:id="rId3" action="ppaction://hlinksldjump"/>
          </p:cNvPr>
          <p:cNvSpPr txBox="1"/>
          <p:nvPr/>
        </p:nvSpPr>
        <p:spPr>
          <a:xfrm>
            <a:off x="10189581" y="2939796"/>
            <a:ext cx="1361270"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متن دعای ندبه</a:t>
            </a:r>
            <a:endParaRPr lang="en-US" sz="2400" b="1" spc="-150" dirty="0">
              <a:solidFill>
                <a:schemeClr val="bg1"/>
              </a:solidFill>
              <a:cs typeface="B Lotus" panose="00000400000000000000" pitchFamily="2" charset="-78"/>
            </a:endParaRPr>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3841" y="5545009"/>
            <a:ext cx="1623441" cy="1298753"/>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7025" y="5061900"/>
            <a:ext cx="1160933" cy="805798"/>
          </a:xfrm>
          <a:prstGeom prst="rect">
            <a:avLst/>
          </a:prstGeom>
        </p:spPr>
      </p:pic>
      <p:sp>
        <p:nvSpPr>
          <p:cNvPr id="2" name="Rectangle 1"/>
          <p:cNvSpPr/>
          <p:nvPr/>
        </p:nvSpPr>
        <p:spPr>
          <a:xfrm>
            <a:off x="1747282" y="1992172"/>
            <a:ext cx="7903732" cy="461665"/>
          </a:xfrm>
          <a:prstGeom prst="rect">
            <a:avLst/>
          </a:prstGeom>
        </p:spPr>
        <p:txBody>
          <a:bodyPr wrap="square">
            <a:spAutoFit/>
          </a:bodyPr>
          <a:lstStyle/>
          <a:p>
            <a:pPr algn="ctr" rtl="1"/>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وَ بَعَثْتَهُ إِلَى الثَّقَلَیْنِ مِنْ عِبَادِکَ </a:t>
            </a:r>
          </a:p>
        </p:txBody>
      </p:sp>
      <p:sp>
        <p:nvSpPr>
          <p:cNvPr id="3" name="Rectangle 2"/>
          <p:cNvSpPr/>
          <p:nvPr/>
        </p:nvSpPr>
        <p:spPr>
          <a:xfrm>
            <a:off x="2122664" y="2927117"/>
            <a:ext cx="7152967" cy="400110"/>
          </a:xfrm>
          <a:prstGeom prst="rect">
            <a:avLst/>
          </a:prstGeom>
        </p:spPr>
        <p:txBody>
          <a:bodyPr wrap="square">
            <a:spAutoFit/>
          </a:bodyPr>
          <a:lstStyle/>
          <a:p>
            <a:pPr algn="ctr" rtl="1"/>
            <a:r>
              <a:rPr lang="fa-IR" sz="2000" b="1" dirty="0">
                <a:cs typeface="B Lotus" panose="00000400000000000000" pitchFamily="2" charset="-78"/>
              </a:rPr>
              <a:t>و بر جنّ و انس از بندگانت برانگیختی </a:t>
            </a:r>
          </a:p>
        </p:txBody>
      </p:sp>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91331" y="3525983"/>
            <a:ext cx="1853381" cy="2172032"/>
          </a:xfrm>
          <a:prstGeom prst="rect">
            <a:avLst/>
          </a:prstGeom>
        </p:spPr>
      </p:pic>
      <p:sp>
        <p:nvSpPr>
          <p:cNvPr id="11" name="Rectangle 10"/>
          <p:cNvSpPr/>
          <p:nvPr/>
        </p:nvSpPr>
        <p:spPr>
          <a:xfrm>
            <a:off x="2984487" y="1156506"/>
            <a:ext cx="5429319" cy="461665"/>
          </a:xfrm>
          <a:prstGeom prst="rect">
            <a:avLst/>
          </a:prstGeom>
        </p:spPr>
        <p:txBody>
          <a:bodyPr wrap="square">
            <a:spAutoFit/>
          </a:bodyPr>
          <a:lstStyle/>
          <a:p>
            <a:pPr algn="just" rtl="1"/>
            <a:r>
              <a:rPr lang="fa-IR" sz="2400" b="1" dirty="0" smtClean="0">
                <a:solidFill>
                  <a:schemeClr val="accent1">
                    <a:lumMod val="50000"/>
                  </a:schemeClr>
                </a:solidFill>
                <a:cs typeface="B Lotus" panose="00000400000000000000" pitchFamily="2" charset="-78"/>
              </a:rPr>
              <a:t>نکات کلی درباره رسول الله(ص) در جریان مهدویت</a:t>
            </a:r>
            <a:endParaRPr lang="en-US" sz="2400" dirty="0">
              <a:solidFill>
                <a:schemeClr val="accent1">
                  <a:lumMod val="50000"/>
                </a:schemeClr>
              </a:solidFill>
            </a:endParaRPr>
          </a:p>
        </p:txBody>
      </p:sp>
      <p:sp>
        <p:nvSpPr>
          <p:cNvPr id="14" name="Rectangle 13"/>
          <p:cNvSpPr/>
          <p:nvPr/>
        </p:nvSpPr>
        <p:spPr>
          <a:xfrm>
            <a:off x="1747282" y="3800507"/>
            <a:ext cx="7903733" cy="2246769"/>
          </a:xfrm>
          <a:prstGeom prst="rect">
            <a:avLst/>
          </a:prstGeom>
        </p:spPr>
        <p:txBody>
          <a:bodyPr wrap="square">
            <a:spAutoFit/>
          </a:bodyPr>
          <a:lstStyle/>
          <a:p>
            <a:pPr algn="ctr" rtl="1"/>
            <a:r>
              <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rPr>
              <a:t>رسالت رسول‌الله ص بر جنّ و انس</a:t>
            </a:r>
            <a:r>
              <a:rPr lang="fa-IR"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rPr>
              <a:t>:</a:t>
            </a:r>
          </a:p>
          <a:p>
            <a:pPr algn="ctr" rtl="1"/>
            <a:endPar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endParaRPr>
          </a:p>
          <a:p>
            <a:pPr algn="ctr" rtl="1"/>
            <a:r>
              <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rPr>
              <a:t>    : یا مَعْشَرَ الْجِنِّ وَ اْلإِنْسِ أَ لَمْ یَأْتِکُمْ رُسُلٌ مِنْکُمْ یَقُصُّونَ عَلَیْکُمْ آیاتی وَ یُنْذِرُونَکُمْ لِقاءَ یَوْمِکُمْ هذا قالُوا شَهِدْنا عَلى أَنْفُسِنا وَ غَرَّتْهُمُ الْحَیاةُ الدُّنْیا وَ شَهِدُوا عَلى أَنْفُسِهِمْ أَنَّهُمْ کانُوا کافِرینَ [انعام۱۳۰]</a:t>
            </a:r>
          </a:p>
          <a:p>
            <a:pPr algn="ctr" rtl="1"/>
            <a:r>
              <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rPr>
              <a:t>ـ طبق این آیه؛ رسول‌الله ص [و برخی دیگر از رسولان ع]، هم بر جنّیان و هم بر انسان‌ها رسول بوده‌اند.</a:t>
            </a:r>
          </a:p>
        </p:txBody>
      </p:sp>
    </p:spTree>
    <p:extLst>
      <p:ext uri="{BB962C8B-B14F-4D97-AF65-F5344CB8AC3E}">
        <p14:creationId xmlns:p14="http://schemas.microsoft.com/office/powerpoint/2010/main" val="11410252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1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right)">
                                      <p:cBhvr>
                                        <p:cTn id="17"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4"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hlinkClick r:id="rId3" action="ppaction://hlinksldjump"/>
          </p:cNvPr>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1873512"/>
            <a:ext cx="909484" cy="2645528"/>
          </a:xfrm>
          <a:prstGeom prst="rect">
            <a:avLst/>
          </a:prstGeom>
        </p:spPr>
      </p:pic>
      <p:sp>
        <p:nvSpPr>
          <p:cNvPr id="40" name="TextBox 39">
            <a:hlinkClick r:id="rId3" action="ppaction://hlinksldjump"/>
          </p:cNvPr>
          <p:cNvSpPr txBox="1"/>
          <p:nvPr/>
        </p:nvSpPr>
        <p:spPr>
          <a:xfrm>
            <a:off x="10189581" y="2939796"/>
            <a:ext cx="1361270"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متن دعای ندبه</a:t>
            </a:r>
            <a:endParaRPr lang="en-US" sz="2400" b="1" spc="-150" dirty="0">
              <a:solidFill>
                <a:schemeClr val="bg1"/>
              </a:solidFill>
              <a:cs typeface="B Lotus" panose="00000400000000000000" pitchFamily="2" charset="-78"/>
            </a:endParaRPr>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3841" y="5545009"/>
            <a:ext cx="1623441" cy="1298753"/>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7025" y="5061900"/>
            <a:ext cx="1160933" cy="805798"/>
          </a:xfrm>
          <a:prstGeom prst="rect">
            <a:avLst/>
          </a:prstGeom>
        </p:spPr>
      </p:pic>
      <p:sp>
        <p:nvSpPr>
          <p:cNvPr id="2" name="Rectangle 1"/>
          <p:cNvSpPr/>
          <p:nvPr/>
        </p:nvSpPr>
        <p:spPr>
          <a:xfrm>
            <a:off x="1747282" y="1992172"/>
            <a:ext cx="7903732" cy="461665"/>
          </a:xfrm>
          <a:prstGeom prst="rect">
            <a:avLst/>
          </a:prstGeom>
        </p:spPr>
        <p:txBody>
          <a:bodyPr wrap="square">
            <a:spAutoFit/>
          </a:bodyPr>
          <a:lstStyle/>
          <a:p>
            <a:pPr algn="ctr" rtl="1"/>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وَ أَوْطَأْتَهُ مَشَارِقَکَ وَ مَغَارِبَکَ‌</a:t>
            </a:r>
          </a:p>
        </p:txBody>
      </p:sp>
      <p:sp>
        <p:nvSpPr>
          <p:cNvPr id="3" name="Rectangle 2"/>
          <p:cNvSpPr/>
          <p:nvPr/>
        </p:nvSpPr>
        <p:spPr>
          <a:xfrm>
            <a:off x="2122664" y="2927117"/>
            <a:ext cx="7152967" cy="400110"/>
          </a:xfrm>
          <a:prstGeom prst="rect">
            <a:avLst/>
          </a:prstGeom>
        </p:spPr>
        <p:txBody>
          <a:bodyPr wrap="square">
            <a:spAutoFit/>
          </a:bodyPr>
          <a:lstStyle/>
          <a:p>
            <a:pPr algn="ctr" rtl="1"/>
            <a:r>
              <a:rPr lang="fa-IR" sz="2000" b="1" dirty="0">
                <a:cs typeface="B Lotus" panose="00000400000000000000" pitchFamily="2" charset="-78"/>
              </a:rPr>
              <a:t>و مشرقها و مغربهایت را زیر پایش گذاردی</a:t>
            </a:r>
          </a:p>
        </p:txBody>
      </p:sp>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91331" y="3525983"/>
            <a:ext cx="1853381" cy="2172032"/>
          </a:xfrm>
          <a:prstGeom prst="rect">
            <a:avLst/>
          </a:prstGeom>
        </p:spPr>
      </p:pic>
      <p:sp>
        <p:nvSpPr>
          <p:cNvPr id="11" name="Rectangle 10"/>
          <p:cNvSpPr/>
          <p:nvPr/>
        </p:nvSpPr>
        <p:spPr>
          <a:xfrm>
            <a:off x="2984487" y="1156506"/>
            <a:ext cx="5429319" cy="461665"/>
          </a:xfrm>
          <a:prstGeom prst="rect">
            <a:avLst/>
          </a:prstGeom>
        </p:spPr>
        <p:txBody>
          <a:bodyPr wrap="square">
            <a:spAutoFit/>
          </a:bodyPr>
          <a:lstStyle/>
          <a:p>
            <a:pPr algn="just" rtl="1"/>
            <a:r>
              <a:rPr lang="fa-IR" sz="2400" b="1" dirty="0" smtClean="0">
                <a:solidFill>
                  <a:schemeClr val="accent1">
                    <a:lumMod val="50000"/>
                  </a:schemeClr>
                </a:solidFill>
                <a:cs typeface="B Lotus" panose="00000400000000000000" pitchFamily="2" charset="-78"/>
              </a:rPr>
              <a:t>نکات کلی درباره رسول الله(ص) در جریان مهدویت</a:t>
            </a:r>
            <a:endParaRPr lang="en-US" sz="2400" dirty="0">
              <a:solidFill>
                <a:schemeClr val="accent1">
                  <a:lumMod val="50000"/>
                </a:schemeClr>
              </a:solidFill>
            </a:endParaRPr>
          </a:p>
        </p:txBody>
      </p:sp>
      <p:sp>
        <p:nvSpPr>
          <p:cNvPr id="14" name="Rectangle 13"/>
          <p:cNvSpPr/>
          <p:nvPr/>
        </p:nvSpPr>
        <p:spPr>
          <a:xfrm>
            <a:off x="1747282" y="3800507"/>
            <a:ext cx="7903733" cy="707886"/>
          </a:xfrm>
          <a:prstGeom prst="rect">
            <a:avLst/>
          </a:prstGeom>
        </p:spPr>
        <p:txBody>
          <a:bodyPr wrap="square">
            <a:spAutoFit/>
          </a:bodyPr>
          <a:lstStyle/>
          <a:p>
            <a:pPr algn="ctr" rtl="1"/>
            <a:r>
              <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rPr>
              <a:t>اگر معنای «أَوْطَأْتَهُ» را حجّت و دلیل قرار دادن بگیریم، معنای جمله چنین می‌شود: «و او را بر تمام اهل مشرق‌ها و مغرب‌ها حجّت و راهنما قرار دادی».</a:t>
            </a:r>
          </a:p>
        </p:txBody>
      </p:sp>
    </p:spTree>
    <p:extLst>
      <p:ext uri="{BB962C8B-B14F-4D97-AF65-F5344CB8AC3E}">
        <p14:creationId xmlns:p14="http://schemas.microsoft.com/office/powerpoint/2010/main" val="15980040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1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right)">
                                      <p:cBhvr>
                                        <p:cTn id="17"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4"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hlinkClick r:id="rId3" action="ppaction://hlinksldjump"/>
          </p:cNvPr>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1873512"/>
            <a:ext cx="909484" cy="2645528"/>
          </a:xfrm>
          <a:prstGeom prst="rect">
            <a:avLst/>
          </a:prstGeom>
        </p:spPr>
      </p:pic>
      <p:sp>
        <p:nvSpPr>
          <p:cNvPr id="40" name="TextBox 39">
            <a:hlinkClick r:id="rId3" action="ppaction://hlinksldjump"/>
          </p:cNvPr>
          <p:cNvSpPr txBox="1"/>
          <p:nvPr/>
        </p:nvSpPr>
        <p:spPr>
          <a:xfrm>
            <a:off x="10189581" y="2939796"/>
            <a:ext cx="1361270"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متن دعای ندبه</a:t>
            </a:r>
            <a:endParaRPr lang="en-US" sz="2400" b="1" spc="-150" dirty="0">
              <a:solidFill>
                <a:schemeClr val="bg1"/>
              </a:solidFill>
              <a:cs typeface="B Lotus" panose="00000400000000000000" pitchFamily="2" charset="-78"/>
            </a:endParaRPr>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3841" y="5545009"/>
            <a:ext cx="1623441" cy="1298753"/>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7025" y="5061900"/>
            <a:ext cx="1160933" cy="805798"/>
          </a:xfrm>
          <a:prstGeom prst="rect">
            <a:avLst/>
          </a:prstGeom>
        </p:spPr>
      </p:pic>
      <p:sp>
        <p:nvSpPr>
          <p:cNvPr id="2" name="Rectangle 1"/>
          <p:cNvSpPr/>
          <p:nvPr/>
        </p:nvSpPr>
        <p:spPr>
          <a:xfrm>
            <a:off x="1747282" y="1992172"/>
            <a:ext cx="7903732" cy="461665"/>
          </a:xfrm>
          <a:prstGeom prst="rect">
            <a:avLst/>
          </a:prstGeom>
        </p:spPr>
        <p:txBody>
          <a:bodyPr wrap="square">
            <a:spAutoFit/>
          </a:bodyPr>
          <a:lstStyle/>
          <a:p>
            <a:pPr algn="ctr" rtl="1"/>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وَ سَخَّرْتَ لَهُ الْبُرَاقَ </a:t>
            </a:r>
          </a:p>
        </p:txBody>
      </p:sp>
      <p:sp>
        <p:nvSpPr>
          <p:cNvPr id="3" name="Rectangle 2"/>
          <p:cNvSpPr/>
          <p:nvPr/>
        </p:nvSpPr>
        <p:spPr>
          <a:xfrm>
            <a:off x="2122664" y="2927117"/>
            <a:ext cx="7152967" cy="400110"/>
          </a:xfrm>
          <a:prstGeom prst="rect">
            <a:avLst/>
          </a:prstGeom>
        </p:spPr>
        <p:txBody>
          <a:bodyPr wrap="square">
            <a:spAutoFit/>
          </a:bodyPr>
          <a:lstStyle/>
          <a:p>
            <a:pPr algn="ctr" rtl="1"/>
            <a:r>
              <a:rPr lang="fa-IR" sz="2000" b="1" dirty="0">
                <a:cs typeface="B Lotus" panose="00000400000000000000" pitchFamily="2" charset="-78"/>
              </a:rPr>
              <a:t>و بُراق را برایش مسخّر </a:t>
            </a:r>
            <a:r>
              <a:rPr lang="fa-IR" sz="2000" b="1" dirty="0" smtClean="0">
                <a:cs typeface="B Lotus" panose="00000400000000000000" pitchFamily="2" charset="-78"/>
              </a:rPr>
              <a:t>ساختی</a:t>
            </a:r>
            <a:endParaRPr lang="fa-IR" sz="2000" b="1" dirty="0">
              <a:cs typeface="B Lotus" panose="00000400000000000000" pitchFamily="2" charset="-78"/>
            </a:endParaRPr>
          </a:p>
        </p:txBody>
      </p:sp>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91331" y="3525983"/>
            <a:ext cx="1853381" cy="2172032"/>
          </a:xfrm>
          <a:prstGeom prst="rect">
            <a:avLst/>
          </a:prstGeom>
        </p:spPr>
      </p:pic>
      <p:sp>
        <p:nvSpPr>
          <p:cNvPr id="11" name="Rectangle 10"/>
          <p:cNvSpPr/>
          <p:nvPr/>
        </p:nvSpPr>
        <p:spPr>
          <a:xfrm>
            <a:off x="2984487" y="1156506"/>
            <a:ext cx="5429319" cy="461665"/>
          </a:xfrm>
          <a:prstGeom prst="rect">
            <a:avLst/>
          </a:prstGeom>
        </p:spPr>
        <p:txBody>
          <a:bodyPr wrap="square">
            <a:spAutoFit/>
          </a:bodyPr>
          <a:lstStyle/>
          <a:p>
            <a:pPr algn="just" rtl="1"/>
            <a:r>
              <a:rPr lang="fa-IR" sz="2400" b="1" dirty="0" smtClean="0">
                <a:solidFill>
                  <a:schemeClr val="accent1">
                    <a:lumMod val="50000"/>
                  </a:schemeClr>
                </a:solidFill>
                <a:cs typeface="B Lotus" panose="00000400000000000000" pitchFamily="2" charset="-78"/>
              </a:rPr>
              <a:t>نکات کلی درباره رسول الله(ص) در جریان مهدویت</a:t>
            </a:r>
            <a:endParaRPr lang="en-US" sz="2400" dirty="0">
              <a:solidFill>
                <a:schemeClr val="accent1">
                  <a:lumMod val="50000"/>
                </a:schemeClr>
              </a:solidFill>
            </a:endParaRPr>
          </a:p>
        </p:txBody>
      </p:sp>
      <p:sp>
        <p:nvSpPr>
          <p:cNvPr id="14" name="Rectangle 13"/>
          <p:cNvSpPr/>
          <p:nvPr/>
        </p:nvSpPr>
        <p:spPr>
          <a:xfrm>
            <a:off x="1747282" y="3800507"/>
            <a:ext cx="7903733" cy="1015663"/>
          </a:xfrm>
          <a:prstGeom prst="rect">
            <a:avLst/>
          </a:prstGeom>
        </p:spPr>
        <p:txBody>
          <a:bodyPr wrap="square">
            <a:spAutoFit/>
          </a:bodyPr>
          <a:lstStyle/>
          <a:p>
            <a:pPr algn="ctr" rtl="1"/>
            <a:r>
              <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rPr>
              <a:t>این جمله حاکی از مقدمه معراج، یعنی سیر از مسجد الحرام تا مسجد الاقصی است:</a:t>
            </a:r>
          </a:p>
          <a:p>
            <a:pPr algn="ctr" rtl="1"/>
            <a:r>
              <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rPr>
              <a:t>    : سُبْحانَ الَّذی أَسْرى بِعَبْدِهِ لَیْلاً مِنَ الْمَسْجِدِ الْحَرامِ إِلَى الْمَسْجِدِ اْلأَقْصَى الَّذی بارَکْنا حَوْلَهُ لِنُرِیَهُ مِنْ آیاتِنا إِنَّهُ هُوَ السَّمیعُ الْبَصیرُ [إسراء۱]</a:t>
            </a:r>
          </a:p>
        </p:txBody>
      </p:sp>
    </p:spTree>
    <p:extLst>
      <p:ext uri="{BB962C8B-B14F-4D97-AF65-F5344CB8AC3E}">
        <p14:creationId xmlns:p14="http://schemas.microsoft.com/office/powerpoint/2010/main" val="11344765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1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right)">
                                      <p:cBhvr>
                                        <p:cTn id="17"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4"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hlinkClick r:id="rId3" action="ppaction://hlinksldjump"/>
          </p:cNvPr>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1873512"/>
            <a:ext cx="909484" cy="2645528"/>
          </a:xfrm>
          <a:prstGeom prst="rect">
            <a:avLst/>
          </a:prstGeom>
        </p:spPr>
      </p:pic>
      <p:sp>
        <p:nvSpPr>
          <p:cNvPr id="40" name="TextBox 39">
            <a:hlinkClick r:id="rId3" action="ppaction://hlinksldjump"/>
          </p:cNvPr>
          <p:cNvSpPr txBox="1"/>
          <p:nvPr/>
        </p:nvSpPr>
        <p:spPr>
          <a:xfrm>
            <a:off x="10189581" y="2939796"/>
            <a:ext cx="1361270"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متن دعای ندبه</a:t>
            </a:r>
            <a:endParaRPr lang="en-US" sz="2400" b="1" spc="-150" dirty="0">
              <a:solidFill>
                <a:schemeClr val="bg1"/>
              </a:solidFill>
              <a:cs typeface="B Lotus" panose="00000400000000000000" pitchFamily="2" charset="-78"/>
            </a:endParaRPr>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3841" y="5545009"/>
            <a:ext cx="1623441" cy="1298753"/>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7025" y="5061900"/>
            <a:ext cx="1160933" cy="805798"/>
          </a:xfrm>
          <a:prstGeom prst="rect">
            <a:avLst/>
          </a:prstGeom>
        </p:spPr>
      </p:pic>
      <p:sp>
        <p:nvSpPr>
          <p:cNvPr id="2" name="Rectangle 1"/>
          <p:cNvSpPr/>
          <p:nvPr/>
        </p:nvSpPr>
        <p:spPr>
          <a:xfrm>
            <a:off x="1747282" y="1992172"/>
            <a:ext cx="7903732" cy="461665"/>
          </a:xfrm>
          <a:prstGeom prst="rect">
            <a:avLst/>
          </a:prstGeom>
        </p:spPr>
        <p:txBody>
          <a:bodyPr wrap="square">
            <a:spAutoFit/>
          </a:bodyPr>
          <a:lstStyle/>
          <a:p>
            <a:pPr algn="ctr" rtl="1"/>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وَ عَرَجْتَ بِرُوحِهِ (بِهِ) إِلَى سَمَائِکَ</a:t>
            </a:r>
          </a:p>
        </p:txBody>
      </p:sp>
      <p:sp>
        <p:nvSpPr>
          <p:cNvPr id="3" name="Rectangle 2"/>
          <p:cNvSpPr/>
          <p:nvPr/>
        </p:nvSpPr>
        <p:spPr>
          <a:xfrm>
            <a:off x="2122664" y="2927117"/>
            <a:ext cx="7152967" cy="400110"/>
          </a:xfrm>
          <a:prstGeom prst="rect">
            <a:avLst/>
          </a:prstGeom>
        </p:spPr>
        <p:txBody>
          <a:bodyPr wrap="square">
            <a:spAutoFit/>
          </a:bodyPr>
          <a:lstStyle/>
          <a:p>
            <a:pPr algn="ctr" rtl="1"/>
            <a:r>
              <a:rPr lang="fa-IR" sz="2000" b="1" dirty="0">
                <a:cs typeface="B Lotus" panose="00000400000000000000" pitchFamily="2" charset="-78"/>
              </a:rPr>
              <a:t>و آن شخصیت بزرگ را به آسمانت بالا بردی</a:t>
            </a:r>
          </a:p>
        </p:txBody>
      </p:sp>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91331" y="3525983"/>
            <a:ext cx="1853381" cy="2172032"/>
          </a:xfrm>
          <a:prstGeom prst="rect">
            <a:avLst/>
          </a:prstGeom>
        </p:spPr>
      </p:pic>
      <p:sp>
        <p:nvSpPr>
          <p:cNvPr id="11" name="Rectangle 10"/>
          <p:cNvSpPr/>
          <p:nvPr/>
        </p:nvSpPr>
        <p:spPr>
          <a:xfrm>
            <a:off x="2984487" y="1156506"/>
            <a:ext cx="5429319" cy="461665"/>
          </a:xfrm>
          <a:prstGeom prst="rect">
            <a:avLst/>
          </a:prstGeom>
        </p:spPr>
        <p:txBody>
          <a:bodyPr wrap="square">
            <a:spAutoFit/>
          </a:bodyPr>
          <a:lstStyle/>
          <a:p>
            <a:pPr algn="just" rtl="1"/>
            <a:r>
              <a:rPr lang="fa-IR" sz="2400" b="1" dirty="0" smtClean="0">
                <a:solidFill>
                  <a:schemeClr val="accent1">
                    <a:lumMod val="50000"/>
                  </a:schemeClr>
                </a:solidFill>
                <a:cs typeface="B Lotus" panose="00000400000000000000" pitchFamily="2" charset="-78"/>
              </a:rPr>
              <a:t>نکات کلی درباره رسول الله(ص) در جریان مهدویت</a:t>
            </a:r>
            <a:endParaRPr lang="en-US" sz="2400" dirty="0">
              <a:solidFill>
                <a:schemeClr val="accent1">
                  <a:lumMod val="50000"/>
                </a:schemeClr>
              </a:solidFill>
            </a:endParaRPr>
          </a:p>
        </p:txBody>
      </p:sp>
    </p:spTree>
    <p:extLst>
      <p:ext uri="{BB962C8B-B14F-4D97-AF65-F5344CB8AC3E}">
        <p14:creationId xmlns:p14="http://schemas.microsoft.com/office/powerpoint/2010/main" val="17507472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hlinkClick r:id="rId3" action="ppaction://hlinksldjump"/>
          </p:cNvPr>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1873512"/>
            <a:ext cx="909484" cy="2645528"/>
          </a:xfrm>
          <a:prstGeom prst="rect">
            <a:avLst/>
          </a:prstGeom>
        </p:spPr>
      </p:pic>
      <p:sp>
        <p:nvSpPr>
          <p:cNvPr id="40" name="TextBox 39">
            <a:hlinkClick r:id="rId3" action="ppaction://hlinksldjump"/>
          </p:cNvPr>
          <p:cNvSpPr txBox="1"/>
          <p:nvPr/>
        </p:nvSpPr>
        <p:spPr>
          <a:xfrm>
            <a:off x="10189581" y="2939796"/>
            <a:ext cx="1361270"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متن دعای ندبه</a:t>
            </a:r>
            <a:endParaRPr lang="en-US" sz="2400" b="1" spc="-150" dirty="0">
              <a:solidFill>
                <a:schemeClr val="bg1"/>
              </a:solidFill>
              <a:cs typeface="B Lotus" panose="00000400000000000000" pitchFamily="2" charset="-78"/>
            </a:endParaRPr>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3841" y="5545009"/>
            <a:ext cx="1623441" cy="1298753"/>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7025" y="5061900"/>
            <a:ext cx="1160933" cy="805798"/>
          </a:xfrm>
          <a:prstGeom prst="rect">
            <a:avLst/>
          </a:prstGeom>
        </p:spPr>
      </p:pic>
      <p:sp>
        <p:nvSpPr>
          <p:cNvPr id="2" name="Rectangle 1"/>
          <p:cNvSpPr/>
          <p:nvPr/>
        </p:nvSpPr>
        <p:spPr>
          <a:xfrm>
            <a:off x="1747282" y="1992172"/>
            <a:ext cx="7903732" cy="461665"/>
          </a:xfrm>
          <a:prstGeom prst="rect">
            <a:avLst/>
          </a:prstGeom>
        </p:spPr>
        <p:txBody>
          <a:bodyPr wrap="square">
            <a:spAutoFit/>
          </a:bodyPr>
          <a:lstStyle/>
          <a:p>
            <a:pPr algn="ctr" rtl="1"/>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وَ أَوْدَعْتَهُ عِلْمَ مَا کَانَ وَ مَا یَکُونُ إِلَى انْقِضَاءِ خَلْقِکَ‌</a:t>
            </a:r>
          </a:p>
        </p:txBody>
      </p:sp>
      <p:sp>
        <p:nvSpPr>
          <p:cNvPr id="3" name="Rectangle 2"/>
          <p:cNvSpPr/>
          <p:nvPr/>
        </p:nvSpPr>
        <p:spPr>
          <a:xfrm>
            <a:off x="2122664" y="2927117"/>
            <a:ext cx="7152967" cy="400110"/>
          </a:xfrm>
          <a:prstGeom prst="rect">
            <a:avLst/>
          </a:prstGeom>
        </p:spPr>
        <p:txBody>
          <a:bodyPr wrap="square">
            <a:spAutoFit/>
          </a:bodyPr>
          <a:lstStyle/>
          <a:p>
            <a:pPr algn="ctr" rtl="1"/>
            <a:r>
              <a:rPr lang="fa-IR" sz="2000" b="1" dirty="0">
                <a:cs typeface="B Lotus" panose="00000400000000000000" pitchFamily="2" charset="-78"/>
              </a:rPr>
              <a:t>و دانش آنچه بوده، و خواهد بود تا سپری شدن آفرینشت به او سپردی</a:t>
            </a:r>
          </a:p>
        </p:txBody>
      </p:sp>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91331" y="3525983"/>
            <a:ext cx="1853381" cy="2172032"/>
          </a:xfrm>
          <a:prstGeom prst="rect">
            <a:avLst/>
          </a:prstGeom>
        </p:spPr>
      </p:pic>
      <p:sp>
        <p:nvSpPr>
          <p:cNvPr id="11" name="Rectangle 10"/>
          <p:cNvSpPr/>
          <p:nvPr/>
        </p:nvSpPr>
        <p:spPr>
          <a:xfrm>
            <a:off x="2984487" y="1156506"/>
            <a:ext cx="5429319" cy="461665"/>
          </a:xfrm>
          <a:prstGeom prst="rect">
            <a:avLst/>
          </a:prstGeom>
        </p:spPr>
        <p:txBody>
          <a:bodyPr wrap="square">
            <a:spAutoFit/>
          </a:bodyPr>
          <a:lstStyle/>
          <a:p>
            <a:pPr algn="just" rtl="1"/>
            <a:r>
              <a:rPr lang="fa-IR" sz="2400" b="1" dirty="0" smtClean="0">
                <a:solidFill>
                  <a:schemeClr val="accent1">
                    <a:lumMod val="50000"/>
                  </a:schemeClr>
                </a:solidFill>
                <a:cs typeface="B Lotus" panose="00000400000000000000" pitchFamily="2" charset="-78"/>
              </a:rPr>
              <a:t>نکات کلی درباره رسول الله(ص) در جریان مهدویت</a:t>
            </a:r>
            <a:endParaRPr lang="en-US" sz="2400" dirty="0">
              <a:solidFill>
                <a:schemeClr val="accent1">
                  <a:lumMod val="50000"/>
                </a:schemeClr>
              </a:solidFill>
            </a:endParaRPr>
          </a:p>
        </p:txBody>
      </p:sp>
    </p:spTree>
    <p:extLst>
      <p:ext uri="{BB962C8B-B14F-4D97-AF65-F5344CB8AC3E}">
        <p14:creationId xmlns:p14="http://schemas.microsoft.com/office/powerpoint/2010/main" val="10986629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hlinkClick r:id="rId3" action="ppaction://hlinksldjump"/>
          </p:cNvPr>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1873512"/>
            <a:ext cx="909484" cy="2645528"/>
          </a:xfrm>
          <a:prstGeom prst="rect">
            <a:avLst/>
          </a:prstGeom>
        </p:spPr>
      </p:pic>
      <p:sp>
        <p:nvSpPr>
          <p:cNvPr id="40" name="TextBox 39">
            <a:hlinkClick r:id="rId3" action="ppaction://hlinksldjump"/>
          </p:cNvPr>
          <p:cNvSpPr txBox="1"/>
          <p:nvPr/>
        </p:nvSpPr>
        <p:spPr>
          <a:xfrm>
            <a:off x="10189581" y="2939796"/>
            <a:ext cx="1361270"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متن دعای ندبه</a:t>
            </a:r>
            <a:endParaRPr lang="en-US" sz="2400" b="1" spc="-150" dirty="0">
              <a:solidFill>
                <a:schemeClr val="bg1"/>
              </a:solidFill>
              <a:cs typeface="B Lotus" panose="00000400000000000000" pitchFamily="2" charset="-78"/>
            </a:endParaRPr>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3841" y="5545009"/>
            <a:ext cx="1623441" cy="1298753"/>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7025" y="5061900"/>
            <a:ext cx="1160933" cy="805798"/>
          </a:xfrm>
          <a:prstGeom prst="rect">
            <a:avLst/>
          </a:prstGeom>
        </p:spPr>
      </p:pic>
      <p:sp>
        <p:nvSpPr>
          <p:cNvPr id="2" name="Rectangle 1"/>
          <p:cNvSpPr/>
          <p:nvPr/>
        </p:nvSpPr>
        <p:spPr>
          <a:xfrm>
            <a:off x="1747282" y="1992172"/>
            <a:ext cx="7903732" cy="461665"/>
          </a:xfrm>
          <a:prstGeom prst="rect">
            <a:avLst/>
          </a:prstGeom>
        </p:spPr>
        <p:txBody>
          <a:bodyPr wrap="square">
            <a:spAutoFit/>
          </a:bodyPr>
          <a:lstStyle/>
          <a:p>
            <a:pPr algn="ctr" rtl="1"/>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ثُمَّ نَصَرْتَهُ بِالرُّعْبِ</a:t>
            </a:r>
          </a:p>
        </p:txBody>
      </p:sp>
      <p:sp>
        <p:nvSpPr>
          <p:cNvPr id="3" name="Rectangle 2"/>
          <p:cNvSpPr/>
          <p:nvPr/>
        </p:nvSpPr>
        <p:spPr>
          <a:xfrm>
            <a:off x="2122664" y="2927117"/>
            <a:ext cx="7152967" cy="400110"/>
          </a:xfrm>
          <a:prstGeom prst="rect">
            <a:avLst/>
          </a:prstGeom>
        </p:spPr>
        <p:txBody>
          <a:bodyPr wrap="square">
            <a:spAutoFit/>
          </a:bodyPr>
          <a:lstStyle/>
          <a:p>
            <a:pPr algn="ctr" rtl="1"/>
            <a:r>
              <a:rPr lang="fa-IR" sz="2000" b="1" dirty="0">
                <a:cs typeface="B Lotus" panose="00000400000000000000" pitchFamily="2" charset="-78"/>
              </a:rPr>
              <a:t>سپس او را با </a:t>
            </a:r>
            <a:r>
              <a:rPr lang="fa-IR" sz="2000" b="1" dirty="0" smtClean="0">
                <a:cs typeface="B Lotus" panose="00000400000000000000" pitchFamily="2" charset="-78"/>
              </a:rPr>
              <a:t>فرشته رعب، یاری </a:t>
            </a:r>
            <a:r>
              <a:rPr lang="fa-IR" sz="2000" b="1" dirty="0">
                <a:cs typeface="B Lotus" panose="00000400000000000000" pitchFamily="2" charset="-78"/>
              </a:rPr>
              <a:t>دادی</a:t>
            </a:r>
          </a:p>
        </p:txBody>
      </p:sp>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91331" y="3525983"/>
            <a:ext cx="1853381" cy="2172032"/>
          </a:xfrm>
          <a:prstGeom prst="rect">
            <a:avLst/>
          </a:prstGeom>
        </p:spPr>
      </p:pic>
      <p:sp>
        <p:nvSpPr>
          <p:cNvPr id="11" name="Rectangle 10"/>
          <p:cNvSpPr/>
          <p:nvPr/>
        </p:nvSpPr>
        <p:spPr>
          <a:xfrm>
            <a:off x="2984487" y="1156506"/>
            <a:ext cx="5429319" cy="461665"/>
          </a:xfrm>
          <a:prstGeom prst="rect">
            <a:avLst/>
          </a:prstGeom>
        </p:spPr>
        <p:txBody>
          <a:bodyPr wrap="square">
            <a:spAutoFit/>
          </a:bodyPr>
          <a:lstStyle/>
          <a:p>
            <a:pPr algn="just" rtl="1"/>
            <a:r>
              <a:rPr lang="fa-IR" sz="2400" b="1" dirty="0" smtClean="0">
                <a:solidFill>
                  <a:schemeClr val="accent1">
                    <a:lumMod val="50000"/>
                  </a:schemeClr>
                </a:solidFill>
                <a:cs typeface="B Lotus" panose="00000400000000000000" pitchFamily="2" charset="-78"/>
              </a:rPr>
              <a:t>نکات کلی درباره رسول الله(ص) در جریان مهدویت</a:t>
            </a:r>
            <a:endParaRPr lang="en-US" sz="2400" dirty="0">
              <a:solidFill>
                <a:schemeClr val="accent1">
                  <a:lumMod val="50000"/>
                </a:schemeClr>
              </a:solidFill>
            </a:endParaRPr>
          </a:p>
        </p:txBody>
      </p:sp>
      <p:sp>
        <p:nvSpPr>
          <p:cNvPr id="14" name="Rectangle 13"/>
          <p:cNvSpPr/>
          <p:nvPr/>
        </p:nvSpPr>
        <p:spPr>
          <a:xfrm>
            <a:off x="1747282" y="3380125"/>
            <a:ext cx="7903733" cy="3477875"/>
          </a:xfrm>
          <a:prstGeom prst="rect">
            <a:avLst/>
          </a:prstGeom>
        </p:spPr>
        <p:txBody>
          <a:bodyPr wrap="square">
            <a:spAutoFit/>
          </a:bodyPr>
          <a:lstStyle/>
          <a:p>
            <a:pPr algn="ctr" rtl="1"/>
            <a:r>
              <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rPr>
              <a:t>نصرت رسول‌الله ص بوسیله «رُعب»:     [۴ آیه]</a:t>
            </a:r>
          </a:p>
          <a:p>
            <a:pPr algn="ctr" rtl="1"/>
            <a:r>
              <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rPr>
              <a:t>   ۱ـ در جنگ بَدر: إِذْ یُوحی رَبُّکَ إِلَى الْمَلائِکَةِ أَنّی مَعَکُمْ فَثَبِّتُوا الَّذینَ آمَنُوا سَأُلْقی فی قُلُوبِ الَّذینَ کَفَرُوا الرُّعْبَ فَاضْرِبُوا فَوْقَ اْلأَعْناقِ وَ اضْرِبُوا مِنْهُمْ کُلَّ بَنانٍ [انفال۱۲]</a:t>
            </a:r>
          </a:p>
          <a:p>
            <a:pPr algn="ctr" rtl="1"/>
            <a:r>
              <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rPr>
              <a:t>  ۲ـ در جنگ اُحد: سَنُلْقی فی قُلُوبِ الَّذینَ کَفَرُوا الرُّعْبَ بِما أَشْرَکُوا بِاللّهِ ما لَمْ یُنَزِّلْ بِهِ سُلْطانًا وَ مَأْواهُمُ النّارُ وَ بِئْسَ مَثْوَى الظّالِمینَ [آل‌عمران۱۵۱] </a:t>
            </a:r>
          </a:p>
          <a:p>
            <a:pPr algn="ctr" rtl="1"/>
            <a:r>
              <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rPr>
              <a:t>  ۳ـ در جنگ احزاب [خندق]: وَ أَنْزَلَ الَّذینَ ظاهَرُوهُمْ مِنْ أَهْلِ الْکِتابِ مِنْ صَیاصیهِمْ وَ قَذَفَ فی قُلُوبِهِمُ الرُّعْبَ فَریقًا تَقْتُلُونَ وَ تَأْسِرُونَ   فَریقًا [أحزاب۲۶] </a:t>
            </a:r>
          </a:p>
          <a:p>
            <a:pPr algn="ctr" rtl="1"/>
            <a:r>
              <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rPr>
              <a:t>  ۴ـ در مواجهه با قبیله بنى النَّضیر: هُوَ الَّذی أَخْرَجَ الَّذینَ کَفَرُوا مِنْ أَهْلِ الْکِتابِ مِنْ دِیارِهِمْ لأَوَّلِ الْحَشْرِ ما ظَنَنْتُمْ أَنْ یَخْرُجُوا وَ ظَنُّوا أَنَّهُمْ مانِعَتُهُمْ حُصُونُهُمْ مِنَ اللّهِ فَأَتاهُمُ اللّهُ مِنْ حَیْثُ لَمْ یَحْتَسِبُوا وَ قَذَفَ فی قُلُوبِهِمُ الرُّعْبَ یُخْرِبُونَ بُیُوتَهُمْ بِأَیْدیهِمْ وَ أَیْدِی الْمُؤْمِنینَ فَاعْتَبِرُوا یا أُولِی اْلأَبْصارِ [حشر۲] </a:t>
            </a:r>
          </a:p>
        </p:txBody>
      </p:sp>
    </p:spTree>
    <p:extLst>
      <p:ext uri="{BB962C8B-B14F-4D97-AF65-F5344CB8AC3E}">
        <p14:creationId xmlns:p14="http://schemas.microsoft.com/office/powerpoint/2010/main" val="17224940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1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right)">
                                      <p:cBhvr>
                                        <p:cTn id="17"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4"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hlinkClick r:id="rId3" action="ppaction://hlinksldjump"/>
          </p:cNvPr>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1873512"/>
            <a:ext cx="909484" cy="2645528"/>
          </a:xfrm>
          <a:prstGeom prst="rect">
            <a:avLst/>
          </a:prstGeom>
        </p:spPr>
      </p:pic>
      <p:sp>
        <p:nvSpPr>
          <p:cNvPr id="40" name="TextBox 39">
            <a:hlinkClick r:id="rId3" action="ppaction://hlinksldjump"/>
          </p:cNvPr>
          <p:cNvSpPr txBox="1"/>
          <p:nvPr/>
        </p:nvSpPr>
        <p:spPr>
          <a:xfrm>
            <a:off x="10189581" y="2939796"/>
            <a:ext cx="1361270"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متن دعای ندبه</a:t>
            </a:r>
            <a:endParaRPr lang="en-US" sz="2400" b="1" spc="-150" dirty="0">
              <a:solidFill>
                <a:schemeClr val="bg1"/>
              </a:solidFill>
              <a:cs typeface="B Lotus" panose="00000400000000000000" pitchFamily="2" charset="-78"/>
            </a:endParaRPr>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3841" y="5545009"/>
            <a:ext cx="1623441" cy="1298753"/>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7025" y="5061900"/>
            <a:ext cx="1160933" cy="805798"/>
          </a:xfrm>
          <a:prstGeom prst="rect">
            <a:avLst/>
          </a:prstGeom>
        </p:spPr>
      </p:pic>
      <p:sp>
        <p:nvSpPr>
          <p:cNvPr id="2" name="Rectangle 1"/>
          <p:cNvSpPr/>
          <p:nvPr/>
        </p:nvSpPr>
        <p:spPr>
          <a:xfrm>
            <a:off x="1747282" y="1992172"/>
            <a:ext cx="7903732" cy="461665"/>
          </a:xfrm>
          <a:prstGeom prst="rect">
            <a:avLst/>
          </a:prstGeom>
        </p:spPr>
        <p:txBody>
          <a:bodyPr wrap="square">
            <a:spAutoFit/>
          </a:bodyPr>
          <a:lstStyle/>
          <a:p>
            <a:pPr algn="ctr" rtl="1"/>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وَ حَفَفْتَهُ بِجَبْرَئِیلَ وَ مِیکَائِیلَ وَ الْمُسَوِّمِینَ مِنْ مَلاَئِکَتِکَ‌</a:t>
            </a:r>
          </a:p>
        </p:txBody>
      </p:sp>
      <p:sp>
        <p:nvSpPr>
          <p:cNvPr id="3" name="Rectangle 2"/>
          <p:cNvSpPr/>
          <p:nvPr/>
        </p:nvSpPr>
        <p:spPr>
          <a:xfrm>
            <a:off x="2122664" y="2927117"/>
            <a:ext cx="7152967" cy="400110"/>
          </a:xfrm>
          <a:prstGeom prst="rect">
            <a:avLst/>
          </a:prstGeom>
        </p:spPr>
        <p:txBody>
          <a:bodyPr wrap="square">
            <a:spAutoFit/>
          </a:bodyPr>
          <a:lstStyle/>
          <a:p>
            <a:pPr algn="ctr" rtl="1"/>
            <a:r>
              <a:rPr lang="fa-IR" sz="2000" b="1" dirty="0">
                <a:cs typeface="B Lotus" panose="00000400000000000000" pitchFamily="2" charset="-78"/>
              </a:rPr>
              <a:t>و او را به جبرائیل و میکائیل و نشان داران از فرشتگانت احاطه کردی</a:t>
            </a:r>
          </a:p>
        </p:txBody>
      </p:sp>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91331" y="3525983"/>
            <a:ext cx="1853381" cy="2172032"/>
          </a:xfrm>
          <a:prstGeom prst="rect">
            <a:avLst/>
          </a:prstGeom>
        </p:spPr>
      </p:pic>
      <p:sp>
        <p:nvSpPr>
          <p:cNvPr id="11" name="Rectangle 10"/>
          <p:cNvSpPr/>
          <p:nvPr/>
        </p:nvSpPr>
        <p:spPr>
          <a:xfrm>
            <a:off x="2984487" y="1156506"/>
            <a:ext cx="5429319" cy="461665"/>
          </a:xfrm>
          <a:prstGeom prst="rect">
            <a:avLst/>
          </a:prstGeom>
        </p:spPr>
        <p:txBody>
          <a:bodyPr wrap="square">
            <a:spAutoFit/>
          </a:bodyPr>
          <a:lstStyle/>
          <a:p>
            <a:pPr algn="just" rtl="1"/>
            <a:r>
              <a:rPr lang="fa-IR" sz="2400" b="1" dirty="0" smtClean="0">
                <a:solidFill>
                  <a:schemeClr val="accent1">
                    <a:lumMod val="50000"/>
                  </a:schemeClr>
                </a:solidFill>
                <a:cs typeface="B Lotus" panose="00000400000000000000" pitchFamily="2" charset="-78"/>
              </a:rPr>
              <a:t>نکات کلی درباره رسول الله(ص) در جریان مهدویت</a:t>
            </a:r>
            <a:endParaRPr lang="en-US" sz="2400" dirty="0">
              <a:solidFill>
                <a:schemeClr val="accent1">
                  <a:lumMod val="50000"/>
                </a:schemeClr>
              </a:solidFill>
            </a:endParaRPr>
          </a:p>
        </p:txBody>
      </p:sp>
    </p:spTree>
    <p:extLst>
      <p:ext uri="{BB962C8B-B14F-4D97-AF65-F5344CB8AC3E}">
        <p14:creationId xmlns:p14="http://schemas.microsoft.com/office/powerpoint/2010/main" val="845888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hlinkClick r:id="rId3" action="ppaction://hlinksldjump"/>
          </p:cNvPr>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1873512"/>
            <a:ext cx="909484" cy="2645528"/>
          </a:xfrm>
          <a:prstGeom prst="rect">
            <a:avLst/>
          </a:prstGeom>
        </p:spPr>
      </p:pic>
      <p:sp>
        <p:nvSpPr>
          <p:cNvPr id="40" name="TextBox 39">
            <a:hlinkClick r:id="rId3" action="ppaction://hlinksldjump"/>
          </p:cNvPr>
          <p:cNvSpPr txBox="1"/>
          <p:nvPr/>
        </p:nvSpPr>
        <p:spPr>
          <a:xfrm>
            <a:off x="10189581" y="2939796"/>
            <a:ext cx="1361270"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متن دعای ندبه</a:t>
            </a:r>
            <a:endParaRPr lang="en-US" sz="2400" b="1" spc="-150" dirty="0">
              <a:solidFill>
                <a:schemeClr val="bg1"/>
              </a:solidFill>
              <a:cs typeface="B Lotus" panose="00000400000000000000" pitchFamily="2" charset="-78"/>
            </a:endParaRPr>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3841" y="5545009"/>
            <a:ext cx="1623441" cy="1298753"/>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7025" y="5061900"/>
            <a:ext cx="1160933" cy="805798"/>
          </a:xfrm>
          <a:prstGeom prst="rect">
            <a:avLst/>
          </a:prstGeom>
        </p:spPr>
      </p:pic>
      <p:sp>
        <p:nvSpPr>
          <p:cNvPr id="2" name="Rectangle 1"/>
          <p:cNvSpPr/>
          <p:nvPr/>
        </p:nvSpPr>
        <p:spPr>
          <a:xfrm>
            <a:off x="1747282" y="1992172"/>
            <a:ext cx="7903732" cy="461665"/>
          </a:xfrm>
          <a:prstGeom prst="rect">
            <a:avLst/>
          </a:prstGeom>
        </p:spPr>
        <p:txBody>
          <a:bodyPr wrap="square">
            <a:spAutoFit/>
          </a:bodyPr>
          <a:lstStyle/>
          <a:p>
            <a:pPr algn="ctr" rtl="1"/>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وَ وَعَدْتَهُ أَنْ تُظْهِرَ دِینَهُ عَلَى الدِّینِ کُلِّهِ وَ لَوْ کَرِهَ الْمُشْرِکُونَ </a:t>
            </a:r>
          </a:p>
        </p:txBody>
      </p:sp>
      <p:sp>
        <p:nvSpPr>
          <p:cNvPr id="3" name="Rectangle 2"/>
          <p:cNvSpPr/>
          <p:nvPr/>
        </p:nvSpPr>
        <p:spPr>
          <a:xfrm>
            <a:off x="1915540" y="2939796"/>
            <a:ext cx="7528350" cy="400110"/>
          </a:xfrm>
          <a:prstGeom prst="rect">
            <a:avLst/>
          </a:prstGeom>
        </p:spPr>
        <p:txBody>
          <a:bodyPr wrap="square">
            <a:spAutoFit/>
          </a:bodyPr>
          <a:lstStyle/>
          <a:p>
            <a:pPr algn="ctr" rtl="1"/>
            <a:r>
              <a:rPr lang="fa-IR" sz="2000" b="1" dirty="0">
                <a:cs typeface="B Lotus" panose="00000400000000000000" pitchFamily="2" charset="-78"/>
              </a:rPr>
              <a:t>و به او وعده دادی که دینش را بر همه دینها پیروز گردانی گرچه مشرکان را خوش نیاید</a:t>
            </a:r>
          </a:p>
        </p:txBody>
      </p:sp>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91331" y="3525983"/>
            <a:ext cx="1853381" cy="2172032"/>
          </a:xfrm>
          <a:prstGeom prst="rect">
            <a:avLst/>
          </a:prstGeom>
        </p:spPr>
      </p:pic>
      <p:sp>
        <p:nvSpPr>
          <p:cNvPr id="11" name="Rectangle 10"/>
          <p:cNvSpPr/>
          <p:nvPr/>
        </p:nvSpPr>
        <p:spPr>
          <a:xfrm>
            <a:off x="2984487" y="1156506"/>
            <a:ext cx="5429319" cy="461665"/>
          </a:xfrm>
          <a:prstGeom prst="rect">
            <a:avLst/>
          </a:prstGeom>
        </p:spPr>
        <p:txBody>
          <a:bodyPr wrap="square">
            <a:spAutoFit/>
          </a:bodyPr>
          <a:lstStyle/>
          <a:p>
            <a:pPr algn="just" rtl="1"/>
            <a:r>
              <a:rPr lang="fa-IR" sz="2400" b="1" dirty="0" smtClean="0">
                <a:solidFill>
                  <a:schemeClr val="accent1">
                    <a:lumMod val="50000"/>
                  </a:schemeClr>
                </a:solidFill>
                <a:cs typeface="B Lotus" panose="00000400000000000000" pitchFamily="2" charset="-78"/>
              </a:rPr>
              <a:t>نکات کلی درباره رسول الله(ص) در جریان مهدویت</a:t>
            </a:r>
            <a:endParaRPr lang="en-US" sz="2400" dirty="0">
              <a:solidFill>
                <a:schemeClr val="accent1">
                  <a:lumMod val="50000"/>
                </a:schemeClr>
              </a:solidFill>
            </a:endParaRPr>
          </a:p>
        </p:txBody>
      </p:sp>
    </p:spTree>
    <p:extLst>
      <p:ext uri="{BB962C8B-B14F-4D97-AF65-F5344CB8AC3E}">
        <p14:creationId xmlns:p14="http://schemas.microsoft.com/office/powerpoint/2010/main" val="28399403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hlinkClick r:id="rId3" action="ppaction://hlinksldjump"/>
          </p:cNvPr>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1873512"/>
            <a:ext cx="909484" cy="2645528"/>
          </a:xfrm>
          <a:prstGeom prst="rect">
            <a:avLst/>
          </a:prstGeom>
        </p:spPr>
      </p:pic>
      <p:sp>
        <p:nvSpPr>
          <p:cNvPr id="40" name="TextBox 39">
            <a:hlinkClick r:id="rId3" action="ppaction://hlinksldjump"/>
          </p:cNvPr>
          <p:cNvSpPr txBox="1"/>
          <p:nvPr/>
        </p:nvSpPr>
        <p:spPr>
          <a:xfrm>
            <a:off x="10189581" y="2939796"/>
            <a:ext cx="1361270"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متن دعای ندبه</a:t>
            </a:r>
            <a:endParaRPr lang="en-US" sz="2400" b="1" spc="-150" dirty="0">
              <a:solidFill>
                <a:schemeClr val="bg1"/>
              </a:solidFill>
              <a:cs typeface="B Lotus" panose="00000400000000000000" pitchFamily="2" charset="-78"/>
            </a:endParaRPr>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3841" y="5545009"/>
            <a:ext cx="1623441" cy="1298753"/>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7025" y="5061900"/>
            <a:ext cx="1160933" cy="805798"/>
          </a:xfrm>
          <a:prstGeom prst="rect">
            <a:avLst/>
          </a:prstGeom>
        </p:spPr>
      </p:pic>
      <p:sp>
        <p:nvSpPr>
          <p:cNvPr id="2" name="Rectangle 1"/>
          <p:cNvSpPr/>
          <p:nvPr/>
        </p:nvSpPr>
        <p:spPr>
          <a:xfrm>
            <a:off x="1747282" y="1992172"/>
            <a:ext cx="7903732" cy="461665"/>
          </a:xfrm>
          <a:prstGeom prst="rect">
            <a:avLst/>
          </a:prstGeom>
        </p:spPr>
        <p:txBody>
          <a:bodyPr wrap="square">
            <a:spAutoFit/>
          </a:bodyPr>
          <a:lstStyle/>
          <a:p>
            <a:pPr algn="ctr" rtl="1"/>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وَ ذَلِکَ بَعْدَ أَنْ بَوَّأْتَهُ مُبَوَّأَ صِدْقٍ مِنْ أَهْلِهِ‌</a:t>
            </a:r>
          </a:p>
        </p:txBody>
      </p:sp>
      <p:sp>
        <p:nvSpPr>
          <p:cNvPr id="3" name="Rectangle 2"/>
          <p:cNvSpPr/>
          <p:nvPr/>
        </p:nvSpPr>
        <p:spPr>
          <a:xfrm>
            <a:off x="1934971" y="2585853"/>
            <a:ext cx="7528350" cy="707886"/>
          </a:xfrm>
          <a:prstGeom prst="rect">
            <a:avLst/>
          </a:prstGeom>
        </p:spPr>
        <p:txBody>
          <a:bodyPr wrap="square">
            <a:spAutoFit/>
          </a:bodyPr>
          <a:lstStyle/>
          <a:p>
            <a:pPr algn="ctr" rtl="1"/>
            <a:endParaRPr lang="fa-IR" sz="2000" b="1" dirty="0">
              <a:cs typeface="B Lotus" panose="00000400000000000000" pitchFamily="2" charset="-78"/>
            </a:endParaRPr>
          </a:p>
          <a:p>
            <a:pPr algn="ctr" rtl="1"/>
            <a:r>
              <a:rPr lang="fa-IR" sz="2000" b="1" dirty="0">
                <a:cs typeface="B Lotus" panose="00000400000000000000" pitchFamily="2" charset="-78"/>
              </a:rPr>
              <a:t>و این کار پس از آن بود که در جایگاه </a:t>
            </a:r>
            <a:r>
              <a:rPr lang="fa-IR" sz="2000" b="1" dirty="0" smtClean="0">
                <a:cs typeface="B Lotus" panose="00000400000000000000" pitchFamily="2" charset="-78"/>
              </a:rPr>
              <a:t>صدق </a:t>
            </a:r>
            <a:r>
              <a:rPr lang="fa-IR" sz="2000" b="1" dirty="0">
                <a:cs typeface="B Lotus" panose="00000400000000000000" pitchFamily="2" charset="-78"/>
              </a:rPr>
              <a:t>از اهلش جایش </a:t>
            </a:r>
            <a:r>
              <a:rPr lang="fa-IR" sz="2000" b="1" dirty="0" smtClean="0">
                <a:cs typeface="B Lotus" panose="00000400000000000000" pitchFamily="2" charset="-78"/>
              </a:rPr>
              <a:t>دادی</a:t>
            </a:r>
            <a:endParaRPr lang="fa-IR" sz="2000" b="1" dirty="0">
              <a:cs typeface="B Lotus" panose="00000400000000000000" pitchFamily="2" charset="-78"/>
            </a:endParaRPr>
          </a:p>
        </p:txBody>
      </p:sp>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91331" y="3525983"/>
            <a:ext cx="1853381" cy="2172032"/>
          </a:xfrm>
          <a:prstGeom prst="rect">
            <a:avLst/>
          </a:prstGeom>
        </p:spPr>
      </p:pic>
      <p:sp>
        <p:nvSpPr>
          <p:cNvPr id="14" name="Rectangle 13"/>
          <p:cNvSpPr/>
          <p:nvPr/>
        </p:nvSpPr>
        <p:spPr>
          <a:xfrm>
            <a:off x="3365288" y="994274"/>
            <a:ext cx="4667716" cy="461665"/>
          </a:xfrm>
          <a:prstGeom prst="rect">
            <a:avLst/>
          </a:prstGeom>
        </p:spPr>
        <p:txBody>
          <a:bodyPr wrap="square">
            <a:spAutoFit/>
          </a:bodyPr>
          <a:lstStyle/>
          <a:p>
            <a:pPr algn="just" rtl="1"/>
            <a:r>
              <a:rPr lang="fa-IR" sz="2400" b="1" dirty="0" smtClean="0">
                <a:solidFill>
                  <a:schemeClr val="accent1">
                    <a:lumMod val="50000"/>
                  </a:schemeClr>
                </a:solidFill>
                <a:cs typeface="B Lotus" panose="00000400000000000000" pitchFamily="2" charset="-78"/>
              </a:rPr>
              <a:t>نعماتی درباره اهل بیت(ع) در جریان مهدویت</a:t>
            </a:r>
            <a:endParaRPr lang="en-US" sz="2400" dirty="0">
              <a:solidFill>
                <a:schemeClr val="accent1">
                  <a:lumMod val="50000"/>
                </a:schemeClr>
              </a:solidFill>
            </a:endParaRPr>
          </a:p>
        </p:txBody>
      </p:sp>
    </p:spTree>
    <p:extLst>
      <p:ext uri="{BB962C8B-B14F-4D97-AF65-F5344CB8AC3E}">
        <p14:creationId xmlns:p14="http://schemas.microsoft.com/office/powerpoint/2010/main" val="1243777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hlinkClick r:id="rId3" action="ppaction://hlinksldjump"/>
          </p:cNvPr>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1873512"/>
            <a:ext cx="909484" cy="2645528"/>
          </a:xfrm>
          <a:prstGeom prst="rect">
            <a:avLst/>
          </a:prstGeom>
        </p:spPr>
      </p:pic>
      <p:sp>
        <p:nvSpPr>
          <p:cNvPr id="40" name="TextBox 39">
            <a:hlinkClick r:id="rId3" action="ppaction://hlinksldjump"/>
          </p:cNvPr>
          <p:cNvSpPr txBox="1"/>
          <p:nvPr/>
        </p:nvSpPr>
        <p:spPr>
          <a:xfrm>
            <a:off x="10189581" y="2939796"/>
            <a:ext cx="1361270"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متن دعای ندبه</a:t>
            </a:r>
            <a:endParaRPr lang="en-US" sz="2400" b="1" spc="-150" dirty="0">
              <a:solidFill>
                <a:schemeClr val="bg1"/>
              </a:solidFill>
              <a:cs typeface="B Lotus" panose="00000400000000000000" pitchFamily="2" charset="-78"/>
            </a:endParaRPr>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3841" y="5545009"/>
            <a:ext cx="1623441" cy="1298753"/>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7025" y="5061900"/>
            <a:ext cx="1160933" cy="805798"/>
          </a:xfrm>
          <a:prstGeom prst="rect">
            <a:avLst/>
          </a:prstGeom>
        </p:spPr>
      </p:pic>
      <p:sp>
        <p:nvSpPr>
          <p:cNvPr id="2" name="Rectangle 1"/>
          <p:cNvSpPr/>
          <p:nvPr/>
        </p:nvSpPr>
        <p:spPr>
          <a:xfrm>
            <a:off x="1747282" y="1992172"/>
            <a:ext cx="7903732" cy="461665"/>
          </a:xfrm>
          <a:prstGeom prst="rect">
            <a:avLst/>
          </a:prstGeom>
        </p:spPr>
        <p:txBody>
          <a:bodyPr wrap="square">
            <a:spAutoFit/>
          </a:bodyPr>
          <a:lstStyle/>
          <a:p>
            <a:pPr algn="ctr" rtl="1"/>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وَ جَعَلْتَ لَهُ وَ لَهُمْ أَوَّلَ بَیْتٍ وُضِعَ لِلنَّاسِ لَلَّذِی </a:t>
            </a:r>
            <a:r>
              <a:rPr lang="fa-IR" sz="2400" b="1" dirty="0" smtClean="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بِبَکَّةَ </a:t>
            </a:r>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مُبَارَکاً وَ هُدًى لِلْعَالَمِینَ‌</a:t>
            </a:r>
          </a:p>
        </p:txBody>
      </p:sp>
      <p:sp>
        <p:nvSpPr>
          <p:cNvPr id="3" name="Rectangle 2"/>
          <p:cNvSpPr/>
          <p:nvPr/>
        </p:nvSpPr>
        <p:spPr>
          <a:xfrm>
            <a:off x="1934971" y="2635355"/>
            <a:ext cx="7528350" cy="1015663"/>
          </a:xfrm>
          <a:prstGeom prst="rect">
            <a:avLst/>
          </a:prstGeom>
        </p:spPr>
        <p:txBody>
          <a:bodyPr wrap="square">
            <a:spAutoFit/>
          </a:bodyPr>
          <a:lstStyle/>
          <a:p>
            <a:pPr algn="ctr" rtl="1"/>
            <a:endParaRPr lang="fa-IR" sz="2000" b="1" dirty="0">
              <a:cs typeface="B Lotus" panose="00000400000000000000" pitchFamily="2" charset="-78"/>
            </a:endParaRPr>
          </a:p>
          <a:p>
            <a:pPr algn="ctr" rtl="1"/>
            <a:r>
              <a:rPr lang="fa-IR" sz="2000" b="1" dirty="0">
                <a:cs typeface="B Lotus" panose="00000400000000000000" pitchFamily="2" charset="-78"/>
              </a:rPr>
              <a:t>و درباره او و اهل بیتش [این آیه را] قرار دادی که: اولین خانه‌ای [از لحاظ زمانی و رتبه] که براى مردم قرار داده شد و وسیله هدایت عالمیان شد، در سرزمین بکّه‌ی مبارک است.</a:t>
            </a:r>
          </a:p>
        </p:txBody>
      </p:sp>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91331" y="3525983"/>
            <a:ext cx="1853381" cy="2172032"/>
          </a:xfrm>
          <a:prstGeom prst="rect">
            <a:avLst/>
          </a:prstGeom>
        </p:spPr>
      </p:pic>
      <p:sp>
        <p:nvSpPr>
          <p:cNvPr id="11" name="Rectangle 10"/>
          <p:cNvSpPr/>
          <p:nvPr/>
        </p:nvSpPr>
        <p:spPr>
          <a:xfrm>
            <a:off x="3365288" y="994274"/>
            <a:ext cx="4667716" cy="461665"/>
          </a:xfrm>
          <a:prstGeom prst="rect">
            <a:avLst/>
          </a:prstGeom>
        </p:spPr>
        <p:txBody>
          <a:bodyPr wrap="square">
            <a:spAutoFit/>
          </a:bodyPr>
          <a:lstStyle/>
          <a:p>
            <a:pPr algn="just" rtl="1"/>
            <a:r>
              <a:rPr lang="fa-IR" sz="2400" b="1" dirty="0" smtClean="0">
                <a:solidFill>
                  <a:schemeClr val="accent1">
                    <a:lumMod val="50000"/>
                  </a:schemeClr>
                </a:solidFill>
                <a:cs typeface="B Lotus" panose="00000400000000000000" pitchFamily="2" charset="-78"/>
              </a:rPr>
              <a:t>نعماتی درباره اهل بیت(ع) در جریان مهدویت</a:t>
            </a:r>
            <a:endParaRPr lang="en-US" sz="2400" dirty="0">
              <a:solidFill>
                <a:schemeClr val="accent1">
                  <a:lumMod val="50000"/>
                </a:schemeClr>
              </a:solidFill>
            </a:endParaRPr>
          </a:p>
        </p:txBody>
      </p:sp>
      <p:sp>
        <p:nvSpPr>
          <p:cNvPr id="14" name="Rectangle 13"/>
          <p:cNvSpPr/>
          <p:nvPr/>
        </p:nvSpPr>
        <p:spPr>
          <a:xfrm>
            <a:off x="1747282" y="3938715"/>
            <a:ext cx="7903733" cy="400110"/>
          </a:xfrm>
          <a:prstGeom prst="rect">
            <a:avLst/>
          </a:prstGeom>
        </p:spPr>
        <p:txBody>
          <a:bodyPr wrap="square">
            <a:spAutoFit/>
          </a:bodyPr>
          <a:lstStyle/>
          <a:p>
            <a:pPr algn="ctr" rtl="1"/>
            <a:r>
              <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rPr>
              <a:t>إِنَّ أَوَّلَ بَیْتٍ وُضِعَ لِلنّاسِ لَلَّذی بِبَکَّةَ مُبارَکًا وَ هُدًى لِلْعالَمینَ [آل‌عمران۹۶</a:t>
            </a:r>
            <a:r>
              <a:rPr lang="fa-IR"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rPr>
              <a:t>]</a:t>
            </a:r>
            <a:endPar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endParaRPr>
          </a:p>
        </p:txBody>
      </p:sp>
      <p:sp>
        <p:nvSpPr>
          <p:cNvPr id="15" name="Rectangle 14"/>
          <p:cNvSpPr/>
          <p:nvPr/>
        </p:nvSpPr>
        <p:spPr>
          <a:xfrm>
            <a:off x="1747279" y="4541807"/>
            <a:ext cx="7903733" cy="707886"/>
          </a:xfrm>
          <a:prstGeom prst="rect">
            <a:avLst/>
          </a:prstGeom>
        </p:spPr>
        <p:txBody>
          <a:bodyPr wrap="square">
            <a:spAutoFit/>
          </a:bodyPr>
          <a:lstStyle/>
          <a:p>
            <a:pPr algn="ctr" rtl="1"/>
            <a:r>
              <a:rPr lang="fa-IR"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rPr>
              <a:t>اولین خاکی که از آب بیرون آمد و به خشکی تبدیل شد خاکی است در کنار کعبه به نام«حطیم» که امام زمان(عج) روی آن می ایستند و اعلام ظهور می کنند </a:t>
            </a:r>
            <a:endPar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endParaRPr>
          </a:p>
        </p:txBody>
      </p:sp>
      <p:sp>
        <p:nvSpPr>
          <p:cNvPr id="16" name="Rectangle 15"/>
          <p:cNvSpPr/>
          <p:nvPr/>
        </p:nvSpPr>
        <p:spPr>
          <a:xfrm>
            <a:off x="1747279" y="5464799"/>
            <a:ext cx="7903733" cy="707886"/>
          </a:xfrm>
          <a:prstGeom prst="rect">
            <a:avLst/>
          </a:prstGeom>
        </p:spPr>
        <p:txBody>
          <a:bodyPr wrap="square">
            <a:spAutoFit/>
          </a:bodyPr>
          <a:lstStyle/>
          <a:p>
            <a:pPr algn="ctr" rtl="1"/>
            <a:r>
              <a:rPr lang="fa-IR"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rPr>
              <a:t>خانه کعبه اولین بار توسط حضرت آدم(ع) ساخته شد، برای ظهور آخرین ولی الهی در جریان مهدویت، زیرا کعبه مثالی از امام است...</a:t>
            </a:r>
            <a:endPar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endParaRPr>
          </a:p>
        </p:txBody>
      </p:sp>
    </p:spTree>
    <p:extLst>
      <p:ext uri="{BB962C8B-B14F-4D97-AF65-F5344CB8AC3E}">
        <p14:creationId xmlns:p14="http://schemas.microsoft.com/office/powerpoint/2010/main" val="4125632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1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right)">
                                      <p:cBhvr>
                                        <p:cTn id="17" dur="10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wipe(right)">
                                      <p:cBhvr>
                                        <p:cTn id="22" dur="1000"/>
                                        <p:tgtEl>
                                          <p:spTgt spid="15"/>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2"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wipe(right)">
                                      <p:cBhvr>
                                        <p:cTn id="27"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4" grpId="0"/>
      <p:bldP spid="15" grpId="0"/>
      <p:bldP spid="16"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hlinkClick r:id="rId3" action="ppaction://hlinksldjump"/>
          </p:cNvPr>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1873512"/>
            <a:ext cx="909484" cy="2645528"/>
          </a:xfrm>
          <a:prstGeom prst="rect">
            <a:avLst/>
          </a:prstGeom>
        </p:spPr>
      </p:pic>
      <p:sp>
        <p:nvSpPr>
          <p:cNvPr id="40" name="TextBox 39">
            <a:hlinkClick r:id="rId3" action="ppaction://hlinksldjump"/>
          </p:cNvPr>
          <p:cNvSpPr txBox="1"/>
          <p:nvPr/>
        </p:nvSpPr>
        <p:spPr>
          <a:xfrm>
            <a:off x="10189581" y="2939796"/>
            <a:ext cx="1361270"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متن دعای ندبه</a:t>
            </a:r>
            <a:endParaRPr lang="en-US" sz="2400" b="1" spc="-150" dirty="0">
              <a:solidFill>
                <a:schemeClr val="bg1"/>
              </a:solidFill>
              <a:cs typeface="B Lotus" panose="00000400000000000000" pitchFamily="2" charset="-78"/>
            </a:endParaRPr>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3841" y="5545009"/>
            <a:ext cx="1623441" cy="1298753"/>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7025" y="5061900"/>
            <a:ext cx="1160933" cy="805798"/>
          </a:xfrm>
          <a:prstGeom prst="rect">
            <a:avLst/>
          </a:prstGeom>
        </p:spPr>
      </p:pic>
      <p:sp>
        <p:nvSpPr>
          <p:cNvPr id="2" name="Rectangle 1"/>
          <p:cNvSpPr/>
          <p:nvPr/>
        </p:nvSpPr>
        <p:spPr>
          <a:xfrm>
            <a:off x="1747282" y="1992172"/>
            <a:ext cx="7903732" cy="461665"/>
          </a:xfrm>
          <a:prstGeom prst="rect">
            <a:avLst/>
          </a:prstGeom>
        </p:spPr>
        <p:txBody>
          <a:bodyPr wrap="square">
            <a:spAutoFit/>
          </a:bodyPr>
          <a:lstStyle/>
          <a:p>
            <a:pPr algn="ctr" rtl="1"/>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فِیهِ آیَاتٌ بَیِّنَاتٌ مَقَامُ إِبْرَاهِیمَ وَ مَنْ دَخَلَهُ </a:t>
            </a:r>
            <a:r>
              <a:rPr lang="fa-IR" sz="2400" b="1" dirty="0" smtClean="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کَانَ آمِناً</a:t>
            </a:r>
            <a:endPar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endParaRPr>
          </a:p>
        </p:txBody>
      </p:sp>
      <p:sp>
        <p:nvSpPr>
          <p:cNvPr id="3" name="Rectangle 2"/>
          <p:cNvSpPr/>
          <p:nvPr/>
        </p:nvSpPr>
        <p:spPr>
          <a:xfrm>
            <a:off x="1934971" y="2635355"/>
            <a:ext cx="7528350" cy="1015663"/>
          </a:xfrm>
          <a:prstGeom prst="rect">
            <a:avLst/>
          </a:prstGeom>
        </p:spPr>
        <p:txBody>
          <a:bodyPr wrap="square">
            <a:spAutoFit/>
          </a:bodyPr>
          <a:lstStyle/>
          <a:p>
            <a:pPr algn="ctr" rtl="1"/>
            <a:endParaRPr lang="fa-IR" sz="2000" b="1" dirty="0">
              <a:cs typeface="B Lotus" panose="00000400000000000000" pitchFamily="2" charset="-78"/>
            </a:endParaRPr>
          </a:p>
          <a:p>
            <a:pPr algn="ctr" rtl="1"/>
            <a:r>
              <a:rPr lang="fa-IR" sz="2000" b="1" dirty="0">
                <a:cs typeface="B Lotus" panose="00000400000000000000" pitchFamily="2" charset="-78"/>
              </a:rPr>
              <a:t>و درباره او و اهل بیتش [این آیه را] قرار دادی که: اولین خانه‌ای [از لحاظ زمانی و رتبه] که براى مردم قرار داده شد و وسیله هدایت عالمیان شد، در سرزمین بکّه‌ی مبارک است.</a:t>
            </a:r>
          </a:p>
        </p:txBody>
      </p:sp>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91331" y="3525983"/>
            <a:ext cx="1853381" cy="2172032"/>
          </a:xfrm>
          <a:prstGeom prst="rect">
            <a:avLst/>
          </a:prstGeom>
        </p:spPr>
      </p:pic>
      <p:sp>
        <p:nvSpPr>
          <p:cNvPr id="11" name="Rectangle 10"/>
          <p:cNvSpPr/>
          <p:nvPr/>
        </p:nvSpPr>
        <p:spPr>
          <a:xfrm>
            <a:off x="3365288" y="994274"/>
            <a:ext cx="4667716" cy="461665"/>
          </a:xfrm>
          <a:prstGeom prst="rect">
            <a:avLst/>
          </a:prstGeom>
        </p:spPr>
        <p:txBody>
          <a:bodyPr wrap="square">
            <a:spAutoFit/>
          </a:bodyPr>
          <a:lstStyle/>
          <a:p>
            <a:pPr algn="just" rtl="1"/>
            <a:r>
              <a:rPr lang="fa-IR" sz="2400" b="1" dirty="0" smtClean="0">
                <a:solidFill>
                  <a:schemeClr val="accent1">
                    <a:lumMod val="50000"/>
                  </a:schemeClr>
                </a:solidFill>
                <a:cs typeface="B Lotus" panose="00000400000000000000" pitchFamily="2" charset="-78"/>
              </a:rPr>
              <a:t>نعماتی درباره اهل بیت(ع) در جریان مهدویت</a:t>
            </a:r>
            <a:endParaRPr lang="en-US" sz="2400" dirty="0">
              <a:solidFill>
                <a:schemeClr val="accent1">
                  <a:lumMod val="50000"/>
                </a:schemeClr>
              </a:solidFill>
            </a:endParaRPr>
          </a:p>
        </p:txBody>
      </p:sp>
      <p:sp>
        <p:nvSpPr>
          <p:cNvPr id="14" name="Rectangle 13"/>
          <p:cNvSpPr/>
          <p:nvPr/>
        </p:nvSpPr>
        <p:spPr>
          <a:xfrm>
            <a:off x="1747282" y="3938715"/>
            <a:ext cx="7903733" cy="400110"/>
          </a:xfrm>
          <a:prstGeom prst="rect">
            <a:avLst/>
          </a:prstGeom>
        </p:spPr>
        <p:txBody>
          <a:bodyPr wrap="square">
            <a:spAutoFit/>
          </a:bodyPr>
          <a:lstStyle/>
          <a:p>
            <a:pPr algn="ctr" rtl="1"/>
            <a:r>
              <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rPr>
              <a:t>إِنَّ أَوَّلَ بَیْتٍ وُضِعَ لِلنّاسِ لَلَّذی بِبَکَّةَ مُبارَکًا وَ هُدًى لِلْعالَمینَ [آل‌عمران۹۶</a:t>
            </a:r>
            <a:r>
              <a:rPr lang="fa-IR"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rPr>
              <a:t>]</a:t>
            </a:r>
            <a:endPar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endParaRPr>
          </a:p>
        </p:txBody>
      </p:sp>
      <p:sp>
        <p:nvSpPr>
          <p:cNvPr id="15" name="Rectangle 14"/>
          <p:cNvSpPr/>
          <p:nvPr/>
        </p:nvSpPr>
        <p:spPr>
          <a:xfrm>
            <a:off x="1747282" y="4661790"/>
            <a:ext cx="7903733" cy="400110"/>
          </a:xfrm>
          <a:prstGeom prst="rect">
            <a:avLst/>
          </a:prstGeom>
        </p:spPr>
        <p:txBody>
          <a:bodyPr wrap="square">
            <a:spAutoFit/>
          </a:bodyPr>
          <a:lstStyle/>
          <a:p>
            <a:pPr algn="ctr" rtl="1"/>
            <a:r>
              <a:rPr lang="fa-IR"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rPr>
              <a:t>در کعبه و مناسک حج آیات بسیاری از مهدویت قرار داده شده است</a:t>
            </a:r>
            <a:endPar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endParaRPr>
          </a:p>
        </p:txBody>
      </p:sp>
      <p:sp>
        <p:nvSpPr>
          <p:cNvPr id="16" name="Rectangle 15"/>
          <p:cNvSpPr/>
          <p:nvPr/>
        </p:nvSpPr>
        <p:spPr>
          <a:xfrm>
            <a:off x="1731142" y="5227620"/>
            <a:ext cx="7903733" cy="400110"/>
          </a:xfrm>
          <a:prstGeom prst="rect">
            <a:avLst/>
          </a:prstGeom>
        </p:spPr>
        <p:txBody>
          <a:bodyPr wrap="square">
            <a:spAutoFit/>
          </a:bodyPr>
          <a:lstStyle/>
          <a:p>
            <a:pPr algn="ctr" rtl="1"/>
            <a:r>
              <a:rPr lang="fa-IR"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rPr>
              <a:t>به همین دلیل در دعای ندبه که جریان مهدویت است به آن اشاره شده است</a:t>
            </a:r>
            <a:endPar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endParaRPr>
          </a:p>
        </p:txBody>
      </p:sp>
    </p:spTree>
    <p:extLst>
      <p:ext uri="{BB962C8B-B14F-4D97-AF65-F5344CB8AC3E}">
        <p14:creationId xmlns:p14="http://schemas.microsoft.com/office/powerpoint/2010/main" val="17825461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1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right)">
                                      <p:cBhvr>
                                        <p:cTn id="17" dur="10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wipe(right)">
                                      <p:cBhvr>
                                        <p:cTn id="22" dur="1000"/>
                                        <p:tgtEl>
                                          <p:spTgt spid="15"/>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2"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wipe(right)">
                                      <p:cBhvr>
                                        <p:cTn id="27"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4" grpId="0"/>
      <p:bldP spid="15" grpId="0"/>
      <p:bldP spid="16"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hlinkClick r:id="rId3" action="ppaction://hlinksldjump"/>
          </p:cNvPr>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1873512"/>
            <a:ext cx="909484" cy="2645528"/>
          </a:xfrm>
          <a:prstGeom prst="rect">
            <a:avLst/>
          </a:prstGeom>
        </p:spPr>
      </p:pic>
      <p:sp>
        <p:nvSpPr>
          <p:cNvPr id="40" name="TextBox 39">
            <a:hlinkClick r:id="rId3" action="ppaction://hlinksldjump"/>
          </p:cNvPr>
          <p:cNvSpPr txBox="1"/>
          <p:nvPr/>
        </p:nvSpPr>
        <p:spPr>
          <a:xfrm>
            <a:off x="10189581" y="2939796"/>
            <a:ext cx="1361270"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متن دعای ندبه</a:t>
            </a:r>
            <a:endParaRPr lang="en-US" sz="2400" b="1" spc="-150" dirty="0">
              <a:solidFill>
                <a:schemeClr val="bg1"/>
              </a:solidFill>
              <a:cs typeface="B Lotus" panose="00000400000000000000" pitchFamily="2" charset="-78"/>
            </a:endParaRPr>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3841" y="5545009"/>
            <a:ext cx="1623441" cy="1298753"/>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7025" y="5061900"/>
            <a:ext cx="1160933" cy="805798"/>
          </a:xfrm>
          <a:prstGeom prst="rect">
            <a:avLst/>
          </a:prstGeom>
        </p:spPr>
      </p:pic>
      <p:sp>
        <p:nvSpPr>
          <p:cNvPr id="2" name="Rectangle 1"/>
          <p:cNvSpPr/>
          <p:nvPr/>
        </p:nvSpPr>
        <p:spPr>
          <a:xfrm>
            <a:off x="1747282" y="1992172"/>
            <a:ext cx="7903732" cy="461665"/>
          </a:xfrm>
          <a:prstGeom prst="rect">
            <a:avLst/>
          </a:prstGeom>
        </p:spPr>
        <p:txBody>
          <a:bodyPr wrap="square">
            <a:spAutoFit/>
          </a:bodyPr>
          <a:lstStyle/>
          <a:p>
            <a:pPr algn="ctr" rtl="1"/>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وَ قُلْتَ إِنَّمَا یُرِیدُ اللَّهُ لِیُذْهِبَ عَنْکُمُ الرِّجْسَ </a:t>
            </a:r>
            <a:r>
              <a:rPr lang="fa-IR" sz="2400" b="1" dirty="0" smtClean="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أَهْلَ الْبَیْتِ </a:t>
            </a:r>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وَ یُطَهِّرَکُمْ تَطْهِیراً</a:t>
            </a:r>
          </a:p>
        </p:txBody>
      </p:sp>
      <p:sp>
        <p:nvSpPr>
          <p:cNvPr id="3" name="Rectangle 2"/>
          <p:cNvSpPr/>
          <p:nvPr/>
        </p:nvSpPr>
        <p:spPr>
          <a:xfrm>
            <a:off x="1934971" y="2635355"/>
            <a:ext cx="7528350" cy="1015663"/>
          </a:xfrm>
          <a:prstGeom prst="rect">
            <a:avLst/>
          </a:prstGeom>
        </p:spPr>
        <p:txBody>
          <a:bodyPr wrap="square">
            <a:spAutoFit/>
          </a:bodyPr>
          <a:lstStyle/>
          <a:p>
            <a:pPr algn="ctr" rtl="1"/>
            <a:endParaRPr lang="fa-IR" sz="2000" b="1" dirty="0">
              <a:cs typeface="B Lotus" panose="00000400000000000000" pitchFamily="2" charset="-78"/>
            </a:endParaRPr>
          </a:p>
          <a:p>
            <a:pPr algn="ctr" rtl="1"/>
            <a:r>
              <a:rPr lang="fa-IR" sz="2000" b="1" dirty="0">
                <a:cs typeface="B Lotus" panose="00000400000000000000" pitchFamily="2" charset="-78"/>
              </a:rPr>
              <a:t>و در حق آنان فرمودی: جز این نیست که خدا اراده فرموده، پلیدی را از شما خانواده ببرد، و شما را پاک گرداند، پاک کردنی شایسته</a:t>
            </a:r>
          </a:p>
        </p:txBody>
      </p:sp>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91331" y="3525983"/>
            <a:ext cx="1853381" cy="2172032"/>
          </a:xfrm>
          <a:prstGeom prst="rect">
            <a:avLst/>
          </a:prstGeom>
        </p:spPr>
      </p:pic>
      <p:sp>
        <p:nvSpPr>
          <p:cNvPr id="11" name="Rectangle 10"/>
          <p:cNvSpPr/>
          <p:nvPr/>
        </p:nvSpPr>
        <p:spPr>
          <a:xfrm>
            <a:off x="3365288" y="994274"/>
            <a:ext cx="4667716" cy="461665"/>
          </a:xfrm>
          <a:prstGeom prst="rect">
            <a:avLst/>
          </a:prstGeom>
        </p:spPr>
        <p:txBody>
          <a:bodyPr wrap="square">
            <a:spAutoFit/>
          </a:bodyPr>
          <a:lstStyle/>
          <a:p>
            <a:pPr algn="just" rtl="1"/>
            <a:r>
              <a:rPr lang="fa-IR" sz="2400" b="1" dirty="0" smtClean="0">
                <a:solidFill>
                  <a:schemeClr val="accent1">
                    <a:lumMod val="50000"/>
                  </a:schemeClr>
                </a:solidFill>
                <a:cs typeface="B Lotus" panose="00000400000000000000" pitchFamily="2" charset="-78"/>
              </a:rPr>
              <a:t>نعماتی درباره اهل بیت(ع) در جریان مهدویت</a:t>
            </a:r>
            <a:endParaRPr lang="en-US" sz="2400" dirty="0">
              <a:solidFill>
                <a:schemeClr val="accent1">
                  <a:lumMod val="50000"/>
                </a:schemeClr>
              </a:solidFill>
            </a:endParaRPr>
          </a:p>
        </p:txBody>
      </p:sp>
      <p:sp>
        <p:nvSpPr>
          <p:cNvPr id="14" name="Rectangle 13"/>
          <p:cNvSpPr/>
          <p:nvPr/>
        </p:nvSpPr>
        <p:spPr>
          <a:xfrm>
            <a:off x="1747282" y="3938715"/>
            <a:ext cx="7903733" cy="707886"/>
          </a:xfrm>
          <a:prstGeom prst="rect">
            <a:avLst/>
          </a:prstGeom>
        </p:spPr>
        <p:txBody>
          <a:bodyPr wrap="square">
            <a:spAutoFit/>
          </a:bodyPr>
          <a:lstStyle/>
          <a:p>
            <a:pPr algn="ctr" rtl="1"/>
            <a:r>
              <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rPr>
              <a:t>وَ قَرْنَ فی بُیُوتِکُنَّ وَ لا تَبَرَّجْنَ تَبَرُّجَ الْجاهِلِیَّةِ اْلأُولى وَ أَقِمْنَ الصَّلاةَ وَ آتینَ الزَّکاةَ وَ أَطِعْنَ اللّهَ وَ رَسُولَهُ إِنَّما یُریدُ اللّهُ لِیُذْهِبَ عَنْکُمُ </a:t>
            </a:r>
            <a:r>
              <a:rPr lang="fa-IR"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rPr>
              <a:t>الرِّجْسَ أَهْلَ </a:t>
            </a:r>
            <a:r>
              <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rPr>
              <a:t>الْبَیْتِ وَ یُطَهِّرَکُمْ تَطْهیرًا [أحزاب۳۳]</a:t>
            </a:r>
          </a:p>
        </p:txBody>
      </p:sp>
    </p:spTree>
    <p:extLst>
      <p:ext uri="{BB962C8B-B14F-4D97-AF65-F5344CB8AC3E}">
        <p14:creationId xmlns:p14="http://schemas.microsoft.com/office/powerpoint/2010/main" val="320261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1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right)">
                                      <p:cBhvr>
                                        <p:cTn id="17"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4"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hlinkClick r:id="rId3" action="ppaction://hlinksldjump"/>
          </p:cNvPr>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1873512"/>
            <a:ext cx="909484" cy="2645528"/>
          </a:xfrm>
          <a:prstGeom prst="rect">
            <a:avLst/>
          </a:prstGeom>
        </p:spPr>
      </p:pic>
      <p:sp>
        <p:nvSpPr>
          <p:cNvPr id="40" name="TextBox 39">
            <a:hlinkClick r:id="rId3" action="ppaction://hlinksldjump"/>
          </p:cNvPr>
          <p:cNvSpPr txBox="1"/>
          <p:nvPr/>
        </p:nvSpPr>
        <p:spPr>
          <a:xfrm>
            <a:off x="10189581" y="2939796"/>
            <a:ext cx="1361270"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متن دعای ندبه</a:t>
            </a:r>
            <a:endParaRPr lang="en-US" sz="2400" b="1" spc="-150" dirty="0">
              <a:solidFill>
                <a:schemeClr val="bg1"/>
              </a:solidFill>
              <a:cs typeface="B Lotus" panose="00000400000000000000" pitchFamily="2" charset="-78"/>
            </a:endParaRPr>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3841" y="5545009"/>
            <a:ext cx="1623441" cy="1298753"/>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7025" y="5061900"/>
            <a:ext cx="1160933" cy="805798"/>
          </a:xfrm>
          <a:prstGeom prst="rect">
            <a:avLst/>
          </a:prstGeom>
        </p:spPr>
      </p:pic>
      <p:sp>
        <p:nvSpPr>
          <p:cNvPr id="2" name="Rectangle 1"/>
          <p:cNvSpPr/>
          <p:nvPr/>
        </p:nvSpPr>
        <p:spPr>
          <a:xfrm>
            <a:off x="1747282" y="1992172"/>
            <a:ext cx="7903732" cy="461665"/>
          </a:xfrm>
          <a:prstGeom prst="rect">
            <a:avLst/>
          </a:prstGeom>
        </p:spPr>
        <p:txBody>
          <a:bodyPr wrap="square">
            <a:spAutoFit/>
          </a:bodyPr>
          <a:lstStyle/>
          <a:p>
            <a:pPr algn="ctr" rtl="1"/>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وَ قُلْتَ إِنَّمَا یُرِیدُ اللَّهُ لِیُذْهِبَ عَنْکُمُ الرِّجْسَ </a:t>
            </a:r>
            <a:r>
              <a:rPr lang="fa-IR" sz="2400" b="1" dirty="0" smtClean="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أَهْلَ الْبَیْتِ </a:t>
            </a:r>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وَ یُطَهِّرَکُمْ تَطْهِیراً</a:t>
            </a:r>
          </a:p>
        </p:txBody>
      </p:sp>
      <p:sp>
        <p:nvSpPr>
          <p:cNvPr id="3" name="Rectangle 2"/>
          <p:cNvSpPr/>
          <p:nvPr/>
        </p:nvSpPr>
        <p:spPr>
          <a:xfrm>
            <a:off x="1934971" y="2635355"/>
            <a:ext cx="7528350" cy="1015663"/>
          </a:xfrm>
          <a:prstGeom prst="rect">
            <a:avLst/>
          </a:prstGeom>
        </p:spPr>
        <p:txBody>
          <a:bodyPr wrap="square">
            <a:spAutoFit/>
          </a:bodyPr>
          <a:lstStyle/>
          <a:p>
            <a:pPr algn="ctr" rtl="1"/>
            <a:endParaRPr lang="fa-IR" sz="2000" b="1" dirty="0">
              <a:cs typeface="B Lotus" panose="00000400000000000000" pitchFamily="2" charset="-78"/>
            </a:endParaRPr>
          </a:p>
          <a:p>
            <a:pPr algn="ctr" rtl="1"/>
            <a:r>
              <a:rPr lang="fa-IR" sz="2000" b="1" dirty="0">
                <a:cs typeface="B Lotus" panose="00000400000000000000" pitchFamily="2" charset="-78"/>
              </a:rPr>
              <a:t>و در حق آنان فرمودی: جز این نیست که خدا اراده فرموده، پلیدی را از شما خانواده ببرد، و شما را پاک گرداند، پاک کردنی شایسته</a:t>
            </a:r>
          </a:p>
        </p:txBody>
      </p:sp>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91331" y="3525983"/>
            <a:ext cx="1853381" cy="2172032"/>
          </a:xfrm>
          <a:prstGeom prst="rect">
            <a:avLst/>
          </a:prstGeom>
        </p:spPr>
      </p:pic>
      <p:sp>
        <p:nvSpPr>
          <p:cNvPr id="11" name="Rectangle 10"/>
          <p:cNvSpPr/>
          <p:nvPr/>
        </p:nvSpPr>
        <p:spPr>
          <a:xfrm>
            <a:off x="3365288" y="994274"/>
            <a:ext cx="4667716" cy="461665"/>
          </a:xfrm>
          <a:prstGeom prst="rect">
            <a:avLst/>
          </a:prstGeom>
        </p:spPr>
        <p:txBody>
          <a:bodyPr wrap="square">
            <a:spAutoFit/>
          </a:bodyPr>
          <a:lstStyle/>
          <a:p>
            <a:pPr algn="just" rtl="1"/>
            <a:r>
              <a:rPr lang="fa-IR" sz="2400" b="1" dirty="0" smtClean="0">
                <a:solidFill>
                  <a:schemeClr val="accent1">
                    <a:lumMod val="50000"/>
                  </a:schemeClr>
                </a:solidFill>
                <a:cs typeface="B Lotus" panose="00000400000000000000" pitchFamily="2" charset="-78"/>
              </a:rPr>
              <a:t>نعماتی درباره اهل بیت(ع) در جریان مهدویت</a:t>
            </a:r>
            <a:endParaRPr lang="en-US" sz="2400" dirty="0">
              <a:solidFill>
                <a:schemeClr val="accent1">
                  <a:lumMod val="50000"/>
                </a:schemeClr>
              </a:solidFill>
            </a:endParaRPr>
          </a:p>
        </p:txBody>
      </p:sp>
      <p:sp>
        <p:nvSpPr>
          <p:cNvPr id="14" name="Rectangle 13"/>
          <p:cNvSpPr/>
          <p:nvPr/>
        </p:nvSpPr>
        <p:spPr>
          <a:xfrm>
            <a:off x="1747282" y="3938715"/>
            <a:ext cx="7903733" cy="707886"/>
          </a:xfrm>
          <a:prstGeom prst="rect">
            <a:avLst/>
          </a:prstGeom>
        </p:spPr>
        <p:txBody>
          <a:bodyPr wrap="square">
            <a:spAutoFit/>
          </a:bodyPr>
          <a:lstStyle/>
          <a:p>
            <a:pPr algn="ctr" rtl="1"/>
            <a:r>
              <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rPr>
              <a:t>وَ قَرْنَ فی بُیُوتِکُنَّ وَ لا تَبَرَّجْنَ تَبَرُّجَ الْجاهِلِیَّةِ اْلأُولى وَ أَقِمْنَ الصَّلاةَ وَ آتینَ الزَّکاةَ وَ أَطِعْنَ اللّهَ وَ رَسُولَهُ إِنَّما یُریدُ اللّهُ لِیُذْهِبَ عَنْکُمُ </a:t>
            </a:r>
            <a:r>
              <a:rPr lang="fa-IR"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rPr>
              <a:t>الرِّجْسَ أَهْلَ </a:t>
            </a:r>
            <a:r>
              <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rPr>
              <a:t>الْبَیْتِ وَ یُطَهِّرَکُمْ تَطْهیرًا [أحزاب۳۳]</a:t>
            </a:r>
          </a:p>
        </p:txBody>
      </p:sp>
      <p:sp>
        <p:nvSpPr>
          <p:cNvPr id="15" name="Rectangle 14"/>
          <p:cNvSpPr/>
          <p:nvPr/>
        </p:nvSpPr>
        <p:spPr>
          <a:xfrm>
            <a:off x="1747282" y="4934298"/>
            <a:ext cx="7903733" cy="1015663"/>
          </a:xfrm>
          <a:prstGeom prst="rect">
            <a:avLst/>
          </a:prstGeom>
        </p:spPr>
        <p:txBody>
          <a:bodyPr wrap="square">
            <a:spAutoFit/>
          </a:bodyPr>
          <a:lstStyle/>
          <a:p>
            <a:pPr algn="ctr" rtl="1"/>
            <a:r>
              <a:rPr lang="fa-IR"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rPr>
              <a:t>اهل بیت (ع) که جریان مهدویت را امامت می کنند خداوند اراده کرد همه رجس ها و آلودگی ها را از حریم آنها بردارد و حریم آنها را تطهیر کند و الا خود ایشان از قبل از ولادت از همه رجس ها و آلودگیها مبرّا بودند...</a:t>
            </a:r>
            <a:endPar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endParaRPr>
          </a:p>
        </p:txBody>
      </p:sp>
    </p:spTree>
    <p:extLst>
      <p:ext uri="{BB962C8B-B14F-4D97-AF65-F5344CB8AC3E}">
        <p14:creationId xmlns:p14="http://schemas.microsoft.com/office/powerpoint/2010/main" val="401762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1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right)">
                                      <p:cBhvr>
                                        <p:cTn id="17" dur="10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wipe(right)">
                                      <p:cBhvr>
                                        <p:cTn id="22"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4" grpId="0"/>
      <p:bldP spid="15"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hlinkClick r:id="rId3" action="ppaction://hlinksldjump"/>
          </p:cNvPr>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1873512"/>
            <a:ext cx="909484" cy="2645528"/>
          </a:xfrm>
          <a:prstGeom prst="rect">
            <a:avLst/>
          </a:prstGeom>
        </p:spPr>
      </p:pic>
      <p:sp>
        <p:nvSpPr>
          <p:cNvPr id="40" name="TextBox 39">
            <a:hlinkClick r:id="rId3" action="ppaction://hlinksldjump"/>
          </p:cNvPr>
          <p:cNvSpPr txBox="1"/>
          <p:nvPr/>
        </p:nvSpPr>
        <p:spPr>
          <a:xfrm>
            <a:off x="10189581" y="2939796"/>
            <a:ext cx="1361270"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متن دعای ندبه</a:t>
            </a:r>
            <a:endParaRPr lang="en-US" sz="2400" b="1" spc="-150" dirty="0">
              <a:solidFill>
                <a:schemeClr val="bg1"/>
              </a:solidFill>
              <a:cs typeface="B Lotus" panose="00000400000000000000" pitchFamily="2" charset="-78"/>
            </a:endParaRPr>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3841" y="5545009"/>
            <a:ext cx="1623441" cy="1298753"/>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7025" y="5061900"/>
            <a:ext cx="1160933" cy="805798"/>
          </a:xfrm>
          <a:prstGeom prst="rect">
            <a:avLst/>
          </a:prstGeom>
        </p:spPr>
      </p:pic>
      <p:sp>
        <p:nvSpPr>
          <p:cNvPr id="2" name="Rectangle 1"/>
          <p:cNvSpPr/>
          <p:nvPr/>
        </p:nvSpPr>
        <p:spPr>
          <a:xfrm>
            <a:off x="1747282" y="1992172"/>
            <a:ext cx="7903732" cy="461665"/>
          </a:xfrm>
          <a:prstGeom prst="rect">
            <a:avLst/>
          </a:prstGeom>
        </p:spPr>
        <p:txBody>
          <a:bodyPr wrap="square">
            <a:spAutoFit/>
          </a:bodyPr>
          <a:lstStyle/>
          <a:p>
            <a:pPr algn="ctr" rtl="1"/>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ثُمَّ جَعَلْتَ أَجْرَ مُحَمَّدٍ صَلَوَاتُکَ عَلَیْهِ وَ آلِهِ مَوَدَّتَهُمْ فِی کِتَابِکَ‌</a:t>
            </a:r>
          </a:p>
        </p:txBody>
      </p:sp>
      <p:sp>
        <p:nvSpPr>
          <p:cNvPr id="3" name="Rectangle 2"/>
          <p:cNvSpPr/>
          <p:nvPr/>
        </p:nvSpPr>
        <p:spPr>
          <a:xfrm>
            <a:off x="1934971" y="2635355"/>
            <a:ext cx="7528350" cy="707886"/>
          </a:xfrm>
          <a:prstGeom prst="rect">
            <a:avLst/>
          </a:prstGeom>
        </p:spPr>
        <p:txBody>
          <a:bodyPr wrap="square">
            <a:spAutoFit/>
          </a:bodyPr>
          <a:lstStyle/>
          <a:p>
            <a:pPr algn="ctr" rtl="1"/>
            <a:endParaRPr lang="fa-IR" sz="2000" b="1" dirty="0">
              <a:cs typeface="B Lotus" panose="00000400000000000000" pitchFamily="2" charset="-78"/>
            </a:endParaRPr>
          </a:p>
          <a:p>
            <a:pPr algn="ctr" rtl="1"/>
            <a:r>
              <a:rPr lang="fa-IR" sz="2000" b="1" dirty="0">
                <a:cs typeface="B Lotus" panose="00000400000000000000" pitchFamily="2" charset="-78"/>
              </a:rPr>
              <a:t>سپس </a:t>
            </a:r>
            <a:r>
              <a:rPr lang="fa-IR" sz="2000" b="1" dirty="0" smtClean="0">
                <a:cs typeface="B Lotus" panose="00000400000000000000" pitchFamily="2" charset="-78"/>
              </a:rPr>
              <a:t>اجر رسالت سیدمان رسول الله (ص) را </a:t>
            </a:r>
            <a:r>
              <a:rPr lang="fa-IR" sz="2000" b="1" dirty="0">
                <a:cs typeface="B Lotus" panose="00000400000000000000" pitchFamily="2" charset="-78"/>
              </a:rPr>
              <a:t>در قرآنت مودّت اهل بیت او قرار دادی</a:t>
            </a:r>
          </a:p>
        </p:txBody>
      </p:sp>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91331" y="3525983"/>
            <a:ext cx="1853381" cy="2172032"/>
          </a:xfrm>
          <a:prstGeom prst="rect">
            <a:avLst/>
          </a:prstGeom>
        </p:spPr>
      </p:pic>
      <p:sp>
        <p:nvSpPr>
          <p:cNvPr id="11" name="Rectangle 10"/>
          <p:cNvSpPr/>
          <p:nvPr/>
        </p:nvSpPr>
        <p:spPr>
          <a:xfrm>
            <a:off x="3365288" y="994274"/>
            <a:ext cx="4667716" cy="461665"/>
          </a:xfrm>
          <a:prstGeom prst="rect">
            <a:avLst/>
          </a:prstGeom>
        </p:spPr>
        <p:txBody>
          <a:bodyPr wrap="square">
            <a:spAutoFit/>
          </a:bodyPr>
          <a:lstStyle/>
          <a:p>
            <a:pPr algn="just" rtl="1"/>
            <a:r>
              <a:rPr lang="fa-IR" sz="2400" b="1" dirty="0" smtClean="0">
                <a:solidFill>
                  <a:schemeClr val="accent1">
                    <a:lumMod val="50000"/>
                  </a:schemeClr>
                </a:solidFill>
                <a:cs typeface="B Lotus" panose="00000400000000000000" pitchFamily="2" charset="-78"/>
              </a:rPr>
              <a:t>نعماتی درباره اهل بیت(ع) در جریان مهدویت</a:t>
            </a:r>
            <a:endParaRPr lang="en-US" sz="2400" dirty="0">
              <a:solidFill>
                <a:schemeClr val="accent1">
                  <a:lumMod val="50000"/>
                </a:schemeClr>
              </a:solidFill>
            </a:endParaRPr>
          </a:p>
        </p:txBody>
      </p:sp>
      <p:sp>
        <p:nvSpPr>
          <p:cNvPr id="14" name="Rectangle 13"/>
          <p:cNvSpPr/>
          <p:nvPr/>
        </p:nvSpPr>
        <p:spPr>
          <a:xfrm>
            <a:off x="1747282" y="3938715"/>
            <a:ext cx="7903733" cy="707886"/>
          </a:xfrm>
          <a:prstGeom prst="rect">
            <a:avLst/>
          </a:prstGeom>
        </p:spPr>
        <p:txBody>
          <a:bodyPr wrap="square">
            <a:spAutoFit/>
          </a:bodyPr>
          <a:lstStyle/>
          <a:p>
            <a:pPr algn="ctr" rtl="1"/>
            <a:r>
              <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rPr>
              <a:t>ذلِکَ الَّذی یُبَشِّرُ اللّهُ عِبادَهُ الَّذینَ آمَنُوا وَ عَمِلُوا الصّالِحاتِ قُلْ لا أَسْئَلُکُمْ عَلَیْهِ أَجْرًا إِلاَّ الْمَوَدَّةَ فِی الْقُرْبى وَ مَنْ یَقْتَرِفْ حَسَنَةً نَزِدْ لَهُ فیها حُسْنًا إِنَّ اللّهَ غَفُورٌ شَکُورٌ [شوری۲۳]</a:t>
            </a:r>
          </a:p>
        </p:txBody>
      </p:sp>
      <p:sp>
        <p:nvSpPr>
          <p:cNvPr id="15" name="Rectangle 14"/>
          <p:cNvSpPr/>
          <p:nvPr/>
        </p:nvSpPr>
        <p:spPr>
          <a:xfrm>
            <a:off x="1747282" y="4934298"/>
            <a:ext cx="7903733" cy="1015663"/>
          </a:xfrm>
          <a:prstGeom prst="rect">
            <a:avLst/>
          </a:prstGeom>
        </p:spPr>
        <p:txBody>
          <a:bodyPr wrap="square">
            <a:spAutoFit/>
          </a:bodyPr>
          <a:lstStyle/>
          <a:p>
            <a:pPr algn="ctr" rtl="1"/>
            <a:r>
              <a:rPr lang="fa-IR"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rPr>
              <a:t>خداوند اجر رسالت آقا رسول الله (ص) را مودت اهل بیت (ع) قرار داد</a:t>
            </a:r>
          </a:p>
          <a:p>
            <a:pPr algn="ctr" rtl="1"/>
            <a:r>
              <a:rPr lang="fa-IR"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rPr>
              <a:t>مودت = آنگونه که ایشان دوست دارند با ایشان رفتار کردن</a:t>
            </a:r>
          </a:p>
          <a:p>
            <a:pPr algn="ctr" rtl="1"/>
            <a:r>
              <a:rPr lang="fa-IR"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rPr>
              <a:t>که در ادامه دعا مودت در قبال اهل بیت(ع) و جریان مهدویت مطرح می شود</a:t>
            </a:r>
            <a:endPar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endParaRPr>
          </a:p>
        </p:txBody>
      </p:sp>
    </p:spTree>
    <p:extLst>
      <p:ext uri="{BB962C8B-B14F-4D97-AF65-F5344CB8AC3E}">
        <p14:creationId xmlns:p14="http://schemas.microsoft.com/office/powerpoint/2010/main" val="17995962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1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right)">
                                      <p:cBhvr>
                                        <p:cTn id="17" dur="10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wipe(right)">
                                      <p:cBhvr>
                                        <p:cTn id="22"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4" grpId="0"/>
      <p:bldP spid="15"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hlinkClick r:id="rId3" action="ppaction://hlinksldjump"/>
          </p:cNvPr>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1873512"/>
            <a:ext cx="909484" cy="2645528"/>
          </a:xfrm>
          <a:prstGeom prst="rect">
            <a:avLst/>
          </a:prstGeom>
        </p:spPr>
      </p:pic>
      <p:sp>
        <p:nvSpPr>
          <p:cNvPr id="40" name="TextBox 39">
            <a:hlinkClick r:id="rId3" action="ppaction://hlinksldjump"/>
          </p:cNvPr>
          <p:cNvSpPr txBox="1"/>
          <p:nvPr/>
        </p:nvSpPr>
        <p:spPr>
          <a:xfrm>
            <a:off x="10189581" y="2939796"/>
            <a:ext cx="1361270"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متن دعای ندبه</a:t>
            </a:r>
            <a:endParaRPr lang="en-US" sz="2400" b="1" spc="-150" dirty="0">
              <a:solidFill>
                <a:schemeClr val="bg1"/>
              </a:solidFill>
              <a:cs typeface="B Lotus" panose="00000400000000000000" pitchFamily="2" charset="-78"/>
            </a:endParaRPr>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3841" y="5545009"/>
            <a:ext cx="1623441" cy="1298753"/>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7025" y="5061900"/>
            <a:ext cx="1160933" cy="805798"/>
          </a:xfrm>
          <a:prstGeom prst="rect">
            <a:avLst/>
          </a:prstGeom>
        </p:spPr>
      </p:pic>
      <p:sp>
        <p:nvSpPr>
          <p:cNvPr id="2" name="Rectangle 1"/>
          <p:cNvSpPr/>
          <p:nvPr/>
        </p:nvSpPr>
        <p:spPr>
          <a:xfrm>
            <a:off x="1747282" y="1992172"/>
            <a:ext cx="7903732" cy="461665"/>
          </a:xfrm>
          <a:prstGeom prst="rect">
            <a:avLst/>
          </a:prstGeom>
        </p:spPr>
        <p:txBody>
          <a:bodyPr wrap="square">
            <a:spAutoFit/>
          </a:bodyPr>
          <a:lstStyle/>
          <a:p>
            <a:pPr algn="ctr" rtl="1"/>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وَ قُلْتَ مَا سَأَلْتُکُمْ مِنْ أَجْرٍ فَهُوَ لَکُمْ‌</a:t>
            </a:r>
          </a:p>
        </p:txBody>
      </p:sp>
      <p:sp>
        <p:nvSpPr>
          <p:cNvPr id="3" name="Rectangle 2"/>
          <p:cNvSpPr/>
          <p:nvPr/>
        </p:nvSpPr>
        <p:spPr>
          <a:xfrm>
            <a:off x="1934971" y="2635355"/>
            <a:ext cx="7528350" cy="707886"/>
          </a:xfrm>
          <a:prstGeom prst="rect">
            <a:avLst/>
          </a:prstGeom>
        </p:spPr>
        <p:txBody>
          <a:bodyPr wrap="square">
            <a:spAutoFit/>
          </a:bodyPr>
          <a:lstStyle/>
          <a:p>
            <a:pPr algn="ctr" rtl="1"/>
            <a:endParaRPr lang="fa-IR" sz="2000" b="1" dirty="0">
              <a:cs typeface="B Lotus" panose="00000400000000000000" pitchFamily="2" charset="-78"/>
            </a:endParaRPr>
          </a:p>
          <a:p>
            <a:pPr algn="ctr" rtl="1"/>
            <a:r>
              <a:rPr lang="fa-IR" sz="2000" b="1" dirty="0">
                <a:cs typeface="B Lotus" panose="00000400000000000000" pitchFamily="2" charset="-78"/>
              </a:rPr>
              <a:t>و فرمودی: آنچه به عنوان پاداش از شما خواستم، آن هم به سود شماست</a:t>
            </a:r>
          </a:p>
        </p:txBody>
      </p:sp>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91331" y="3525983"/>
            <a:ext cx="1853381" cy="2172032"/>
          </a:xfrm>
          <a:prstGeom prst="rect">
            <a:avLst/>
          </a:prstGeom>
        </p:spPr>
      </p:pic>
      <p:sp>
        <p:nvSpPr>
          <p:cNvPr id="11" name="Rectangle 10"/>
          <p:cNvSpPr/>
          <p:nvPr/>
        </p:nvSpPr>
        <p:spPr>
          <a:xfrm>
            <a:off x="3365288" y="994274"/>
            <a:ext cx="4667716" cy="461665"/>
          </a:xfrm>
          <a:prstGeom prst="rect">
            <a:avLst/>
          </a:prstGeom>
        </p:spPr>
        <p:txBody>
          <a:bodyPr wrap="square">
            <a:spAutoFit/>
          </a:bodyPr>
          <a:lstStyle/>
          <a:p>
            <a:pPr algn="just" rtl="1"/>
            <a:r>
              <a:rPr lang="fa-IR" sz="2400" b="1" dirty="0" smtClean="0">
                <a:solidFill>
                  <a:schemeClr val="accent1">
                    <a:lumMod val="50000"/>
                  </a:schemeClr>
                </a:solidFill>
                <a:cs typeface="B Lotus" panose="00000400000000000000" pitchFamily="2" charset="-78"/>
              </a:rPr>
              <a:t>نعماتی درباره اهل بیت(ع) در جریان مهدویت</a:t>
            </a:r>
            <a:endParaRPr lang="en-US" sz="2400" dirty="0">
              <a:solidFill>
                <a:schemeClr val="accent1">
                  <a:lumMod val="50000"/>
                </a:schemeClr>
              </a:solidFill>
            </a:endParaRPr>
          </a:p>
        </p:txBody>
      </p:sp>
      <p:sp>
        <p:nvSpPr>
          <p:cNvPr id="14" name="Rectangle 13"/>
          <p:cNvSpPr/>
          <p:nvPr/>
        </p:nvSpPr>
        <p:spPr>
          <a:xfrm>
            <a:off x="1747282" y="3938715"/>
            <a:ext cx="7903733" cy="400110"/>
          </a:xfrm>
          <a:prstGeom prst="rect">
            <a:avLst/>
          </a:prstGeom>
        </p:spPr>
        <p:txBody>
          <a:bodyPr wrap="square">
            <a:spAutoFit/>
          </a:bodyPr>
          <a:lstStyle/>
          <a:p>
            <a:pPr algn="ctr" rtl="1"/>
            <a:r>
              <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rPr>
              <a:t>قُلْ ما سَأَلْتُکُمْ مِنْ أَجْرٍ فَهُوَ لَکُمْ إِنْ أَجْرِیَ إِلاّ عَلَى اللّهِ وَ هُوَ عَلى کُلِّ شَیْ‌ءٍ شَهیدٌ [سبإ۴۷]</a:t>
            </a:r>
          </a:p>
        </p:txBody>
      </p:sp>
      <p:sp>
        <p:nvSpPr>
          <p:cNvPr id="15" name="Rectangle 14"/>
          <p:cNvSpPr/>
          <p:nvPr/>
        </p:nvSpPr>
        <p:spPr>
          <a:xfrm>
            <a:off x="1747282" y="4934298"/>
            <a:ext cx="7903733" cy="400110"/>
          </a:xfrm>
          <a:prstGeom prst="rect">
            <a:avLst/>
          </a:prstGeom>
        </p:spPr>
        <p:txBody>
          <a:bodyPr wrap="square">
            <a:spAutoFit/>
          </a:bodyPr>
          <a:lstStyle/>
          <a:p>
            <a:pPr algn="ctr" rtl="1"/>
            <a:r>
              <a:rPr lang="fa-IR"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rPr>
              <a:t>در حقیقت اجر رسالت رسول الله(ص) به خود ما بر می گردد</a:t>
            </a:r>
          </a:p>
        </p:txBody>
      </p:sp>
    </p:spTree>
    <p:extLst>
      <p:ext uri="{BB962C8B-B14F-4D97-AF65-F5344CB8AC3E}">
        <p14:creationId xmlns:p14="http://schemas.microsoft.com/office/powerpoint/2010/main" val="4226449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1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right)">
                                      <p:cBhvr>
                                        <p:cTn id="17" dur="10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wipe(right)">
                                      <p:cBhvr>
                                        <p:cTn id="22"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4" grpId="0"/>
      <p:bldP spid="15"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hlinkClick r:id="rId3" action="ppaction://hlinksldjump"/>
          </p:cNvPr>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1873512"/>
            <a:ext cx="909484" cy="2645528"/>
          </a:xfrm>
          <a:prstGeom prst="rect">
            <a:avLst/>
          </a:prstGeom>
        </p:spPr>
      </p:pic>
      <p:sp>
        <p:nvSpPr>
          <p:cNvPr id="40" name="TextBox 39">
            <a:hlinkClick r:id="rId3" action="ppaction://hlinksldjump"/>
          </p:cNvPr>
          <p:cNvSpPr txBox="1"/>
          <p:nvPr/>
        </p:nvSpPr>
        <p:spPr>
          <a:xfrm>
            <a:off x="10189581" y="2939796"/>
            <a:ext cx="1361270"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متن دعای ندبه</a:t>
            </a:r>
            <a:endParaRPr lang="en-US" sz="2400" b="1" spc="-150" dirty="0">
              <a:solidFill>
                <a:schemeClr val="bg1"/>
              </a:solidFill>
              <a:cs typeface="B Lotus" panose="00000400000000000000" pitchFamily="2" charset="-78"/>
            </a:endParaRPr>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3841" y="5545009"/>
            <a:ext cx="1623441" cy="1298753"/>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7025" y="5061900"/>
            <a:ext cx="1160933" cy="805798"/>
          </a:xfrm>
          <a:prstGeom prst="rect">
            <a:avLst/>
          </a:prstGeom>
        </p:spPr>
      </p:pic>
      <p:sp>
        <p:nvSpPr>
          <p:cNvPr id="2" name="Rectangle 1"/>
          <p:cNvSpPr/>
          <p:nvPr/>
        </p:nvSpPr>
        <p:spPr>
          <a:xfrm>
            <a:off x="1747282" y="1992172"/>
            <a:ext cx="7903732" cy="461665"/>
          </a:xfrm>
          <a:prstGeom prst="rect">
            <a:avLst/>
          </a:prstGeom>
        </p:spPr>
        <p:txBody>
          <a:bodyPr wrap="square">
            <a:spAutoFit/>
          </a:bodyPr>
          <a:lstStyle/>
          <a:p>
            <a:pPr algn="ctr" rtl="1"/>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وَ قُلْتَ مَا أَسْئَلُکُمْ عَلَیْهِ مِنْ أَجْرٍ إِلاَّ مَنْ شَاءَ أَنْ یَتَّخِذَ إِلَى رَبِّهِ سَبِیلاً</a:t>
            </a:r>
          </a:p>
        </p:txBody>
      </p:sp>
      <p:sp>
        <p:nvSpPr>
          <p:cNvPr id="3" name="Rectangle 2"/>
          <p:cNvSpPr/>
          <p:nvPr/>
        </p:nvSpPr>
        <p:spPr>
          <a:xfrm>
            <a:off x="1934971" y="2635355"/>
            <a:ext cx="7528350" cy="1015663"/>
          </a:xfrm>
          <a:prstGeom prst="rect">
            <a:avLst/>
          </a:prstGeom>
        </p:spPr>
        <p:txBody>
          <a:bodyPr wrap="square">
            <a:spAutoFit/>
          </a:bodyPr>
          <a:lstStyle/>
          <a:p>
            <a:pPr algn="ctr" rtl="1"/>
            <a:endParaRPr lang="fa-IR" sz="2000" b="1" dirty="0">
              <a:cs typeface="B Lotus" panose="00000400000000000000" pitchFamily="2" charset="-78"/>
            </a:endParaRPr>
          </a:p>
          <a:p>
            <a:pPr algn="ctr" rtl="1"/>
            <a:r>
              <a:rPr lang="fa-IR" sz="2000" b="1" dirty="0">
                <a:cs typeface="B Lotus" panose="00000400000000000000" pitchFamily="2" charset="-78"/>
              </a:rPr>
              <a:t>و فرمودی: </a:t>
            </a:r>
            <a:r>
              <a:rPr lang="fa-IR" sz="2000" b="1" dirty="0" smtClean="0">
                <a:cs typeface="B Lotus" panose="00000400000000000000" pitchFamily="2" charset="-78"/>
              </a:rPr>
              <a:t>از شما در خواست اجری بر رسالتم ندارم، الا کسی که می خواهد در مسیر بسوی رب قدم بگذارد</a:t>
            </a:r>
            <a:endParaRPr lang="fa-IR" sz="2000" b="1" dirty="0">
              <a:cs typeface="B Lotus" panose="00000400000000000000" pitchFamily="2" charset="-78"/>
            </a:endParaRPr>
          </a:p>
        </p:txBody>
      </p:sp>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91331" y="3525983"/>
            <a:ext cx="1853381" cy="2172032"/>
          </a:xfrm>
          <a:prstGeom prst="rect">
            <a:avLst/>
          </a:prstGeom>
        </p:spPr>
      </p:pic>
      <p:sp>
        <p:nvSpPr>
          <p:cNvPr id="11" name="Rectangle 10"/>
          <p:cNvSpPr/>
          <p:nvPr/>
        </p:nvSpPr>
        <p:spPr>
          <a:xfrm>
            <a:off x="3365288" y="994274"/>
            <a:ext cx="4667716" cy="461665"/>
          </a:xfrm>
          <a:prstGeom prst="rect">
            <a:avLst/>
          </a:prstGeom>
        </p:spPr>
        <p:txBody>
          <a:bodyPr wrap="square">
            <a:spAutoFit/>
          </a:bodyPr>
          <a:lstStyle/>
          <a:p>
            <a:pPr algn="just" rtl="1"/>
            <a:r>
              <a:rPr lang="fa-IR" sz="2400" b="1" dirty="0" smtClean="0">
                <a:solidFill>
                  <a:schemeClr val="accent1">
                    <a:lumMod val="50000"/>
                  </a:schemeClr>
                </a:solidFill>
                <a:cs typeface="B Lotus" panose="00000400000000000000" pitchFamily="2" charset="-78"/>
              </a:rPr>
              <a:t>نعماتی درباره اهل بیت(ع) در جریان مهدویت</a:t>
            </a:r>
            <a:endParaRPr lang="en-US" sz="2400" dirty="0">
              <a:solidFill>
                <a:schemeClr val="accent1">
                  <a:lumMod val="50000"/>
                </a:schemeClr>
              </a:solidFill>
            </a:endParaRPr>
          </a:p>
        </p:txBody>
      </p:sp>
      <p:sp>
        <p:nvSpPr>
          <p:cNvPr id="15" name="Rectangle 14"/>
          <p:cNvSpPr/>
          <p:nvPr/>
        </p:nvSpPr>
        <p:spPr>
          <a:xfrm>
            <a:off x="1934971" y="4012797"/>
            <a:ext cx="7903733" cy="1323439"/>
          </a:xfrm>
          <a:prstGeom prst="rect">
            <a:avLst/>
          </a:prstGeom>
        </p:spPr>
        <p:txBody>
          <a:bodyPr wrap="square">
            <a:spAutoFit/>
          </a:bodyPr>
          <a:lstStyle/>
          <a:p>
            <a:pPr algn="ctr" rtl="1"/>
            <a:r>
              <a:rPr lang="fa-IR"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rPr>
              <a:t>بر اساس آیه 57 فرقان، مودت در قبال اهل بیت(ع) علاوه بر اینکه اجر رسالت رسول الله (ص) است، پا نهادن در مسیر بسوی ربّ نیز هست</a:t>
            </a:r>
          </a:p>
          <a:p>
            <a:pPr algn="ctr" rtl="1"/>
            <a:endParaRPr lang="fa-IR"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endParaRPr>
          </a:p>
          <a:p>
            <a:pPr algn="ctr" rtl="1"/>
            <a:r>
              <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rPr>
              <a:t>قُلْ ما أَسْئَلُکُمْ عَلَیْهِ مِنْ أَجْرٍ إِلاّ مَنْ شاءَ أَنْ یَتَّخِذَ إِلى رَبِّهِ سَبیلاً [فرقان۵۷]</a:t>
            </a:r>
          </a:p>
        </p:txBody>
      </p:sp>
    </p:spTree>
    <p:extLst>
      <p:ext uri="{BB962C8B-B14F-4D97-AF65-F5344CB8AC3E}">
        <p14:creationId xmlns:p14="http://schemas.microsoft.com/office/powerpoint/2010/main" val="1925133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1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wipe(right)">
                                      <p:cBhvr>
                                        <p:cTn id="17"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5"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hlinkClick r:id="rId3" action="ppaction://hlinksldjump"/>
          </p:cNvPr>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1873512"/>
            <a:ext cx="909484" cy="2645528"/>
          </a:xfrm>
          <a:prstGeom prst="rect">
            <a:avLst/>
          </a:prstGeom>
        </p:spPr>
      </p:pic>
      <p:sp>
        <p:nvSpPr>
          <p:cNvPr id="40" name="TextBox 39">
            <a:hlinkClick r:id="rId3" action="ppaction://hlinksldjump"/>
          </p:cNvPr>
          <p:cNvSpPr txBox="1"/>
          <p:nvPr/>
        </p:nvSpPr>
        <p:spPr>
          <a:xfrm>
            <a:off x="10189581" y="2939796"/>
            <a:ext cx="1361270"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متن دعای ندبه</a:t>
            </a:r>
            <a:endParaRPr lang="en-US" sz="2400" b="1" spc="-150" dirty="0">
              <a:solidFill>
                <a:schemeClr val="bg1"/>
              </a:solidFill>
              <a:cs typeface="B Lotus" panose="00000400000000000000" pitchFamily="2" charset="-78"/>
            </a:endParaRPr>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3841" y="5545009"/>
            <a:ext cx="1623441" cy="1298753"/>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7025" y="5061900"/>
            <a:ext cx="1160933" cy="805798"/>
          </a:xfrm>
          <a:prstGeom prst="rect">
            <a:avLst/>
          </a:prstGeom>
        </p:spPr>
      </p:pic>
      <p:sp>
        <p:nvSpPr>
          <p:cNvPr id="2" name="Rectangle 1"/>
          <p:cNvSpPr/>
          <p:nvPr/>
        </p:nvSpPr>
        <p:spPr>
          <a:xfrm>
            <a:off x="1747282" y="1992172"/>
            <a:ext cx="7903732" cy="461665"/>
          </a:xfrm>
          <a:prstGeom prst="rect">
            <a:avLst/>
          </a:prstGeom>
        </p:spPr>
        <p:txBody>
          <a:bodyPr wrap="square">
            <a:spAutoFit/>
          </a:bodyPr>
          <a:lstStyle/>
          <a:p>
            <a:pPr algn="ctr" rtl="1"/>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فَکَانُوا هُمُ السَّبِیلَ إِلَیْکَ   </a:t>
            </a:r>
          </a:p>
        </p:txBody>
      </p:sp>
      <p:sp>
        <p:nvSpPr>
          <p:cNvPr id="3" name="Rectangle 2"/>
          <p:cNvSpPr/>
          <p:nvPr/>
        </p:nvSpPr>
        <p:spPr>
          <a:xfrm>
            <a:off x="1934971" y="2635355"/>
            <a:ext cx="7528350" cy="707886"/>
          </a:xfrm>
          <a:prstGeom prst="rect">
            <a:avLst/>
          </a:prstGeom>
        </p:spPr>
        <p:txBody>
          <a:bodyPr wrap="square">
            <a:spAutoFit/>
          </a:bodyPr>
          <a:lstStyle/>
          <a:p>
            <a:pPr algn="ctr" rtl="1"/>
            <a:endParaRPr lang="fa-IR" sz="2000" b="1" dirty="0">
              <a:cs typeface="B Lotus" panose="00000400000000000000" pitchFamily="2" charset="-78"/>
            </a:endParaRPr>
          </a:p>
          <a:p>
            <a:pPr algn="ctr" rtl="1"/>
            <a:r>
              <a:rPr lang="fa-IR" sz="2000" b="1" dirty="0" smtClean="0">
                <a:cs typeface="B Lotus" panose="00000400000000000000" pitchFamily="2" charset="-78"/>
              </a:rPr>
              <a:t>پس اهل بیت(ع) همان سبیل (مسیر) بسوی تو هستند </a:t>
            </a:r>
            <a:endParaRPr lang="fa-IR" sz="2000" b="1" dirty="0">
              <a:cs typeface="B Lotus" panose="00000400000000000000" pitchFamily="2" charset="-78"/>
            </a:endParaRPr>
          </a:p>
        </p:txBody>
      </p:sp>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91331" y="3525983"/>
            <a:ext cx="1853381" cy="2172032"/>
          </a:xfrm>
          <a:prstGeom prst="rect">
            <a:avLst/>
          </a:prstGeom>
        </p:spPr>
      </p:pic>
      <p:sp>
        <p:nvSpPr>
          <p:cNvPr id="11" name="Rectangle 10"/>
          <p:cNvSpPr/>
          <p:nvPr/>
        </p:nvSpPr>
        <p:spPr>
          <a:xfrm>
            <a:off x="3365288" y="994274"/>
            <a:ext cx="4667716" cy="461665"/>
          </a:xfrm>
          <a:prstGeom prst="rect">
            <a:avLst/>
          </a:prstGeom>
        </p:spPr>
        <p:txBody>
          <a:bodyPr wrap="square">
            <a:spAutoFit/>
          </a:bodyPr>
          <a:lstStyle/>
          <a:p>
            <a:pPr algn="just" rtl="1"/>
            <a:r>
              <a:rPr lang="fa-IR" sz="2400" b="1" dirty="0" smtClean="0">
                <a:solidFill>
                  <a:schemeClr val="accent1">
                    <a:lumMod val="50000"/>
                  </a:schemeClr>
                </a:solidFill>
                <a:cs typeface="B Lotus" panose="00000400000000000000" pitchFamily="2" charset="-78"/>
              </a:rPr>
              <a:t>نعماتی درباره اهل بیت(ع) در جریان مهدویت</a:t>
            </a:r>
            <a:endParaRPr lang="en-US" sz="2400" dirty="0">
              <a:solidFill>
                <a:schemeClr val="accent1">
                  <a:lumMod val="50000"/>
                </a:schemeClr>
              </a:solidFill>
            </a:endParaRPr>
          </a:p>
        </p:txBody>
      </p:sp>
      <p:sp>
        <p:nvSpPr>
          <p:cNvPr id="15" name="Rectangle 14"/>
          <p:cNvSpPr/>
          <p:nvPr/>
        </p:nvSpPr>
        <p:spPr>
          <a:xfrm>
            <a:off x="1934971" y="4012797"/>
            <a:ext cx="7903733" cy="1015663"/>
          </a:xfrm>
          <a:prstGeom prst="rect">
            <a:avLst/>
          </a:prstGeom>
        </p:spPr>
        <p:txBody>
          <a:bodyPr wrap="square">
            <a:spAutoFit/>
          </a:bodyPr>
          <a:lstStyle/>
          <a:p>
            <a:pPr algn="ctr" rtl="1"/>
            <a:r>
              <a:rPr lang="fa-IR"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rPr>
              <a:t>پس معلوم می شود مودت در قبال اهل بیت (ع) یعنی قدم گذاشتن در سبیل مهدویت</a:t>
            </a:r>
          </a:p>
          <a:p>
            <a:pPr algn="ctr" rtl="1"/>
            <a:endParaRPr lang="fa-IR"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endParaRPr>
          </a:p>
          <a:p>
            <a:pPr algn="ctr" rtl="1"/>
            <a:r>
              <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rPr>
              <a:t>قُلْ ما أَسْئَلُکُمْ عَلَیْهِ مِنْ أَجْرٍ إِلاّ مَنْ شاءَ أَنْ یَتَّخِذَ إِلى رَبِّهِ سَبیلاً [فرقان۵۷]</a:t>
            </a:r>
          </a:p>
        </p:txBody>
      </p:sp>
      <p:sp>
        <p:nvSpPr>
          <p:cNvPr id="14" name="Rectangle 13"/>
          <p:cNvSpPr/>
          <p:nvPr/>
        </p:nvSpPr>
        <p:spPr>
          <a:xfrm>
            <a:off x="1835768" y="5390239"/>
            <a:ext cx="7903733" cy="1015663"/>
          </a:xfrm>
          <a:prstGeom prst="rect">
            <a:avLst/>
          </a:prstGeom>
        </p:spPr>
        <p:txBody>
          <a:bodyPr wrap="square">
            <a:spAutoFit/>
          </a:bodyPr>
          <a:lstStyle/>
          <a:p>
            <a:pPr algn="ctr" rtl="1"/>
            <a:r>
              <a:rPr lang="fa-IR"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rPr>
              <a:t>دلیل اینکه ما در جریان مهدویت وارد نشده ایم و نمی توانسته ایم در ظهور مولایمان خاصیت داشته باشیم این است که صرفا در قبال اهل بیت(ع) آنگونه که دوست داریم رفتار می کنیم نه آنگونه که ایشان دوست دارند، لذا مانند اولیاء الهی نمی توانسته ایم در این جریان پا بگذاریم</a:t>
            </a:r>
            <a:endPar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endParaRPr>
          </a:p>
        </p:txBody>
      </p:sp>
    </p:spTree>
    <p:extLst>
      <p:ext uri="{BB962C8B-B14F-4D97-AF65-F5344CB8AC3E}">
        <p14:creationId xmlns:p14="http://schemas.microsoft.com/office/powerpoint/2010/main" val="20448330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1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wipe(right)">
                                      <p:cBhvr>
                                        <p:cTn id="17" dur="10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wipe(right)">
                                      <p:cBhvr>
                                        <p:cTn id="22"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5" grpId="0"/>
      <p:bldP spid="14"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hlinkClick r:id="rId3" action="ppaction://hlinksldjump"/>
          </p:cNvPr>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1873512"/>
            <a:ext cx="909484" cy="2645528"/>
          </a:xfrm>
          <a:prstGeom prst="rect">
            <a:avLst/>
          </a:prstGeom>
        </p:spPr>
      </p:pic>
      <p:sp>
        <p:nvSpPr>
          <p:cNvPr id="40" name="TextBox 39">
            <a:hlinkClick r:id="rId3" action="ppaction://hlinksldjump"/>
          </p:cNvPr>
          <p:cNvSpPr txBox="1"/>
          <p:nvPr/>
        </p:nvSpPr>
        <p:spPr>
          <a:xfrm>
            <a:off x="10189581" y="2939796"/>
            <a:ext cx="1361270"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متن دعای ندبه</a:t>
            </a:r>
            <a:endParaRPr lang="en-US" sz="2400" b="1" spc="-150" dirty="0">
              <a:solidFill>
                <a:schemeClr val="bg1"/>
              </a:solidFill>
              <a:cs typeface="B Lotus" panose="00000400000000000000" pitchFamily="2" charset="-78"/>
            </a:endParaRPr>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3841" y="5545009"/>
            <a:ext cx="1623441" cy="1298753"/>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7025" y="5061900"/>
            <a:ext cx="1160933" cy="805798"/>
          </a:xfrm>
          <a:prstGeom prst="rect">
            <a:avLst/>
          </a:prstGeom>
        </p:spPr>
      </p:pic>
      <p:sp>
        <p:nvSpPr>
          <p:cNvPr id="2" name="Rectangle 1"/>
          <p:cNvSpPr/>
          <p:nvPr/>
        </p:nvSpPr>
        <p:spPr>
          <a:xfrm>
            <a:off x="1747282" y="1992172"/>
            <a:ext cx="7903732" cy="461665"/>
          </a:xfrm>
          <a:prstGeom prst="rect">
            <a:avLst/>
          </a:prstGeom>
        </p:spPr>
        <p:txBody>
          <a:bodyPr wrap="square">
            <a:spAutoFit/>
          </a:bodyPr>
          <a:lstStyle/>
          <a:p>
            <a:pPr algn="ctr" rtl="1"/>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وَ الْمَسْلَکَ إِلَى رِضْوَانِکَ</a:t>
            </a:r>
          </a:p>
        </p:txBody>
      </p:sp>
      <p:sp>
        <p:nvSpPr>
          <p:cNvPr id="3" name="Rectangle 2"/>
          <p:cNvSpPr/>
          <p:nvPr/>
        </p:nvSpPr>
        <p:spPr>
          <a:xfrm>
            <a:off x="1934971" y="2635355"/>
            <a:ext cx="7528350" cy="707886"/>
          </a:xfrm>
          <a:prstGeom prst="rect">
            <a:avLst/>
          </a:prstGeom>
        </p:spPr>
        <p:txBody>
          <a:bodyPr wrap="square">
            <a:spAutoFit/>
          </a:bodyPr>
          <a:lstStyle/>
          <a:p>
            <a:pPr algn="ctr" rtl="1"/>
            <a:endParaRPr lang="fa-IR" sz="2000" b="1" dirty="0">
              <a:cs typeface="B Lotus" panose="00000400000000000000" pitchFamily="2" charset="-78"/>
            </a:endParaRPr>
          </a:p>
          <a:p>
            <a:pPr algn="ctr" rtl="1"/>
            <a:r>
              <a:rPr lang="fa-IR" sz="2000" b="1" dirty="0" smtClean="0">
                <a:cs typeface="B Lotus" panose="00000400000000000000" pitchFamily="2" charset="-78"/>
              </a:rPr>
              <a:t>و شما همان مسیر سلوک بسوی رضوان الهی هستید</a:t>
            </a:r>
            <a:endParaRPr lang="fa-IR" sz="2000" b="1" dirty="0">
              <a:cs typeface="B Lotus" panose="00000400000000000000" pitchFamily="2" charset="-78"/>
            </a:endParaRPr>
          </a:p>
        </p:txBody>
      </p:sp>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91331" y="3525983"/>
            <a:ext cx="1853381" cy="2172032"/>
          </a:xfrm>
          <a:prstGeom prst="rect">
            <a:avLst/>
          </a:prstGeom>
        </p:spPr>
      </p:pic>
      <p:sp>
        <p:nvSpPr>
          <p:cNvPr id="11" name="Rectangle 10"/>
          <p:cNvSpPr/>
          <p:nvPr/>
        </p:nvSpPr>
        <p:spPr>
          <a:xfrm>
            <a:off x="3365288" y="994274"/>
            <a:ext cx="4667716" cy="461665"/>
          </a:xfrm>
          <a:prstGeom prst="rect">
            <a:avLst/>
          </a:prstGeom>
        </p:spPr>
        <p:txBody>
          <a:bodyPr wrap="square">
            <a:spAutoFit/>
          </a:bodyPr>
          <a:lstStyle/>
          <a:p>
            <a:pPr algn="just" rtl="1"/>
            <a:r>
              <a:rPr lang="fa-IR" sz="2400" b="1" dirty="0" smtClean="0">
                <a:solidFill>
                  <a:schemeClr val="accent1">
                    <a:lumMod val="50000"/>
                  </a:schemeClr>
                </a:solidFill>
                <a:cs typeface="B Lotus" panose="00000400000000000000" pitchFamily="2" charset="-78"/>
              </a:rPr>
              <a:t>نعماتی درباره اهل بیت(ع) در جریان مهدویت</a:t>
            </a:r>
            <a:endParaRPr lang="en-US" sz="2400" dirty="0">
              <a:solidFill>
                <a:schemeClr val="accent1">
                  <a:lumMod val="50000"/>
                </a:schemeClr>
              </a:solidFill>
            </a:endParaRPr>
          </a:p>
        </p:txBody>
      </p:sp>
      <p:sp>
        <p:nvSpPr>
          <p:cNvPr id="15" name="Rectangle 14"/>
          <p:cNvSpPr/>
          <p:nvPr/>
        </p:nvSpPr>
        <p:spPr>
          <a:xfrm>
            <a:off x="1934971" y="4012797"/>
            <a:ext cx="7903733" cy="1015663"/>
          </a:xfrm>
          <a:prstGeom prst="rect">
            <a:avLst/>
          </a:prstGeom>
        </p:spPr>
        <p:txBody>
          <a:bodyPr wrap="square">
            <a:spAutoFit/>
          </a:bodyPr>
          <a:lstStyle/>
          <a:p>
            <a:pPr algn="ctr" rtl="1"/>
            <a:r>
              <a:rPr lang="fa-IR"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rPr>
              <a:t>اهل بیت(ع) صرفا هادی و راه بلد سلوک الی الله نیستند بلکه خودشان مسیر بسوی خداوند هستند و ولایتشان همان سبیل و صراط مستقیم است که ابتدا به سرزمین ظهور و در انتها به بهشت های نهایی ختم می شود...</a:t>
            </a:r>
          </a:p>
        </p:txBody>
      </p:sp>
      <p:sp>
        <p:nvSpPr>
          <p:cNvPr id="14" name="Rectangle 13"/>
          <p:cNvSpPr/>
          <p:nvPr/>
        </p:nvSpPr>
        <p:spPr>
          <a:xfrm>
            <a:off x="1835768" y="5390239"/>
            <a:ext cx="7903733" cy="707886"/>
          </a:xfrm>
          <a:prstGeom prst="rect">
            <a:avLst/>
          </a:prstGeom>
        </p:spPr>
        <p:txBody>
          <a:bodyPr wrap="square">
            <a:spAutoFit/>
          </a:bodyPr>
          <a:lstStyle/>
          <a:p>
            <a:pPr algn="ctr" rtl="1"/>
            <a:r>
              <a:rPr lang="fa-IR"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rPr>
              <a:t>لذا کسانی که ولایت اهل بیت(ع) را قبول نکنند و سپس مطابق میل ایشان رفتار نکنند نمی توانند در مسیر بسوی رب قدم بردارند</a:t>
            </a:r>
            <a:endPar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endParaRPr>
          </a:p>
        </p:txBody>
      </p:sp>
    </p:spTree>
    <p:extLst>
      <p:ext uri="{BB962C8B-B14F-4D97-AF65-F5344CB8AC3E}">
        <p14:creationId xmlns:p14="http://schemas.microsoft.com/office/powerpoint/2010/main" val="14590151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1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wipe(right)">
                                      <p:cBhvr>
                                        <p:cTn id="17" dur="10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wipe(right)">
                                      <p:cBhvr>
                                        <p:cTn id="22"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5" grpId="0"/>
      <p:bldP spid="14"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hlinkClick r:id="rId3" action="ppaction://hlinksldjump"/>
          </p:cNvPr>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1873512"/>
            <a:ext cx="909484" cy="2645528"/>
          </a:xfrm>
          <a:prstGeom prst="rect">
            <a:avLst/>
          </a:prstGeom>
        </p:spPr>
      </p:pic>
      <p:sp>
        <p:nvSpPr>
          <p:cNvPr id="40" name="TextBox 39">
            <a:hlinkClick r:id="rId3" action="ppaction://hlinksldjump"/>
          </p:cNvPr>
          <p:cNvSpPr txBox="1"/>
          <p:nvPr/>
        </p:nvSpPr>
        <p:spPr>
          <a:xfrm>
            <a:off x="10189581" y="2939796"/>
            <a:ext cx="1361270"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متن دعای ندبه</a:t>
            </a:r>
            <a:endParaRPr lang="en-US" sz="2400" b="1" spc="-150" dirty="0">
              <a:solidFill>
                <a:schemeClr val="bg1"/>
              </a:solidFill>
              <a:cs typeface="B Lotus" panose="00000400000000000000" pitchFamily="2" charset="-78"/>
            </a:endParaRPr>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3841" y="5545009"/>
            <a:ext cx="1623441" cy="1298753"/>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7025" y="5061900"/>
            <a:ext cx="1160933" cy="805798"/>
          </a:xfrm>
          <a:prstGeom prst="rect">
            <a:avLst/>
          </a:prstGeom>
        </p:spPr>
      </p:pic>
      <p:sp>
        <p:nvSpPr>
          <p:cNvPr id="2" name="Rectangle 1"/>
          <p:cNvSpPr/>
          <p:nvPr/>
        </p:nvSpPr>
        <p:spPr>
          <a:xfrm>
            <a:off x="1747282" y="1992172"/>
            <a:ext cx="7903732" cy="830997"/>
          </a:xfrm>
          <a:prstGeom prst="rect">
            <a:avLst/>
          </a:prstGeom>
        </p:spPr>
        <p:txBody>
          <a:bodyPr wrap="square">
            <a:spAutoFit/>
          </a:bodyPr>
          <a:lstStyle/>
          <a:p>
            <a:pPr algn="ctr" rtl="1"/>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فَلَمَّا انْقَضَتْ أَیَّامُهُ أَقَامَ وَلِیَّهُ عَلِیَّ بْنَ أَبِی طَالِبٍ صَلَوَاتُکَ عَلَیْهِمَا وَ آلِهِمَا هَادِیاً إِذْ کَانَ هُوَ الْمُنْذِرَ وَ لِکُلِّ قَوْمٍ هَادٍ</a:t>
            </a:r>
          </a:p>
        </p:txBody>
      </p:sp>
      <p:sp>
        <p:nvSpPr>
          <p:cNvPr id="3" name="Rectangle 2"/>
          <p:cNvSpPr/>
          <p:nvPr/>
        </p:nvSpPr>
        <p:spPr>
          <a:xfrm>
            <a:off x="1934971" y="2635355"/>
            <a:ext cx="7528350" cy="1323439"/>
          </a:xfrm>
          <a:prstGeom prst="rect">
            <a:avLst/>
          </a:prstGeom>
        </p:spPr>
        <p:txBody>
          <a:bodyPr wrap="square">
            <a:spAutoFit/>
          </a:bodyPr>
          <a:lstStyle/>
          <a:p>
            <a:pPr algn="ctr" rtl="1"/>
            <a:endParaRPr lang="fa-IR" sz="2000" b="1" dirty="0">
              <a:cs typeface="B Lotus" panose="00000400000000000000" pitchFamily="2" charset="-78"/>
            </a:endParaRPr>
          </a:p>
          <a:p>
            <a:pPr algn="ctr" rtl="1"/>
            <a:r>
              <a:rPr lang="fa-IR" sz="2000" b="1" dirty="0">
                <a:cs typeface="B Lotus" panose="00000400000000000000" pitchFamily="2" charset="-78"/>
              </a:rPr>
              <a:t>و هنگامى که دوران عمر پیغمبرت سپرى گشت، </a:t>
            </a:r>
            <a:r>
              <a:rPr lang="fa-IR" sz="2000" b="1" dirty="0" smtClean="0">
                <a:cs typeface="B Lotus" panose="00000400000000000000" pitchFamily="2" charset="-78"/>
              </a:rPr>
              <a:t>ولی از جانب خدا، </a:t>
            </a:r>
            <a:r>
              <a:rPr lang="fa-IR" sz="2000" b="1" dirty="0">
                <a:cs typeface="B Lotus" panose="00000400000000000000" pitchFamily="2" charset="-78"/>
              </a:rPr>
              <a:t>علی بن ابیطالب </a:t>
            </a:r>
            <a:r>
              <a:rPr lang="fa-IR" sz="2000" b="1" dirty="0" smtClean="0">
                <a:cs typeface="B Lotus" panose="00000400000000000000" pitchFamily="2" charset="-78"/>
              </a:rPr>
              <a:t>(صلوات </a:t>
            </a:r>
            <a:r>
              <a:rPr lang="fa-IR" sz="2000" b="1" dirty="0">
                <a:cs typeface="B Lotus" panose="00000400000000000000" pitchFamily="2" charset="-78"/>
              </a:rPr>
              <a:t>تو بر آن دو و خاندانشان باد) را، برای راهنمایی برگماشت، چرا که </a:t>
            </a:r>
            <a:r>
              <a:rPr lang="fa-IR" sz="2000" b="1" dirty="0" smtClean="0">
                <a:cs typeface="B Lotus" panose="00000400000000000000" pitchFamily="2" charset="-78"/>
              </a:rPr>
              <a:t>رسول خدا(ص) انذار دهنده بود، </a:t>
            </a:r>
            <a:r>
              <a:rPr lang="fa-IR" sz="2000" b="1" dirty="0">
                <a:cs typeface="B Lotus" panose="00000400000000000000" pitchFamily="2" charset="-78"/>
              </a:rPr>
              <a:t>و برای هر قومی </a:t>
            </a:r>
            <a:r>
              <a:rPr lang="fa-IR" sz="2000" b="1" dirty="0" smtClean="0">
                <a:cs typeface="B Lotus" panose="00000400000000000000" pitchFamily="2" charset="-78"/>
              </a:rPr>
              <a:t>هدایت کننده ای نیز بوده است</a:t>
            </a:r>
            <a:endParaRPr lang="fa-IR" sz="2000" b="1" dirty="0">
              <a:cs typeface="B Lotus" panose="00000400000000000000" pitchFamily="2" charset="-78"/>
            </a:endParaRPr>
          </a:p>
        </p:txBody>
      </p:sp>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91331" y="3525983"/>
            <a:ext cx="1853381" cy="2172032"/>
          </a:xfrm>
          <a:prstGeom prst="rect">
            <a:avLst/>
          </a:prstGeom>
        </p:spPr>
      </p:pic>
      <p:sp>
        <p:nvSpPr>
          <p:cNvPr id="11" name="Rectangle 10"/>
          <p:cNvSpPr/>
          <p:nvPr/>
        </p:nvSpPr>
        <p:spPr>
          <a:xfrm>
            <a:off x="3365288" y="981860"/>
            <a:ext cx="4667716" cy="461665"/>
          </a:xfrm>
          <a:prstGeom prst="rect">
            <a:avLst/>
          </a:prstGeom>
        </p:spPr>
        <p:txBody>
          <a:bodyPr wrap="square">
            <a:spAutoFit/>
          </a:bodyPr>
          <a:lstStyle/>
          <a:p>
            <a:pPr algn="just" rtl="1"/>
            <a:r>
              <a:rPr lang="fa-IR" sz="2400" b="1" dirty="0" smtClean="0">
                <a:solidFill>
                  <a:schemeClr val="accent1">
                    <a:lumMod val="50000"/>
                  </a:schemeClr>
                </a:solidFill>
                <a:cs typeface="B Lotus" panose="00000400000000000000" pitchFamily="2" charset="-78"/>
              </a:rPr>
              <a:t>ماجرای امیر المومنین(ع) در جریان مهدویت</a:t>
            </a:r>
            <a:endParaRPr lang="en-US" sz="2400" dirty="0">
              <a:solidFill>
                <a:schemeClr val="accent1">
                  <a:lumMod val="50000"/>
                </a:schemeClr>
              </a:solidFill>
            </a:endParaRPr>
          </a:p>
        </p:txBody>
      </p:sp>
      <p:sp>
        <p:nvSpPr>
          <p:cNvPr id="15" name="Rectangle 14"/>
          <p:cNvSpPr/>
          <p:nvPr/>
        </p:nvSpPr>
        <p:spPr>
          <a:xfrm>
            <a:off x="1967439" y="4298441"/>
            <a:ext cx="7903733" cy="707886"/>
          </a:xfrm>
          <a:prstGeom prst="rect">
            <a:avLst/>
          </a:prstGeom>
        </p:spPr>
        <p:txBody>
          <a:bodyPr wrap="square">
            <a:spAutoFit/>
          </a:bodyPr>
          <a:lstStyle/>
          <a:p>
            <a:pPr algn="ctr" rtl="1"/>
            <a:r>
              <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rPr>
              <a:t>رجوع به فراز ۲۹۰ از خطبه غدیریه.</a:t>
            </a:r>
          </a:p>
          <a:p>
            <a:pPr algn="ctr" rtl="1"/>
            <a:r>
              <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rPr>
              <a:t>ـ وَ یَقُولُ الَّذینَ کَفَرُوا لَوْ لا أُنْزِلَ عَلَیْهِ آیَةٌ مِنْ رَبِّه إِنَّما أَنْتَ مُنْذِرٌ وَ لِکُلِّ قَوْمٍ هادٍ [رعد۷]</a:t>
            </a:r>
          </a:p>
        </p:txBody>
      </p:sp>
      <p:sp>
        <p:nvSpPr>
          <p:cNvPr id="16" name="Rectangle 15"/>
          <p:cNvSpPr/>
          <p:nvPr/>
        </p:nvSpPr>
        <p:spPr>
          <a:xfrm>
            <a:off x="2077518" y="5345974"/>
            <a:ext cx="7903733" cy="707886"/>
          </a:xfrm>
          <a:prstGeom prst="rect">
            <a:avLst/>
          </a:prstGeom>
        </p:spPr>
        <p:txBody>
          <a:bodyPr wrap="square">
            <a:spAutoFit/>
          </a:bodyPr>
          <a:lstStyle/>
          <a:p>
            <a:pPr algn="ctr" rtl="1"/>
            <a:r>
              <a:rPr lang="fa-IR"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rPr>
              <a:t>انقضت ایامه: یعنی در جریان مهدویت هر کدام از اولیاء الهی اجلی دارند و طبق آن فرصت دارند و وقتی فرصتشان به پایان می رسد این جریان توسط ولیّ بعدی جلو برده می شود </a:t>
            </a:r>
            <a:endPar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endParaRPr>
          </a:p>
        </p:txBody>
      </p:sp>
    </p:spTree>
    <p:extLst>
      <p:ext uri="{BB962C8B-B14F-4D97-AF65-F5344CB8AC3E}">
        <p14:creationId xmlns:p14="http://schemas.microsoft.com/office/powerpoint/2010/main" val="37324153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1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wipe(right)">
                                      <p:cBhvr>
                                        <p:cTn id="17" dur="10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grpId="0"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wipe(right)">
                                      <p:cBhvr>
                                        <p:cTn id="22"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5" grpId="0"/>
      <p:bldP spid="16"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hlinkClick r:id="rId3" action="ppaction://hlinksldjump"/>
          </p:cNvPr>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1873512"/>
            <a:ext cx="909484" cy="2645528"/>
          </a:xfrm>
          <a:prstGeom prst="rect">
            <a:avLst/>
          </a:prstGeom>
        </p:spPr>
      </p:pic>
      <p:sp>
        <p:nvSpPr>
          <p:cNvPr id="40" name="TextBox 39">
            <a:hlinkClick r:id="rId3" action="ppaction://hlinksldjump"/>
          </p:cNvPr>
          <p:cNvSpPr txBox="1"/>
          <p:nvPr/>
        </p:nvSpPr>
        <p:spPr>
          <a:xfrm>
            <a:off x="10189581" y="2939796"/>
            <a:ext cx="1361270"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متن دعای ندبه</a:t>
            </a:r>
            <a:endParaRPr lang="en-US" sz="2400" b="1" spc="-150" dirty="0">
              <a:solidFill>
                <a:schemeClr val="bg1"/>
              </a:solidFill>
              <a:cs typeface="B Lotus" panose="00000400000000000000" pitchFamily="2" charset="-78"/>
            </a:endParaRPr>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3841" y="5545009"/>
            <a:ext cx="1623441" cy="1298753"/>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7025" y="5061900"/>
            <a:ext cx="1160933" cy="805798"/>
          </a:xfrm>
          <a:prstGeom prst="rect">
            <a:avLst/>
          </a:prstGeom>
        </p:spPr>
      </p:pic>
      <p:sp>
        <p:nvSpPr>
          <p:cNvPr id="2" name="Rectangle 1"/>
          <p:cNvSpPr/>
          <p:nvPr/>
        </p:nvSpPr>
        <p:spPr>
          <a:xfrm>
            <a:off x="1934971" y="1987932"/>
            <a:ext cx="7903732" cy="461665"/>
          </a:xfrm>
          <a:prstGeom prst="rect">
            <a:avLst/>
          </a:prstGeom>
        </p:spPr>
        <p:txBody>
          <a:bodyPr wrap="square">
            <a:spAutoFit/>
          </a:bodyPr>
          <a:lstStyle/>
          <a:p>
            <a:pPr algn="ctr" rtl="1"/>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فَقَالَ وَ الْمَلَأُ أَمَامَهُ مَنْ کُنْتُ مَوْلاَهُ فَعَلِیٌّ مَوْلاَهُ‌</a:t>
            </a:r>
          </a:p>
        </p:txBody>
      </p:sp>
      <p:sp>
        <p:nvSpPr>
          <p:cNvPr id="3" name="Rectangle 2"/>
          <p:cNvSpPr/>
          <p:nvPr/>
        </p:nvSpPr>
        <p:spPr>
          <a:xfrm>
            <a:off x="1934971" y="2635355"/>
            <a:ext cx="7528350" cy="1015663"/>
          </a:xfrm>
          <a:prstGeom prst="rect">
            <a:avLst/>
          </a:prstGeom>
        </p:spPr>
        <p:txBody>
          <a:bodyPr wrap="square">
            <a:spAutoFit/>
          </a:bodyPr>
          <a:lstStyle/>
          <a:p>
            <a:pPr algn="ctr" rtl="1"/>
            <a:endParaRPr lang="fa-IR" sz="2000" b="1" dirty="0">
              <a:cs typeface="B Lotus" panose="00000400000000000000" pitchFamily="2" charset="-78"/>
            </a:endParaRPr>
          </a:p>
          <a:p>
            <a:pPr algn="ctr" rtl="1"/>
            <a:r>
              <a:rPr lang="fa-IR" sz="2000" b="1" dirty="0">
                <a:cs typeface="B Lotus" panose="00000400000000000000" pitchFamily="2" charset="-78"/>
              </a:rPr>
              <a:t>پس ‌در حالی که انبوهی از مردم در برابرش بودند فرمود: هر کس که من </a:t>
            </a:r>
            <a:r>
              <a:rPr lang="fa-IR" sz="2000" b="1" dirty="0" smtClean="0">
                <a:cs typeface="B Lotus" panose="00000400000000000000" pitchFamily="2" charset="-78"/>
              </a:rPr>
              <a:t>مولای </a:t>
            </a:r>
            <a:r>
              <a:rPr lang="fa-IR" sz="2000" b="1" dirty="0">
                <a:cs typeface="B Lotus" panose="00000400000000000000" pitchFamily="2" charset="-78"/>
              </a:rPr>
              <a:t>او هستم، پس على هم مولاى اوست</a:t>
            </a:r>
          </a:p>
        </p:txBody>
      </p:sp>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91331" y="3525983"/>
            <a:ext cx="1853381" cy="2172032"/>
          </a:xfrm>
          <a:prstGeom prst="rect">
            <a:avLst/>
          </a:prstGeom>
        </p:spPr>
      </p:pic>
      <p:sp>
        <p:nvSpPr>
          <p:cNvPr id="11" name="Rectangle 10"/>
          <p:cNvSpPr/>
          <p:nvPr/>
        </p:nvSpPr>
        <p:spPr>
          <a:xfrm>
            <a:off x="3365288" y="981860"/>
            <a:ext cx="4667716" cy="461665"/>
          </a:xfrm>
          <a:prstGeom prst="rect">
            <a:avLst/>
          </a:prstGeom>
        </p:spPr>
        <p:txBody>
          <a:bodyPr wrap="square">
            <a:spAutoFit/>
          </a:bodyPr>
          <a:lstStyle/>
          <a:p>
            <a:pPr algn="just" rtl="1"/>
            <a:r>
              <a:rPr lang="fa-IR" sz="2400" b="1" dirty="0" smtClean="0">
                <a:solidFill>
                  <a:schemeClr val="accent1">
                    <a:lumMod val="50000"/>
                  </a:schemeClr>
                </a:solidFill>
                <a:cs typeface="B Lotus" panose="00000400000000000000" pitchFamily="2" charset="-78"/>
              </a:rPr>
              <a:t>ماجرای امیر المومنین(ع) در جریان مهدویت</a:t>
            </a:r>
            <a:endParaRPr lang="en-US" sz="2400" dirty="0">
              <a:solidFill>
                <a:schemeClr val="accent1">
                  <a:lumMod val="50000"/>
                </a:schemeClr>
              </a:solidFill>
            </a:endParaRPr>
          </a:p>
        </p:txBody>
      </p:sp>
      <p:sp>
        <p:nvSpPr>
          <p:cNvPr id="15" name="Rectangle 14"/>
          <p:cNvSpPr/>
          <p:nvPr/>
        </p:nvSpPr>
        <p:spPr>
          <a:xfrm>
            <a:off x="1967439" y="4298441"/>
            <a:ext cx="7903733" cy="400110"/>
          </a:xfrm>
          <a:prstGeom prst="rect">
            <a:avLst/>
          </a:prstGeom>
        </p:spPr>
        <p:txBody>
          <a:bodyPr wrap="square">
            <a:spAutoFit/>
          </a:bodyPr>
          <a:lstStyle/>
          <a:p>
            <a:pPr algn="ctr" rtl="1"/>
            <a:r>
              <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rPr>
              <a:t>رسول‌الله ص این مطلب را در فراز ۱۸۰ از خطبه غدیریه فرمودند.</a:t>
            </a:r>
          </a:p>
        </p:txBody>
      </p:sp>
    </p:spTree>
    <p:extLst>
      <p:ext uri="{BB962C8B-B14F-4D97-AF65-F5344CB8AC3E}">
        <p14:creationId xmlns:p14="http://schemas.microsoft.com/office/powerpoint/2010/main" val="4040966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1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wipe(right)">
                                      <p:cBhvr>
                                        <p:cTn id="17"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5"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hlinkClick r:id="rId3" action="ppaction://hlinksldjump"/>
          </p:cNvPr>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1873512"/>
            <a:ext cx="909484" cy="2645528"/>
          </a:xfrm>
          <a:prstGeom prst="rect">
            <a:avLst/>
          </a:prstGeom>
        </p:spPr>
      </p:pic>
      <p:sp>
        <p:nvSpPr>
          <p:cNvPr id="40" name="TextBox 39">
            <a:hlinkClick r:id="rId3" action="ppaction://hlinksldjump"/>
          </p:cNvPr>
          <p:cNvSpPr txBox="1"/>
          <p:nvPr/>
        </p:nvSpPr>
        <p:spPr>
          <a:xfrm>
            <a:off x="10189581" y="2939796"/>
            <a:ext cx="1361270"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متن دعای ندبه</a:t>
            </a:r>
            <a:endParaRPr lang="en-US" sz="2400" b="1" spc="-150" dirty="0">
              <a:solidFill>
                <a:schemeClr val="bg1"/>
              </a:solidFill>
              <a:cs typeface="B Lotus" panose="00000400000000000000" pitchFamily="2" charset="-78"/>
            </a:endParaRPr>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3841" y="5545009"/>
            <a:ext cx="1623441" cy="1298753"/>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7025" y="5061900"/>
            <a:ext cx="1160933" cy="805798"/>
          </a:xfrm>
          <a:prstGeom prst="rect">
            <a:avLst/>
          </a:prstGeom>
        </p:spPr>
      </p:pic>
      <p:sp>
        <p:nvSpPr>
          <p:cNvPr id="2" name="Rectangle 1"/>
          <p:cNvSpPr/>
          <p:nvPr/>
        </p:nvSpPr>
        <p:spPr>
          <a:xfrm>
            <a:off x="1934971" y="1987932"/>
            <a:ext cx="7903732" cy="461665"/>
          </a:xfrm>
          <a:prstGeom prst="rect">
            <a:avLst/>
          </a:prstGeom>
        </p:spPr>
        <p:txBody>
          <a:bodyPr wrap="square">
            <a:spAutoFit/>
          </a:bodyPr>
          <a:lstStyle/>
          <a:p>
            <a:pPr algn="ctr" rtl="1"/>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اللَّهُمَّ وَالِ مَنْ وَالاَهُ وَ عَادِ مَنْ عَادَاهُ</a:t>
            </a:r>
          </a:p>
        </p:txBody>
      </p:sp>
      <p:sp>
        <p:nvSpPr>
          <p:cNvPr id="3" name="Rectangle 2"/>
          <p:cNvSpPr/>
          <p:nvPr/>
        </p:nvSpPr>
        <p:spPr>
          <a:xfrm>
            <a:off x="1934971" y="2635355"/>
            <a:ext cx="7528350" cy="707886"/>
          </a:xfrm>
          <a:prstGeom prst="rect">
            <a:avLst/>
          </a:prstGeom>
        </p:spPr>
        <p:txBody>
          <a:bodyPr wrap="square">
            <a:spAutoFit/>
          </a:bodyPr>
          <a:lstStyle/>
          <a:p>
            <a:pPr algn="ctr" rtl="1"/>
            <a:endParaRPr lang="fa-IR" sz="2000" b="1" dirty="0">
              <a:cs typeface="B Lotus" panose="00000400000000000000" pitchFamily="2" charset="-78"/>
            </a:endParaRPr>
          </a:p>
          <a:p>
            <a:pPr algn="ctr" rtl="1"/>
            <a:r>
              <a:rPr lang="fa-IR" sz="2000" b="1" dirty="0">
                <a:cs typeface="B Lotus" panose="00000400000000000000" pitchFamily="2" charset="-78"/>
              </a:rPr>
              <a:t>خدایا دوست بدار هر که على را دوست بدارد و دشمن بدار هر که على را دشمن بدارد</a:t>
            </a:r>
          </a:p>
        </p:txBody>
      </p:sp>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91331" y="3525983"/>
            <a:ext cx="1853381" cy="2172032"/>
          </a:xfrm>
          <a:prstGeom prst="rect">
            <a:avLst/>
          </a:prstGeom>
        </p:spPr>
      </p:pic>
      <p:sp>
        <p:nvSpPr>
          <p:cNvPr id="11" name="Rectangle 10"/>
          <p:cNvSpPr/>
          <p:nvPr/>
        </p:nvSpPr>
        <p:spPr>
          <a:xfrm>
            <a:off x="3365288" y="981860"/>
            <a:ext cx="4667716" cy="461665"/>
          </a:xfrm>
          <a:prstGeom prst="rect">
            <a:avLst/>
          </a:prstGeom>
        </p:spPr>
        <p:txBody>
          <a:bodyPr wrap="square">
            <a:spAutoFit/>
          </a:bodyPr>
          <a:lstStyle/>
          <a:p>
            <a:pPr algn="just" rtl="1"/>
            <a:r>
              <a:rPr lang="fa-IR" sz="2400" b="1" dirty="0" smtClean="0">
                <a:solidFill>
                  <a:schemeClr val="accent1">
                    <a:lumMod val="50000"/>
                  </a:schemeClr>
                </a:solidFill>
                <a:cs typeface="B Lotus" panose="00000400000000000000" pitchFamily="2" charset="-78"/>
              </a:rPr>
              <a:t>ماجرای امیر المومنین(ع) در جریان مهدویت</a:t>
            </a:r>
            <a:endParaRPr lang="en-US" sz="2400" dirty="0">
              <a:solidFill>
                <a:schemeClr val="accent1">
                  <a:lumMod val="50000"/>
                </a:schemeClr>
              </a:solidFill>
            </a:endParaRPr>
          </a:p>
        </p:txBody>
      </p:sp>
      <p:sp>
        <p:nvSpPr>
          <p:cNvPr id="15" name="Rectangle 14"/>
          <p:cNvSpPr/>
          <p:nvPr/>
        </p:nvSpPr>
        <p:spPr>
          <a:xfrm>
            <a:off x="1967439" y="4298441"/>
            <a:ext cx="7903733" cy="400110"/>
          </a:xfrm>
          <a:prstGeom prst="rect">
            <a:avLst/>
          </a:prstGeom>
        </p:spPr>
        <p:txBody>
          <a:bodyPr wrap="square">
            <a:spAutoFit/>
          </a:bodyPr>
          <a:lstStyle/>
          <a:p>
            <a:pPr algn="ctr" rtl="1"/>
            <a:r>
              <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rPr>
              <a:t>رسول‌الله ص این مطلب را در فراز ۱۸۰ از خطبه غدیریه فرمودند.</a:t>
            </a:r>
          </a:p>
        </p:txBody>
      </p:sp>
    </p:spTree>
    <p:extLst>
      <p:ext uri="{BB962C8B-B14F-4D97-AF65-F5344CB8AC3E}">
        <p14:creationId xmlns:p14="http://schemas.microsoft.com/office/powerpoint/2010/main" val="29404647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1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wipe(right)">
                                      <p:cBhvr>
                                        <p:cTn id="17"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5"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hlinkClick r:id="rId3" action="ppaction://hlinksldjump"/>
          </p:cNvPr>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1873512"/>
            <a:ext cx="909484" cy="2645528"/>
          </a:xfrm>
          <a:prstGeom prst="rect">
            <a:avLst/>
          </a:prstGeom>
        </p:spPr>
      </p:pic>
      <p:sp>
        <p:nvSpPr>
          <p:cNvPr id="40" name="TextBox 39">
            <a:hlinkClick r:id="rId3" action="ppaction://hlinksldjump"/>
          </p:cNvPr>
          <p:cNvSpPr txBox="1"/>
          <p:nvPr/>
        </p:nvSpPr>
        <p:spPr>
          <a:xfrm>
            <a:off x="10189581" y="2939796"/>
            <a:ext cx="1361270"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متن دعای ندبه</a:t>
            </a:r>
            <a:endParaRPr lang="en-US" sz="2400" b="1" spc="-150" dirty="0">
              <a:solidFill>
                <a:schemeClr val="bg1"/>
              </a:solidFill>
              <a:cs typeface="B Lotus" panose="00000400000000000000" pitchFamily="2" charset="-78"/>
            </a:endParaRPr>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3841" y="5545009"/>
            <a:ext cx="1623441" cy="1298753"/>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7025" y="5061900"/>
            <a:ext cx="1160933" cy="805798"/>
          </a:xfrm>
          <a:prstGeom prst="rect">
            <a:avLst/>
          </a:prstGeom>
        </p:spPr>
      </p:pic>
      <p:sp>
        <p:nvSpPr>
          <p:cNvPr id="2" name="Rectangle 1"/>
          <p:cNvSpPr/>
          <p:nvPr/>
        </p:nvSpPr>
        <p:spPr>
          <a:xfrm>
            <a:off x="1934971" y="1987932"/>
            <a:ext cx="7903732" cy="461665"/>
          </a:xfrm>
          <a:prstGeom prst="rect">
            <a:avLst/>
          </a:prstGeom>
        </p:spPr>
        <p:txBody>
          <a:bodyPr wrap="square">
            <a:spAutoFit/>
          </a:bodyPr>
          <a:lstStyle/>
          <a:p>
            <a:pPr algn="ctr" rtl="1"/>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وَ انْصُرْ مَنْ نَصَرَهُ وَ اخْذُلْ مَنْ خَذَلَهُ‌</a:t>
            </a:r>
          </a:p>
        </p:txBody>
      </p:sp>
      <p:sp>
        <p:nvSpPr>
          <p:cNvPr id="3" name="Rectangle 2"/>
          <p:cNvSpPr/>
          <p:nvPr/>
        </p:nvSpPr>
        <p:spPr>
          <a:xfrm>
            <a:off x="1934971" y="2635355"/>
            <a:ext cx="7528350" cy="707886"/>
          </a:xfrm>
          <a:prstGeom prst="rect">
            <a:avLst/>
          </a:prstGeom>
        </p:spPr>
        <p:txBody>
          <a:bodyPr wrap="square">
            <a:spAutoFit/>
          </a:bodyPr>
          <a:lstStyle/>
          <a:p>
            <a:pPr algn="ctr" rtl="1"/>
            <a:endParaRPr lang="fa-IR" sz="2000" b="1" dirty="0">
              <a:cs typeface="B Lotus" panose="00000400000000000000" pitchFamily="2" charset="-78"/>
            </a:endParaRPr>
          </a:p>
          <a:p>
            <a:pPr algn="ctr" rtl="1"/>
            <a:r>
              <a:rPr lang="fa-IR" sz="2000" b="1" dirty="0">
                <a:cs typeface="B Lotus" panose="00000400000000000000" pitchFamily="2" charset="-78"/>
              </a:rPr>
              <a:t>و یارى کن هر که او را یارى کند و خوار ساز هر که او را خوار سازد</a:t>
            </a:r>
          </a:p>
        </p:txBody>
      </p:sp>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91331" y="3525983"/>
            <a:ext cx="1853381" cy="2172032"/>
          </a:xfrm>
          <a:prstGeom prst="rect">
            <a:avLst/>
          </a:prstGeom>
        </p:spPr>
      </p:pic>
      <p:sp>
        <p:nvSpPr>
          <p:cNvPr id="11" name="Rectangle 10"/>
          <p:cNvSpPr/>
          <p:nvPr/>
        </p:nvSpPr>
        <p:spPr>
          <a:xfrm>
            <a:off x="3365288" y="981860"/>
            <a:ext cx="4667716" cy="461665"/>
          </a:xfrm>
          <a:prstGeom prst="rect">
            <a:avLst/>
          </a:prstGeom>
        </p:spPr>
        <p:txBody>
          <a:bodyPr wrap="square">
            <a:spAutoFit/>
          </a:bodyPr>
          <a:lstStyle/>
          <a:p>
            <a:pPr algn="just" rtl="1"/>
            <a:r>
              <a:rPr lang="fa-IR" sz="2400" b="1" dirty="0" smtClean="0">
                <a:solidFill>
                  <a:schemeClr val="accent1">
                    <a:lumMod val="50000"/>
                  </a:schemeClr>
                </a:solidFill>
                <a:cs typeface="B Lotus" panose="00000400000000000000" pitchFamily="2" charset="-78"/>
              </a:rPr>
              <a:t>ماجرای امیر المومنین(ع) در جریان مهدویت</a:t>
            </a:r>
            <a:endParaRPr lang="en-US" sz="2400" dirty="0">
              <a:solidFill>
                <a:schemeClr val="accent1">
                  <a:lumMod val="50000"/>
                </a:schemeClr>
              </a:solidFill>
            </a:endParaRPr>
          </a:p>
        </p:txBody>
      </p:sp>
      <p:sp>
        <p:nvSpPr>
          <p:cNvPr id="15" name="Rectangle 14"/>
          <p:cNvSpPr/>
          <p:nvPr/>
        </p:nvSpPr>
        <p:spPr>
          <a:xfrm>
            <a:off x="1967439" y="4298441"/>
            <a:ext cx="7903733" cy="707886"/>
          </a:xfrm>
          <a:prstGeom prst="rect">
            <a:avLst/>
          </a:prstGeom>
        </p:spPr>
        <p:txBody>
          <a:bodyPr wrap="square">
            <a:spAutoFit/>
          </a:bodyPr>
          <a:lstStyle/>
          <a:p>
            <a:pPr algn="ctr" rtl="1"/>
            <a:r>
              <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rPr>
              <a:t>رسول‌الله ص «اللَّهُمَّ وَالِ مَنْ وَالاَهُ وَ عَادِ مَنْ عَادَاهُ» را در فراز ۲۰۴ و ۲۰۵ از خطبه غدیریه فرمودند.</a:t>
            </a:r>
          </a:p>
        </p:txBody>
      </p:sp>
    </p:spTree>
    <p:extLst>
      <p:ext uri="{BB962C8B-B14F-4D97-AF65-F5344CB8AC3E}">
        <p14:creationId xmlns:p14="http://schemas.microsoft.com/office/powerpoint/2010/main" val="1703529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1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wipe(right)">
                                      <p:cBhvr>
                                        <p:cTn id="17"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5" grpId="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hlinkClick r:id="rId3" action="ppaction://hlinksldjump"/>
          </p:cNvPr>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1873512"/>
            <a:ext cx="909484" cy="2645528"/>
          </a:xfrm>
          <a:prstGeom prst="rect">
            <a:avLst/>
          </a:prstGeom>
        </p:spPr>
      </p:pic>
      <p:sp>
        <p:nvSpPr>
          <p:cNvPr id="40" name="TextBox 39">
            <a:hlinkClick r:id="rId3" action="ppaction://hlinksldjump"/>
          </p:cNvPr>
          <p:cNvSpPr txBox="1"/>
          <p:nvPr/>
        </p:nvSpPr>
        <p:spPr>
          <a:xfrm>
            <a:off x="10189581" y="2939796"/>
            <a:ext cx="1361270"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متن دعای ندبه</a:t>
            </a:r>
            <a:endParaRPr lang="en-US" sz="2400" b="1" spc="-150" dirty="0">
              <a:solidFill>
                <a:schemeClr val="bg1"/>
              </a:solidFill>
              <a:cs typeface="B Lotus" panose="00000400000000000000" pitchFamily="2" charset="-78"/>
            </a:endParaRPr>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3841" y="5545009"/>
            <a:ext cx="1623441" cy="1298753"/>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7025" y="5061900"/>
            <a:ext cx="1160933" cy="805798"/>
          </a:xfrm>
          <a:prstGeom prst="rect">
            <a:avLst/>
          </a:prstGeom>
        </p:spPr>
      </p:pic>
      <p:sp>
        <p:nvSpPr>
          <p:cNvPr id="2" name="Rectangle 1"/>
          <p:cNvSpPr/>
          <p:nvPr/>
        </p:nvSpPr>
        <p:spPr>
          <a:xfrm>
            <a:off x="1934971" y="1987932"/>
            <a:ext cx="7903732" cy="461665"/>
          </a:xfrm>
          <a:prstGeom prst="rect">
            <a:avLst/>
          </a:prstGeom>
        </p:spPr>
        <p:txBody>
          <a:bodyPr wrap="square">
            <a:spAutoFit/>
          </a:bodyPr>
          <a:lstStyle/>
          <a:p>
            <a:pPr algn="ctr" rtl="1"/>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وَ قَالَ مَنْ کُنْتُ أَنَا نَبِیَّهُ فَعَلِیٌّ أَمِیرُهُ</a:t>
            </a:r>
          </a:p>
        </p:txBody>
      </p:sp>
      <p:sp>
        <p:nvSpPr>
          <p:cNvPr id="3" name="Rectangle 2"/>
          <p:cNvSpPr/>
          <p:nvPr/>
        </p:nvSpPr>
        <p:spPr>
          <a:xfrm>
            <a:off x="1934971" y="2635355"/>
            <a:ext cx="7528350" cy="707886"/>
          </a:xfrm>
          <a:prstGeom prst="rect">
            <a:avLst/>
          </a:prstGeom>
        </p:spPr>
        <p:txBody>
          <a:bodyPr wrap="square">
            <a:spAutoFit/>
          </a:bodyPr>
          <a:lstStyle/>
          <a:p>
            <a:pPr algn="ctr" rtl="1"/>
            <a:endParaRPr lang="fa-IR" sz="2000" b="1" dirty="0">
              <a:cs typeface="B Lotus" panose="00000400000000000000" pitchFamily="2" charset="-78"/>
            </a:endParaRPr>
          </a:p>
          <a:p>
            <a:pPr algn="ctr" rtl="1"/>
            <a:r>
              <a:rPr lang="fa-IR" sz="2000" b="1" dirty="0">
                <a:cs typeface="B Lotus" panose="00000400000000000000" pitchFamily="2" charset="-78"/>
              </a:rPr>
              <a:t>و باز فرمود: هر کس من پیغمبر او هستم پس على (ع) امیر و </a:t>
            </a:r>
            <a:r>
              <a:rPr lang="fa-IR" sz="2000" b="1" dirty="0" smtClean="0">
                <a:cs typeface="B Lotus" panose="00000400000000000000" pitchFamily="2" charset="-78"/>
              </a:rPr>
              <a:t>امارت کننده اوست</a:t>
            </a:r>
            <a:endParaRPr lang="fa-IR" sz="2000" b="1" dirty="0">
              <a:cs typeface="B Lotus" panose="00000400000000000000" pitchFamily="2" charset="-78"/>
            </a:endParaRPr>
          </a:p>
        </p:txBody>
      </p:sp>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91331" y="3525983"/>
            <a:ext cx="1853381" cy="2172032"/>
          </a:xfrm>
          <a:prstGeom prst="rect">
            <a:avLst/>
          </a:prstGeom>
        </p:spPr>
      </p:pic>
      <p:sp>
        <p:nvSpPr>
          <p:cNvPr id="11" name="Rectangle 10"/>
          <p:cNvSpPr/>
          <p:nvPr/>
        </p:nvSpPr>
        <p:spPr>
          <a:xfrm>
            <a:off x="3365288" y="981860"/>
            <a:ext cx="4667716" cy="461665"/>
          </a:xfrm>
          <a:prstGeom prst="rect">
            <a:avLst/>
          </a:prstGeom>
        </p:spPr>
        <p:txBody>
          <a:bodyPr wrap="square">
            <a:spAutoFit/>
          </a:bodyPr>
          <a:lstStyle/>
          <a:p>
            <a:pPr algn="just" rtl="1"/>
            <a:r>
              <a:rPr lang="fa-IR" sz="2400" b="1" dirty="0" smtClean="0">
                <a:solidFill>
                  <a:schemeClr val="accent1">
                    <a:lumMod val="50000"/>
                  </a:schemeClr>
                </a:solidFill>
                <a:cs typeface="B Lotus" panose="00000400000000000000" pitchFamily="2" charset="-78"/>
              </a:rPr>
              <a:t>ماجرای امیر المومنین(ع) در جریان مهدویت</a:t>
            </a:r>
            <a:endParaRPr lang="en-US" sz="2400" dirty="0">
              <a:solidFill>
                <a:schemeClr val="accent1">
                  <a:lumMod val="50000"/>
                </a:schemeClr>
              </a:solidFill>
            </a:endParaRPr>
          </a:p>
        </p:txBody>
      </p:sp>
    </p:spTree>
    <p:extLst>
      <p:ext uri="{BB962C8B-B14F-4D97-AF65-F5344CB8AC3E}">
        <p14:creationId xmlns:p14="http://schemas.microsoft.com/office/powerpoint/2010/main" val="4205974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hlinkClick r:id="rId3" action="ppaction://hlinksldjump"/>
          </p:cNvPr>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1873512"/>
            <a:ext cx="909484" cy="2645528"/>
          </a:xfrm>
          <a:prstGeom prst="rect">
            <a:avLst/>
          </a:prstGeom>
        </p:spPr>
      </p:pic>
      <p:sp>
        <p:nvSpPr>
          <p:cNvPr id="40" name="TextBox 39">
            <a:hlinkClick r:id="rId3" action="ppaction://hlinksldjump"/>
          </p:cNvPr>
          <p:cNvSpPr txBox="1"/>
          <p:nvPr/>
        </p:nvSpPr>
        <p:spPr>
          <a:xfrm>
            <a:off x="10189581" y="2939796"/>
            <a:ext cx="1361270"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متن دعای ندبه</a:t>
            </a:r>
            <a:endParaRPr lang="en-US" sz="2400" b="1" spc="-150" dirty="0">
              <a:solidFill>
                <a:schemeClr val="bg1"/>
              </a:solidFill>
              <a:cs typeface="B Lotus" panose="00000400000000000000" pitchFamily="2" charset="-78"/>
            </a:endParaRPr>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3841" y="5545009"/>
            <a:ext cx="1623441" cy="1298753"/>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7025" y="5061900"/>
            <a:ext cx="1160933" cy="805798"/>
          </a:xfrm>
          <a:prstGeom prst="rect">
            <a:avLst/>
          </a:prstGeom>
        </p:spPr>
      </p:pic>
      <p:sp>
        <p:nvSpPr>
          <p:cNvPr id="2" name="Rectangle 1"/>
          <p:cNvSpPr/>
          <p:nvPr/>
        </p:nvSpPr>
        <p:spPr>
          <a:xfrm>
            <a:off x="1934971" y="1987932"/>
            <a:ext cx="7903732" cy="461665"/>
          </a:xfrm>
          <a:prstGeom prst="rect">
            <a:avLst/>
          </a:prstGeom>
        </p:spPr>
        <p:txBody>
          <a:bodyPr wrap="square">
            <a:spAutoFit/>
          </a:bodyPr>
          <a:lstStyle/>
          <a:p>
            <a:pPr algn="ctr" rtl="1"/>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وَ قَالَ أَنَا وَ عَلِیٌّ مِنْ شَجَرَةٍ وَاحِدَةٍ وَ سَائِرُ النَّاسِ </a:t>
            </a:r>
            <a:r>
              <a:rPr lang="fa-IR" sz="2400" b="1" dirty="0" smtClean="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مِنْ </a:t>
            </a:r>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شَجَرٍ شَتَّى‌</a:t>
            </a:r>
          </a:p>
        </p:txBody>
      </p:sp>
      <p:sp>
        <p:nvSpPr>
          <p:cNvPr id="3" name="Rectangle 2"/>
          <p:cNvSpPr/>
          <p:nvPr/>
        </p:nvSpPr>
        <p:spPr>
          <a:xfrm>
            <a:off x="1934971" y="2635355"/>
            <a:ext cx="7528350" cy="707886"/>
          </a:xfrm>
          <a:prstGeom prst="rect">
            <a:avLst/>
          </a:prstGeom>
        </p:spPr>
        <p:txBody>
          <a:bodyPr wrap="square">
            <a:spAutoFit/>
          </a:bodyPr>
          <a:lstStyle/>
          <a:p>
            <a:pPr algn="ctr" rtl="1"/>
            <a:endParaRPr lang="fa-IR" sz="2000" b="1" dirty="0">
              <a:cs typeface="B Lotus" panose="00000400000000000000" pitchFamily="2" charset="-78"/>
            </a:endParaRPr>
          </a:p>
          <a:p>
            <a:pPr algn="ctr" rtl="1"/>
            <a:r>
              <a:rPr lang="fa-IR" sz="2000" b="1" dirty="0">
                <a:cs typeface="B Lotus" panose="00000400000000000000" pitchFamily="2" charset="-78"/>
              </a:rPr>
              <a:t>و باز فرمود: من و علی از یک درخت هستیم، و سایر مردم از درختهای گوناگونند،</a:t>
            </a:r>
          </a:p>
        </p:txBody>
      </p:sp>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91331" y="3525983"/>
            <a:ext cx="1853381" cy="2172032"/>
          </a:xfrm>
          <a:prstGeom prst="rect">
            <a:avLst/>
          </a:prstGeom>
        </p:spPr>
      </p:pic>
      <p:sp>
        <p:nvSpPr>
          <p:cNvPr id="11" name="Rectangle 10"/>
          <p:cNvSpPr/>
          <p:nvPr/>
        </p:nvSpPr>
        <p:spPr>
          <a:xfrm>
            <a:off x="3365288" y="981860"/>
            <a:ext cx="4667716" cy="461665"/>
          </a:xfrm>
          <a:prstGeom prst="rect">
            <a:avLst/>
          </a:prstGeom>
        </p:spPr>
        <p:txBody>
          <a:bodyPr wrap="square">
            <a:spAutoFit/>
          </a:bodyPr>
          <a:lstStyle/>
          <a:p>
            <a:pPr algn="just" rtl="1"/>
            <a:r>
              <a:rPr lang="fa-IR" sz="2400" b="1" dirty="0" smtClean="0">
                <a:solidFill>
                  <a:schemeClr val="accent1">
                    <a:lumMod val="50000"/>
                  </a:schemeClr>
                </a:solidFill>
                <a:cs typeface="B Lotus" panose="00000400000000000000" pitchFamily="2" charset="-78"/>
              </a:rPr>
              <a:t>ماجرای امیر المومنین(ع) در جریان مهدویت</a:t>
            </a:r>
            <a:endParaRPr lang="en-US" sz="2400" dirty="0">
              <a:solidFill>
                <a:schemeClr val="accent1">
                  <a:lumMod val="50000"/>
                </a:schemeClr>
              </a:solidFill>
            </a:endParaRPr>
          </a:p>
        </p:txBody>
      </p:sp>
    </p:spTree>
    <p:extLst>
      <p:ext uri="{BB962C8B-B14F-4D97-AF65-F5344CB8AC3E}">
        <p14:creationId xmlns:p14="http://schemas.microsoft.com/office/powerpoint/2010/main" val="15684287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hlinkClick r:id="rId3" action="ppaction://hlinksldjump"/>
          </p:cNvPr>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1873512"/>
            <a:ext cx="909484" cy="2645528"/>
          </a:xfrm>
          <a:prstGeom prst="rect">
            <a:avLst/>
          </a:prstGeom>
        </p:spPr>
      </p:pic>
      <p:sp>
        <p:nvSpPr>
          <p:cNvPr id="40" name="TextBox 39">
            <a:hlinkClick r:id="rId3" action="ppaction://hlinksldjump"/>
          </p:cNvPr>
          <p:cNvSpPr txBox="1"/>
          <p:nvPr/>
        </p:nvSpPr>
        <p:spPr>
          <a:xfrm>
            <a:off x="10189581" y="2939796"/>
            <a:ext cx="1361270"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متن دعای ندبه</a:t>
            </a:r>
            <a:endParaRPr lang="en-US" sz="2400" b="1" spc="-150" dirty="0">
              <a:solidFill>
                <a:schemeClr val="bg1"/>
              </a:solidFill>
              <a:cs typeface="B Lotus" panose="00000400000000000000" pitchFamily="2" charset="-78"/>
            </a:endParaRPr>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3841" y="5545009"/>
            <a:ext cx="1623441" cy="1298753"/>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7025" y="5061900"/>
            <a:ext cx="1160933" cy="805798"/>
          </a:xfrm>
          <a:prstGeom prst="rect">
            <a:avLst/>
          </a:prstGeom>
        </p:spPr>
      </p:pic>
      <p:sp>
        <p:nvSpPr>
          <p:cNvPr id="2" name="Rectangle 1"/>
          <p:cNvSpPr/>
          <p:nvPr/>
        </p:nvSpPr>
        <p:spPr>
          <a:xfrm>
            <a:off x="1934971" y="1987932"/>
            <a:ext cx="7903732" cy="830997"/>
          </a:xfrm>
          <a:prstGeom prst="rect">
            <a:avLst/>
          </a:prstGeom>
        </p:spPr>
        <p:txBody>
          <a:bodyPr wrap="square">
            <a:spAutoFit/>
          </a:bodyPr>
          <a:lstStyle/>
          <a:p>
            <a:pPr algn="ctr" rtl="1"/>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وَ أَحَلَّهُ مَحَلَّ هَارُونَ مِنْ مُوسَى فَقَالَ لَهُ أَنْتَ مِنِّی </a:t>
            </a:r>
            <a:r>
              <a:rPr lang="fa-IR" sz="2400" b="1" dirty="0" smtClean="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ِمَنْزِلَةِ </a:t>
            </a:r>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هَارُونَ مِنْ مُوسَى إِلاَّ أَنَّهُ لاَ نَبِیَّ بَعْدِی‌</a:t>
            </a:r>
          </a:p>
        </p:txBody>
      </p:sp>
      <p:sp>
        <p:nvSpPr>
          <p:cNvPr id="3" name="Rectangle 2"/>
          <p:cNvSpPr/>
          <p:nvPr/>
        </p:nvSpPr>
        <p:spPr>
          <a:xfrm>
            <a:off x="1934971" y="2635355"/>
            <a:ext cx="7528350" cy="1015663"/>
          </a:xfrm>
          <a:prstGeom prst="rect">
            <a:avLst/>
          </a:prstGeom>
        </p:spPr>
        <p:txBody>
          <a:bodyPr wrap="square">
            <a:spAutoFit/>
          </a:bodyPr>
          <a:lstStyle/>
          <a:p>
            <a:pPr algn="ctr" rtl="1"/>
            <a:endParaRPr lang="fa-IR" sz="2000" b="1" dirty="0">
              <a:cs typeface="B Lotus" panose="00000400000000000000" pitchFamily="2" charset="-78"/>
            </a:endParaRPr>
          </a:p>
          <a:p>
            <a:pPr algn="ctr" rtl="1"/>
            <a:r>
              <a:rPr lang="fa-IR" sz="2000" b="1" dirty="0">
                <a:cs typeface="B Lotus" panose="00000400000000000000" pitchFamily="2" charset="-78"/>
              </a:rPr>
              <a:t>و جایگاه او را نسبت به خود همچون جایگاه هارون به موسی قرار داد، و به او فرمود: تو نسبت به من به منزله هارون نسبت به موسایی، </a:t>
            </a:r>
            <a:r>
              <a:rPr lang="fa-IR" sz="2000" b="1" dirty="0" smtClean="0">
                <a:cs typeface="B Lotus" panose="00000400000000000000" pitchFamily="2" charset="-78"/>
              </a:rPr>
              <a:t>جز </a:t>
            </a:r>
            <a:r>
              <a:rPr lang="fa-IR" sz="2000" b="1" dirty="0">
                <a:cs typeface="B Lotus" panose="00000400000000000000" pitchFamily="2" charset="-78"/>
              </a:rPr>
              <a:t>اینکه پس از من پیامبری نیست</a:t>
            </a:r>
          </a:p>
        </p:txBody>
      </p:sp>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91331" y="3525983"/>
            <a:ext cx="1853381" cy="2172032"/>
          </a:xfrm>
          <a:prstGeom prst="rect">
            <a:avLst/>
          </a:prstGeom>
        </p:spPr>
      </p:pic>
      <p:sp>
        <p:nvSpPr>
          <p:cNvPr id="11" name="Rectangle 10"/>
          <p:cNvSpPr/>
          <p:nvPr/>
        </p:nvSpPr>
        <p:spPr>
          <a:xfrm>
            <a:off x="3365288" y="981860"/>
            <a:ext cx="4667716" cy="461665"/>
          </a:xfrm>
          <a:prstGeom prst="rect">
            <a:avLst/>
          </a:prstGeom>
        </p:spPr>
        <p:txBody>
          <a:bodyPr wrap="square">
            <a:spAutoFit/>
          </a:bodyPr>
          <a:lstStyle/>
          <a:p>
            <a:pPr algn="just" rtl="1"/>
            <a:r>
              <a:rPr lang="fa-IR" sz="2400" b="1" dirty="0" smtClean="0">
                <a:solidFill>
                  <a:schemeClr val="accent1">
                    <a:lumMod val="50000"/>
                  </a:schemeClr>
                </a:solidFill>
                <a:cs typeface="B Lotus" panose="00000400000000000000" pitchFamily="2" charset="-78"/>
              </a:rPr>
              <a:t>ماجرای امیر المومنین(ع) در جریان مهدویت</a:t>
            </a:r>
            <a:endParaRPr lang="en-US" sz="2400" dirty="0">
              <a:solidFill>
                <a:schemeClr val="accent1">
                  <a:lumMod val="50000"/>
                </a:schemeClr>
              </a:solidFill>
            </a:endParaRPr>
          </a:p>
        </p:txBody>
      </p:sp>
      <p:sp>
        <p:nvSpPr>
          <p:cNvPr id="14" name="Rectangle 13"/>
          <p:cNvSpPr/>
          <p:nvPr/>
        </p:nvSpPr>
        <p:spPr>
          <a:xfrm>
            <a:off x="1967439" y="3900234"/>
            <a:ext cx="7903733" cy="2554545"/>
          </a:xfrm>
          <a:prstGeom prst="rect">
            <a:avLst/>
          </a:prstGeom>
        </p:spPr>
        <p:txBody>
          <a:bodyPr wrap="square">
            <a:spAutoFit/>
          </a:bodyPr>
          <a:lstStyle/>
          <a:p>
            <a:pPr algn="ctr" rtl="1"/>
            <a:r>
              <a:rPr lang="fa-IR"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rPr>
              <a:t>در ماجرای موسی و هارون آیاتی وجود دارد:</a:t>
            </a:r>
          </a:p>
          <a:p>
            <a:pPr algn="r" rtl="1"/>
            <a:r>
              <a:rPr lang="fa-IR"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rPr>
              <a:t>1- هارون زبان گویای موسی (ع) در مواجهه با دشمنان بود</a:t>
            </a:r>
          </a:p>
          <a:p>
            <a:pPr algn="r" rtl="1"/>
            <a:r>
              <a:rPr lang="fa-IR"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rPr>
              <a:t>2- هارون وزیر و نبی بعد از موسی(ع) بود</a:t>
            </a:r>
          </a:p>
          <a:p>
            <a:pPr algn="r" rtl="1"/>
            <a:r>
              <a:rPr lang="fa-IR"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rPr>
              <a:t>3- هارون در غیاب موسی(ع) مستضعف شد تا جایی که می خواستند او را بکشند</a:t>
            </a:r>
          </a:p>
          <a:p>
            <a:pPr algn="r" rtl="1"/>
            <a:r>
              <a:rPr lang="fa-IR"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rPr>
              <a:t>4- مردم هارون را تنها گذاشتند و از او تبعیت نکردند</a:t>
            </a:r>
          </a:p>
          <a:p>
            <a:pPr algn="r" rtl="1"/>
            <a:r>
              <a:rPr lang="fa-IR"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rPr>
              <a:t>5- توان هایی که موسی(ع) از جانب خدا داشت هارون نیز بهره داشت</a:t>
            </a:r>
          </a:p>
          <a:p>
            <a:pPr algn="r" rtl="1"/>
            <a:r>
              <a:rPr lang="fa-IR"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rPr>
              <a:t>هارون شبیه ترین اوصیاء به امیرالمومنین(ع) بود و فرزندان هارون نیز اسامی شبیه به اسامی حسینین(ع) داشتند</a:t>
            </a:r>
            <a:endPar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endParaRPr>
          </a:p>
        </p:txBody>
      </p:sp>
    </p:spTree>
    <p:extLst>
      <p:ext uri="{BB962C8B-B14F-4D97-AF65-F5344CB8AC3E}">
        <p14:creationId xmlns:p14="http://schemas.microsoft.com/office/powerpoint/2010/main" val="26516052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1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right)">
                                      <p:cBhvr>
                                        <p:cTn id="17"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4" grpId="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hlinkClick r:id="rId3" action="ppaction://hlinksldjump"/>
          </p:cNvPr>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1873512"/>
            <a:ext cx="909484" cy="2645528"/>
          </a:xfrm>
          <a:prstGeom prst="rect">
            <a:avLst/>
          </a:prstGeom>
        </p:spPr>
      </p:pic>
      <p:sp>
        <p:nvSpPr>
          <p:cNvPr id="40" name="TextBox 39">
            <a:hlinkClick r:id="rId3" action="ppaction://hlinksldjump"/>
          </p:cNvPr>
          <p:cNvSpPr txBox="1"/>
          <p:nvPr/>
        </p:nvSpPr>
        <p:spPr>
          <a:xfrm>
            <a:off x="10189581" y="2939796"/>
            <a:ext cx="1361270"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متن دعای ندبه</a:t>
            </a:r>
            <a:endParaRPr lang="en-US" sz="2400" b="1" spc="-150" dirty="0">
              <a:solidFill>
                <a:schemeClr val="bg1"/>
              </a:solidFill>
              <a:cs typeface="B Lotus" panose="00000400000000000000" pitchFamily="2" charset="-78"/>
            </a:endParaRPr>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3841" y="5545009"/>
            <a:ext cx="1623441" cy="1298753"/>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7025" y="5061900"/>
            <a:ext cx="1160933" cy="805798"/>
          </a:xfrm>
          <a:prstGeom prst="rect">
            <a:avLst/>
          </a:prstGeom>
        </p:spPr>
      </p:pic>
      <p:sp>
        <p:nvSpPr>
          <p:cNvPr id="2" name="Rectangle 1"/>
          <p:cNvSpPr/>
          <p:nvPr/>
        </p:nvSpPr>
        <p:spPr>
          <a:xfrm>
            <a:off x="1934971" y="1987932"/>
            <a:ext cx="7903732" cy="461665"/>
          </a:xfrm>
          <a:prstGeom prst="rect">
            <a:avLst/>
          </a:prstGeom>
        </p:spPr>
        <p:txBody>
          <a:bodyPr wrap="square">
            <a:spAutoFit/>
          </a:bodyPr>
          <a:lstStyle/>
          <a:p>
            <a:pPr algn="ctr" rtl="1"/>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وَ زَوَّجَهُ ابْنَتَهُ سَیِّدَةَ نِسَاءِ الْعَالَمِینَ </a:t>
            </a:r>
          </a:p>
        </p:txBody>
      </p:sp>
      <p:sp>
        <p:nvSpPr>
          <p:cNvPr id="3" name="Rectangle 2"/>
          <p:cNvSpPr/>
          <p:nvPr/>
        </p:nvSpPr>
        <p:spPr>
          <a:xfrm>
            <a:off x="1934971" y="2635355"/>
            <a:ext cx="7528350" cy="707886"/>
          </a:xfrm>
          <a:prstGeom prst="rect">
            <a:avLst/>
          </a:prstGeom>
        </p:spPr>
        <p:txBody>
          <a:bodyPr wrap="square">
            <a:spAutoFit/>
          </a:bodyPr>
          <a:lstStyle/>
          <a:p>
            <a:pPr algn="ctr" rtl="1"/>
            <a:endParaRPr lang="fa-IR" sz="2000" b="1" dirty="0">
              <a:cs typeface="B Lotus" panose="00000400000000000000" pitchFamily="2" charset="-78"/>
            </a:endParaRPr>
          </a:p>
          <a:p>
            <a:pPr algn="ctr" rtl="1"/>
            <a:r>
              <a:rPr lang="fa-IR" sz="2000" b="1" dirty="0">
                <a:cs typeface="B Lotus" panose="00000400000000000000" pitchFamily="2" charset="-78"/>
              </a:rPr>
              <a:t>و دخترش </a:t>
            </a:r>
            <a:r>
              <a:rPr lang="fa-IR" sz="2000" b="1" dirty="0" smtClean="0">
                <a:cs typeface="B Lotus" panose="00000400000000000000" pitchFamily="2" charset="-78"/>
              </a:rPr>
              <a:t>سیده زنان جهانیان </a:t>
            </a:r>
            <a:r>
              <a:rPr lang="fa-IR" sz="2000" b="1" dirty="0">
                <a:cs typeface="B Lotus" panose="00000400000000000000" pitchFamily="2" charset="-78"/>
              </a:rPr>
              <a:t>را به همسری او در </a:t>
            </a:r>
            <a:r>
              <a:rPr lang="fa-IR" sz="2000" b="1" dirty="0" smtClean="0">
                <a:cs typeface="B Lotus" panose="00000400000000000000" pitchFamily="2" charset="-78"/>
              </a:rPr>
              <a:t>آورد</a:t>
            </a:r>
            <a:endParaRPr lang="fa-IR" sz="2000" b="1" dirty="0">
              <a:cs typeface="B Lotus" panose="00000400000000000000" pitchFamily="2" charset="-78"/>
            </a:endParaRPr>
          </a:p>
        </p:txBody>
      </p:sp>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91331" y="3525983"/>
            <a:ext cx="1853381" cy="2172032"/>
          </a:xfrm>
          <a:prstGeom prst="rect">
            <a:avLst/>
          </a:prstGeom>
        </p:spPr>
      </p:pic>
      <p:sp>
        <p:nvSpPr>
          <p:cNvPr id="11" name="Rectangle 10"/>
          <p:cNvSpPr/>
          <p:nvPr/>
        </p:nvSpPr>
        <p:spPr>
          <a:xfrm>
            <a:off x="3365288" y="981860"/>
            <a:ext cx="4667716" cy="461665"/>
          </a:xfrm>
          <a:prstGeom prst="rect">
            <a:avLst/>
          </a:prstGeom>
        </p:spPr>
        <p:txBody>
          <a:bodyPr wrap="square">
            <a:spAutoFit/>
          </a:bodyPr>
          <a:lstStyle/>
          <a:p>
            <a:pPr algn="just" rtl="1"/>
            <a:r>
              <a:rPr lang="fa-IR" sz="2400" b="1" dirty="0" smtClean="0">
                <a:solidFill>
                  <a:schemeClr val="accent1">
                    <a:lumMod val="50000"/>
                  </a:schemeClr>
                </a:solidFill>
                <a:cs typeface="B Lotus" panose="00000400000000000000" pitchFamily="2" charset="-78"/>
              </a:rPr>
              <a:t>ماجرای امیر المومنین(ع) در جریان مهدویت</a:t>
            </a:r>
            <a:endParaRPr lang="en-US" sz="2400" dirty="0">
              <a:solidFill>
                <a:schemeClr val="accent1">
                  <a:lumMod val="50000"/>
                </a:schemeClr>
              </a:solidFill>
            </a:endParaRPr>
          </a:p>
        </p:txBody>
      </p:sp>
    </p:spTree>
    <p:extLst>
      <p:ext uri="{BB962C8B-B14F-4D97-AF65-F5344CB8AC3E}">
        <p14:creationId xmlns:p14="http://schemas.microsoft.com/office/powerpoint/2010/main" val="1560117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hlinkClick r:id="rId3" action="ppaction://hlinksldjump"/>
          </p:cNvPr>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1873512"/>
            <a:ext cx="909484" cy="2645528"/>
          </a:xfrm>
          <a:prstGeom prst="rect">
            <a:avLst/>
          </a:prstGeom>
        </p:spPr>
      </p:pic>
      <p:sp>
        <p:nvSpPr>
          <p:cNvPr id="40" name="TextBox 39">
            <a:hlinkClick r:id="rId3" action="ppaction://hlinksldjump"/>
          </p:cNvPr>
          <p:cNvSpPr txBox="1"/>
          <p:nvPr/>
        </p:nvSpPr>
        <p:spPr>
          <a:xfrm>
            <a:off x="10189581" y="2939796"/>
            <a:ext cx="1361270"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متن دعای ندبه</a:t>
            </a:r>
            <a:endParaRPr lang="en-US" sz="2400" b="1" spc="-150" dirty="0">
              <a:solidFill>
                <a:schemeClr val="bg1"/>
              </a:solidFill>
              <a:cs typeface="B Lotus" panose="00000400000000000000" pitchFamily="2" charset="-78"/>
            </a:endParaRPr>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3841" y="5545009"/>
            <a:ext cx="1623441" cy="1298753"/>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7025" y="5061900"/>
            <a:ext cx="1160933" cy="805798"/>
          </a:xfrm>
          <a:prstGeom prst="rect">
            <a:avLst/>
          </a:prstGeom>
        </p:spPr>
      </p:pic>
      <p:sp>
        <p:nvSpPr>
          <p:cNvPr id="2" name="Rectangle 1"/>
          <p:cNvSpPr/>
          <p:nvPr/>
        </p:nvSpPr>
        <p:spPr>
          <a:xfrm>
            <a:off x="1934971" y="1987932"/>
            <a:ext cx="7903732" cy="461665"/>
          </a:xfrm>
          <a:prstGeom prst="rect">
            <a:avLst/>
          </a:prstGeom>
        </p:spPr>
        <p:txBody>
          <a:bodyPr wrap="square">
            <a:spAutoFit/>
          </a:bodyPr>
          <a:lstStyle/>
          <a:p>
            <a:pPr algn="ctr" rtl="1"/>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وَ أَحَلَّ لَهُ مِنْ مَسْجِدِهِ مَا حَلَّ لَهُ وَ سَدَّ الْأَبْوَابَ إِلاَّ بَابَهُ</a:t>
            </a:r>
          </a:p>
        </p:txBody>
      </p:sp>
      <p:sp>
        <p:nvSpPr>
          <p:cNvPr id="3" name="Rectangle 2"/>
          <p:cNvSpPr/>
          <p:nvPr/>
        </p:nvSpPr>
        <p:spPr>
          <a:xfrm>
            <a:off x="1934971" y="2635355"/>
            <a:ext cx="7528350" cy="1015663"/>
          </a:xfrm>
          <a:prstGeom prst="rect">
            <a:avLst/>
          </a:prstGeom>
        </p:spPr>
        <p:txBody>
          <a:bodyPr wrap="square">
            <a:spAutoFit/>
          </a:bodyPr>
          <a:lstStyle/>
          <a:p>
            <a:pPr algn="ctr" rtl="1"/>
            <a:endParaRPr lang="fa-IR" sz="2000" b="1" dirty="0">
              <a:cs typeface="B Lotus" panose="00000400000000000000" pitchFamily="2" charset="-78"/>
            </a:endParaRPr>
          </a:p>
          <a:p>
            <a:pPr algn="ctr" rtl="1"/>
            <a:r>
              <a:rPr lang="fa-IR" sz="2000" b="1" dirty="0">
                <a:cs typeface="B Lotus" panose="00000400000000000000" pitchFamily="2" charset="-78"/>
              </a:rPr>
              <a:t>و از مسجدش </a:t>
            </a:r>
            <a:r>
              <a:rPr lang="fa-IR" sz="2000" b="1" dirty="0" smtClean="0">
                <a:cs typeface="B Lotus" panose="00000400000000000000" pitchFamily="2" charset="-78"/>
              </a:rPr>
              <a:t>آنچه برای زخودش حلال بود را برای </a:t>
            </a:r>
            <a:r>
              <a:rPr lang="fa-IR" sz="2000" b="1" dirty="0">
                <a:cs typeface="B Lotus" panose="00000400000000000000" pitchFamily="2" charset="-78"/>
              </a:rPr>
              <a:t>او حلال کرد، </a:t>
            </a:r>
            <a:r>
              <a:rPr lang="fa-IR" sz="2000" b="1" dirty="0" smtClean="0">
                <a:cs typeface="B Lotus" panose="00000400000000000000" pitchFamily="2" charset="-78"/>
              </a:rPr>
              <a:t>و </a:t>
            </a:r>
            <a:r>
              <a:rPr lang="fa-IR" sz="2000" b="1" dirty="0">
                <a:cs typeface="B Lotus" panose="00000400000000000000" pitchFamily="2" charset="-78"/>
              </a:rPr>
              <a:t>همه درهایی را که به مسجد باز می‌شد </a:t>
            </a:r>
            <a:r>
              <a:rPr lang="fa-IR" sz="2000" b="1" dirty="0" smtClean="0">
                <a:cs typeface="B Lotus" panose="00000400000000000000" pitchFamily="2" charset="-78"/>
              </a:rPr>
              <a:t>را بست </a:t>
            </a:r>
            <a:r>
              <a:rPr lang="fa-IR" sz="2000" b="1" dirty="0">
                <a:cs typeface="B Lotus" panose="00000400000000000000" pitchFamily="2" charset="-78"/>
              </a:rPr>
              <a:t>مگر در خانه او </a:t>
            </a:r>
            <a:r>
              <a:rPr lang="fa-IR" sz="2000" b="1" dirty="0" smtClean="0">
                <a:cs typeface="B Lotus" panose="00000400000000000000" pitchFamily="2" charset="-78"/>
              </a:rPr>
              <a:t>را</a:t>
            </a:r>
            <a:endParaRPr lang="fa-IR" sz="2000" b="1" dirty="0">
              <a:cs typeface="B Lotus" panose="00000400000000000000" pitchFamily="2" charset="-78"/>
            </a:endParaRPr>
          </a:p>
        </p:txBody>
      </p:sp>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91331" y="3525983"/>
            <a:ext cx="1853381" cy="2172032"/>
          </a:xfrm>
          <a:prstGeom prst="rect">
            <a:avLst/>
          </a:prstGeom>
        </p:spPr>
      </p:pic>
      <p:sp>
        <p:nvSpPr>
          <p:cNvPr id="11" name="Rectangle 10"/>
          <p:cNvSpPr/>
          <p:nvPr/>
        </p:nvSpPr>
        <p:spPr>
          <a:xfrm>
            <a:off x="3365288" y="981860"/>
            <a:ext cx="4667716" cy="461665"/>
          </a:xfrm>
          <a:prstGeom prst="rect">
            <a:avLst/>
          </a:prstGeom>
        </p:spPr>
        <p:txBody>
          <a:bodyPr wrap="square">
            <a:spAutoFit/>
          </a:bodyPr>
          <a:lstStyle/>
          <a:p>
            <a:pPr algn="just" rtl="1"/>
            <a:r>
              <a:rPr lang="fa-IR" sz="2400" b="1" dirty="0" smtClean="0">
                <a:solidFill>
                  <a:schemeClr val="accent1">
                    <a:lumMod val="50000"/>
                  </a:schemeClr>
                </a:solidFill>
                <a:cs typeface="B Lotus" panose="00000400000000000000" pitchFamily="2" charset="-78"/>
              </a:rPr>
              <a:t>ماجرای امیر المومنین(ع) در جریان مهدویت</a:t>
            </a:r>
            <a:endParaRPr lang="en-US" sz="2400" dirty="0">
              <a:solidFill>
                <a:schemeClr val="accent1">
                  <a:lumMod val="50000"/>
                </a:schemeClr>
              </a:solidFill>
            </a:endParaRPr>
          </a:p>
        </p:txBody>
      </p:sp>
      <p:sp>
        <p:nvSpPr>
          <p:cNvPr id="15" name="Rectangle 14"/>
          <p:cNvSpPr/>
          <p:nvPr/>
        </p:nvSpPr>
        <p:spPr>
          <a:xfrm>
            <a:off x="1967439" y="3900234"/>
            <a:ext cx="7903733" cy="707886"/>
          </a:xfrm>
          <a:prstGeom prst="rect">
            <a:avLst/>
          </a:prstGeom>
        </p:spPr>
        <p:txBody>
          <a:bodyPr wrap="square">
            <a:spAutoFit/>
          </a:bodyPr>
          <a:lstStyle/>
          <a:p>
            <a:pPr algn="ctr" rtl="1"/>
            <a:r>
              <a:rPr lang="fa-IR"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rPr>
              <a:t>آقا رسول الله(ص) نه تنها درب های مسجد النبی(ص) بلکه همه درب های آسمان را بروی همه عالمیان بستند مگر درب ولایت امیرالمومنین(ع)</a:t>
            </a:r>
            <a:endPar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endParaRPr>
          </a:p>
        </p:txBody>
      </p:sp>
    </p:spTree>
    <p:extLst>
      <p:ext uri="{BB962C8B-B14F-4D97-AF65-F5344CB8AC3E}">
        <p14:creationId xmlns:p14="http://schemas.microsoft.com/office/powerpoint/2010/main" val="25324385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1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wipe(right)">
                                      <p:cBhvr>
                                        <p:cTn id="17"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5" grpId="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hlinkClick r:id="rId3" action="ppaction://hlinksldjump"/>
          </p:cNvPr>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1873512"/>
            <a:ext cx="909484" cy="2645528"/>
          </a:xfrm>
          <a:prstGeom prst="rect">
            <a:avLst/>
          </a:prstGeom>
        </p:spPr>
      </p:pic>
      <p:sp>
        <p:nvSpPr>
          <p:cNvPr id="40" name="TextBox 39">
            <a:hlinkClick r:id="rId3" action="ppaction://hlinksldjump"/>
          </p:cNvPr>
          <p:cNvSpPr txBox="1"/>
          <p:nvPr/>
        </p:nvSpPr>
        <p:spPr>
          <a:xfrm>
            <a:off x="10189581" y="2939796"/>
            <a:ext cx="1361270"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متن دعای ندبه</a:t>
            </a:r>
            <a:endParaRPr lang="en-US" sz="2400" b="1" spc="-150" dirty="0">
              <a:solidFill>
                <a:schemeClr val="bg1"/>
              </a:solidFill>
              <a:cs typeface="B Lotus" panose="00000400000000000000" pitchFamily="2" charset="-78"/>
            </a:endParaRPr>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3841" y="5545009"/>
            <a:ext cx="1623441" cy="1298753"/>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7025" y="5061900"/>
            <a:ext cx="1160933" cy="805798"/>
          </a:xfrm>
          <a:prstGeom prst="rect">
            <a:avLst/>
          </a:prstGeom>
        </p:spPr>
      </p:pic>
      <p:sp>
        <p:nvSpPr>
          <p:cNvPr id="2" name="Rectangle 1"/>
          <p:cNvSpPr/>
          <p:nvPr/>
        </p:nvSpPr>
        <p:spPr>
          <a:xfrm>
            <a:off x="1934971" y="1987932"/>
            <a:ext cx="7903732" cy="830997"/>
          </a:xfrm>
          <a:prstGeom prst="rect">
            <a:avLst/>
          </a:prstGeom>
        </p:spPr>
        <p:txBody>
          <a:bodyPr wrap="square">
            <a:spAutoFit/>
          </a:bodyPr>
          <a:lstStyle/>
          <a:p>
            <a:pPr algn="ctr" rtl="1"/>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ثُمَّ أَوْدَعَهُ عِلْمَهُ وَ حِکْمَتَهُ فَقَالَ أَنَا مَدِینَةُ الْعِلْمِ وَ عَلِیٌّ بَابُهَا فَمَنْ أَرَادَ الْمَدِینَةَ وَ الْحِکْمَةَ فَلْیَأْتِهَا مِنْ بَابِهَا</a:t>
            </a:r>
          </a:p>
        </p:txBody>
      </p:sp>
      <p:sp>
        <p:nvSpPr>
          <p:cNvPr id="3" name="Rectangle 2"/>
          <p:cNvSpPr/>
          <p:nvPr/>
        </p:nvSpPr>
        <p:spPr>
          <a:xfrm>
            <a:off x="1934971" y="2635355"/>
            <a:ext cx="7528350" cy="1015663"/>
          </a:xfrm>
          <a:prstGeom prst="rect">
            <a:avLst/>
          </a:prstGeom>
        </p:spPr>
        <p:txBody>
          <a:bodyPr wrap="square">
            <a:spAutoFit/>
          </a:bodyPr>
          <a:lstStyle/>
          <a:p>
            <a:pPr algn="ctr" rtl="1"/>
            <a:endParaRPr lang="fa-IR" sz="2000" b="1" dirty="0">
              <a:cs typeface="B Lotus" panose="00000400000000000000" pitchFamily="2" charset="-78"/>
            </a:endParaRPr>
          </a:p>
          <a:p>
            <a:pPr algn="ctr" rtl="1"/>
            <a:r>
              <a:rPr lang="fa-IR" sz="2000" b="1" dirty="0">
                <a:cs typeface="B Lotus" panose="00000400000000000000" pitchFamily="2" charset="-78"/>
              </a:rPr>
              <a:t>آنگاه علم و حکمتش را به او سپرد، و فرمود: من شهر علمم و علی دربِ آن شهر است، پس هر که اراده شهر علم و حکمت کند، باید از در آن وارد شود</a:t>
            </a:r>
          </a:p>
        </p:txBody>
      </p:sp>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91331" y="3525983"/>
            <a:ext cx="1853381" cy="2172032"/>
          </a:xfrm>
          <a:prstGeom prst="rect">
            <a:avLst/>
          </a:prstGeom>
        </p:spPr>
      </p:pic>
      <p:sp>
        <p:nvSpPr>
          <p:cNvPr id="11" name="Rectangle 10"/>
          <p:cNvSpPr/>
          <p:nvPr/>
        </p:nvSpPr>
        <p:spPr>
          <a:xfrm>
            <a:off x="3365288" y="981860"/>
            <a:ext cx="4667716" cy="461665"/>
          </a:xfrm>
          <a:prstGeom prst="rect">
            <a:avLst/>
          </a:prstGeom>
        </p:spPr>
        <p:txBody>
          <a:bodyPr wrap="square">
            <a:spAutoFit/>
          </a:bodyPr>
          <a:lstStyle/>
          <a:p>
            <a:pPr algn="just" rtl="1"/>
            <a:r>
              <a:rPr lang="fa-IR" sz="2400" b="1" dirty="0" smtClean="0">
                <a:solidFill>
                  <a:schemeClr val="accent1">
                    <a:lumMod val="50000"/>
                  </a:schemeClr>
                </a:solidFill>
                <a:cs typeface="B Lotus" panose="00000400000000000000" pitchFamily="2" charset="-78"/>
              </a:rPr>
              <a:t>ماجرای امیر المومنین(ع) در جریان مهدویت</a:t>
            </a:r>
            <a:endParaRPr lang="en-US" sz="2400" dirty="0">
              <a:solidFill>
                <a:schemeClr val="accent1">
                  <a:lumMod val="50000"/>
                </a:schemeClr>
              </a:solidFill>
            </a:endParaRPr>
          </a:p>
        </p:txBody>
      </p:sp>
      <p:sp>
        <p:nvSpPr>
          <p:cNvPr id="15" name="Rectangle 14"/>
          <p:cNvSpPr/>
          <p:nvPr/>
        </p:nvSpPr>
        <p:spPr>
          <a:xfrm>
            <a:off x="1967439" y="3900234"/>
            <a:ext cx="7903733" cy="2554545"/>
          </a:xfrm>
          <a:prstGeom prst="rect">
            <a:avLst/>
          </a:prstGeom>
        </p:spPr>
        <p:txBody>
          <a:bodyPr wrap="square">
            <a:spAutoFit/>
          </a:bodyPr>
          <a:lstStyle/>
          <a:p>
            <a:pPr algn="ctr" rtl="1"/>
            <a:r>
              <a:rPr lang="fa-IR"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rPr>
              <a:t>آقا رسول الله(ص) نه تنها درب های مسجد النبی(ص) بلکه همه درب های آسمان را بروی همه عالمیان بستند مگر درب ولایت امیرالمومنین(ع)</a:t>
            </a:r>
          </a:p>
          <a:p>
            <a:pPr algn="ctr" rtl="1"/>
            <a:endPar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endParaRPr>
          </a:p>
          <a:p>
            <a:pPr algn="ctr" rtl="1"/>
            <a:r>
              <a:rPr lang="fa-IR"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rPr>
              <a:t>لذا اگر کسی به دنبال علم(توان های خدایی) و حکمت (حکم همه جانبه از جانب خدا) است باید از باب ولایت امیرالمومنین (ع) وارد شود</a:t>
            </a:r>
          </a:p>
          <a:p>
            <a:pPr algn="ctr" rtl="1"/>
            <a:endParaRPr lang="fa-IR"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endParaRPr>
          </a:p>
          <a:p>
            <a:pPr algn="ctr" rtl="1"/>
            <a:r>
              <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rPr>
              <a:t>به بنی اسرائیل گفته شد: از این باب به این شهر وارد شوید، اما آنها قبول نکردند</a:t>
            </a:r>
            <a:r>
              <a:rPr lang="fa-IR"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rPr>
              <a:t>. </a:t>
            </a:r>
          </a:p>
          <a:p>
            <a:pPr algn="ctr" rtl="1"/>
            <a:r>
              <a:rPr lang="fa-IR"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rPr>
              <a:t>وادخلوا الباب سجدا... 58 بقره</a:t>
            </a:r>
            <a:endPar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endParaRPr>
          </a:p>
        </p:txBody>
      </p:sp>
    </p:spTree>
    <p:extLst>
      <p:ext uri="{BB962C8B-B14F-4D97-AF65-F5344CB8AC3E}">
        <p14:creationId xmlns:p14="http://schemas.microsoft.com/office/powerpoint/2010/main" val="26061158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1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wipe(right)">
                                      <p:cBhvr>
                                        <p:cTn id="17"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5"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hlinkClick r:id="rId3" action="ppaction://hlinksldjump"/>
          </p:cNvPr>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1873512"/>
            <a:ext cx="909484" cy="2645528"/>
          </a:xfrm>
          <a:prstGeom prst="rect">
            <a:avLst/>
          </a:prstGeom>
        </p:spPr>
      </p:pic>
      <p:sp>
        <p:nvSpPr>
          <p:cNvPr id="40" name="TextBox 39">
            <a:hlinkClick r:id="rId3" action="ppaction://hlinksldjump"/>
          </p:cNvPr>
          <p:cNvSpPr txBox="1"/>
          <p:nvPr/>
        </p:nvSpPr>
        <p:spPr>
          <a:xfrm>
            <a:off x="10189581" y="2939796"/>
            <a:ext cx="1361270"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متن دعای ندبه</a:t>
            </a:r>
            <a:endParaRPr lang="en-US" sz="2400" b="1" spc="-150" dirty="0">
              <a:solidFill>
                <a:schemeClr val="bg1"/>
              </a:solidFill>
              <a:cs typeface="B Lotus" panose="00000400000000000000" pitchFamily="2" charset="-78"/>
            </a:endParaRPr>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3841" y="5545009"/>
            <a:ext cx="1623441" cy="1298753"/>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7025" y="5061900"/>
            <a:ext cx="1160933" cy="805798"/>
          </a:xfrm>
          <a:prstGeom prst="rect">
            <a:avLst/>
          </a:prstGeom>
        </p:spPr>
      </p:pic>
      <p:sp>
        <p:nvSpPr>
          <p:cNvPr id="2" name="Rectangle 1"/>
          <p:cNvSpPr/>
          <p:nvPr/>
        </p:nvSpPr>
        <p:spPr>
          <a:xfrm>
            <a:off x="4004927" y="2048447"/>
            <a:ext cx="3625171" cy="461665"/>
          </a:xfrm>
          <a:prstGeom prst="rect">
            <a:avLst/>
          </a:prstGeom>
        </p:spPr>
        <p:txBody>
          <a:bodyPr wrap="square">
            <a:spAutoFit/>
          </a:bodyPr>
          <a:lstStyle/>
          <a:p>
            <a:pPr algn="ctr" rtl="1"/>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ثُمَّ قَالَ أَنْتَ أَخِی وَ وَصِیِّی وَ وَارِثِی   </a:t>
            </a:r>
          </a:p>
        </p:txBody>
      </p:sp>
      <p:sp>
        <p:nvSpPr>
          <p:cNvPr id="3" name="Rectangle 2"/>
          <p:cNvSpPr/>
          <p:nvPr/>
        </p:nvSpPr>
        <p:spPr>
          <a:xfrm>
            <a:off x="3768193" y="2994004"/>
            <a:ext cx="3861905" cy="400110"/>
          </a:xfrm>
          <a:prstGeom prst="rect">
            <a:avLst/>
          </a:prstGeom>
        </p:spPr>
        <p:txBody>
          <a:bodyPr wrap="square">
            <a:spAutoFit/>
          </a:bodyPr>
          <a:lstStyle/>
          <a:p>
            <a:pPr algn="ctr" rtl="1"/>
            <a:r>
              <a:rPr lang="fa-IR" sz="2000" b="1" dirty="0" smtClean="0">
                <a:cs typeface="B Lotus" panose="00000400000000000000" pitchFamily="2" charset="-78"/>
              </a:rPr>
              <a:t>سپس </a:t>
            </a:r>
            <a:r>
              <a:rPr lang="fa-IR" sz="2000" b="1" dirty="0">
                <a:cs typeface="B Lotus" panose="00000400000000000000" pitchFamily="2" charset="-78"/>
              </a:rPr>
              <a:t>فرمود: تو برادر و جانشین و وارث منی</a:t>
            </a:r>
          </a:p>
        </p:txBody>
      </p:sp>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91331" y="3525983"/>
            <a:ext cx="1853381" cy="2172032"/>
          </a:xfrm>
          <a:prstGeom prst="rect">
            <a:avLst/>
          </a:prstGeom>
        </p:spPr>
      </p:pic>
      <p:sp>
        <p:nvSpPr>
          <p:cNvPr id="11" name="Rectangle 10"/>
          <p:cNvSpPr/>
          <p:nvPr/>
        </p:nvSpPr>
        <p:spPr>
          <a:xfrm>
            <a:off x="3365288" y="981860"/>
            <a:ext cx="4667716" cy="461665"/>
          </a:xfrm>
          <a:prstGeom prst="rect">
            <a:avLst/>
          </a:prstGeom>
        </p:spPr>
        <p:txBody>
          <a:bodyPr wrap="square">
            <a:spAutoFit/>
          </a:bodyPr>
          <a:lstStyle/>
          <a:p>
            <a:pPr algn="just" rtl="1"/>
            <a:r>
              <a:rPr lang="fa-IR" sz="2400" b="1" dirty="0" smtClean="0">
                <a:solidFill>
                  <a:schemeClr val="accent1">
                    <a:lumMod val="50000"/>
                  </a:schemeClr>
                </a:solidFill>
                <a:cs typeface="B Lotus" panose="00000400000000000000" pitchFamily="2" charset="-78"/>
              </a:rPr>
              <a:t>ماجرای امیر المومنین(ع) در جریان مهدویت</a:t>
            </a:r>
            <a:endParaRPr lang="en-US" sz="2400" dirty="0">
              <a:solidFill>
                <a:schemeClr val="accent1">
                  <a:lumMod val="50000"/>
                </a:schemeClr>
              </a:solidFill>
            </a:endParaRPr>
          </a:p>
        </p:txBody>
      </p:sp>
      <p:sp>
        <p:nvSpPr>
          <p:cNvPr id="15" name="Rectangle 14"/>
          <p:cNvSpPr/>
          <p:nvPr/>
        </p:nvSpPr>
        <p:spPr>
          <a:xfrm>
            <a:off x="1967439" y="3900234"/>
            <a:ext cx="7903733" cy="1938992"/>
          </a:xfrm>
          <a:prstGeom prst="rect">
            <a:avLst/>
          </a:prstGeom>
        </p:spPr>
        <p:txBody>
          <a:bodyPr wrap="square">
            <a:spAutoFit/>
          </a:bodyPr>
          <a:lstStyle/>
          <a:p>
            <a:pPr algn="ctr" rtl="1"/>
            <a:r>
              <a:rPr lang="fa-IR"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rPr>
              <a:t>هارون (ع) نیز برادر و وصی موسی علیه السلام بود اما وارث ایشان نبود</a:t>
            </a:r>
          </a:p>
          <a:p>
            <a:pPr algn="ctr" rtl="1"/>
            <a:r>
              <a:rPr lang="fa-IR"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rPr>
              <a:t>اهل بیت ع بعد از امیرالمومنین ع وارثان آقا رسول الله و رسولان قبل از ایشان هستند</a:t>
            </a:r>
          </a:p>
          <a:p>
            <a:pPr algn="ctr" rtl="1"/>
            <a:r>
              <a:rPr lang="fa-IR"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rPr>
              <a:t>و شیعیان نیز وارثان اهل بیت ع هستند.</a:t>
            </a:r>
          </a:p>
          <a:p>
            <a:pPr algn="ctr" rtl="1"/>
            <a:endParaRPr lang="fa-IR"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endParaRPr>
          </a:p>
          <a:p>
            <a:pPr algn="ctr" rtl="1"/>
            <a:r>
              <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rPr>
              <a:t>[قصص۵] ص۳۸۵ - وَ نُریدُ أَنْ نَمُنَّ عَلَى الَّذینَ اسْتُضْعِفُوا فِی الْأَرْضِ وَ نَجْعَلَهُمْ أَئِمَّةً وَ نَجْعَلَهُمُ الْوارِثینَ</a:t>
            </a:r>
          </a:p>
        </p:txBody>
      </p:sp>
    </p:spTree>
    <p:extLst>
      <p:ext uri="{BB962C8B-B14F-4D97-AF65-F5344CB8AC3E}">
        <p14:creationId xmlns:p14="http://schemas.microsoft.com/office/powerpoint/2010/main" val="5986610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1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wipe(right)">
                                      <p:cBhvr>
                                        <p:cTn id="17"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5" grpId="0"/>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hlinkClick r:id="rId3" action="ppaction://hlinksldjump"/>
          </p:cNvPr>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1873512"/>
            <a:ext cx="909484" cy="2645528"/>
          </a:xfrm>
          <a:prstGeom prst="rect">
            <a:avLst/>
          </a:prstGeom>
        </p:spPr>
      </p:pic>
      <p:sp>
        <p:nvSpPr>
          <p:cNvPr id="40" name="TextBox 39">
            <a:hlinkClick r:id="rId3" action="ppaction://hlinksldjump"/>
          </p:cNvPr>
          <p:cNvSpPr txBox="1"/>
          <p:nvPr/>
        </p:nvSpPr>
        <p:spPr>
          <a:xfrm>
            <a:off x="10189581" y="2939796"/>
            <a:ext cx="1361270"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متن دعای ندبه</a:t>
            </a:r>
            <a:endParaRPr lang="en-US" sz="2400" b="1" spc="-150" dirty="0">
              <a:solidFill>
                <a:schemeClr val="bg1"/>
              </a:solidFill>
              <a:cs typeface="B Lotus" panose="00000400000000000000" pitchFamily="2" charset="-78"/>
            </a:endParaRPr>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3841" y="5545009"/>
            <a:ext cx="1623441" cy="1298753"/>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7025" y="5061900"/>
            <a:ext cx="1160933" cy="805798"/>
          </a:xfrm>
          <a:prstGeom prst="rect">
            <a:avLst/>
          </a:prstGeom>
        </p:spPr>
      </p:pic>
      <p:sp>
        <p:nvSpPr>
          <p:cNvPr id="2" name="Rectangle 1"/>
          <p:cNvSpPr/>
          <p:nvPr/>
        </p:nvSpPr>
        <p:spPr>
          <a:xfrm>
            <a:off x="4004927" y="2048447"/>
            <a:ext cx="3625171" cy="461665"/>
          </a:xfrm>
          <a:prstGeom prst="rect">
            <a:avLst/>
          </a:prstGeom>
        </p:spPr>
        <p:txBody>
          <a:bodyPr wrap="square">
            <a:spAutoFit/>
          </a:bodyPr>
          <a:lstStyle/>
          <a:p>
            <a:pPr algn="ctr" rtl="1"/>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لَحْمُکَ مِنْ لَحْمِی وَ دَمُکَ مِنْ دَمِی</a:t>
            </a:r>
          </a:p>
        </p:txBody>
      </p:sp>
      <p:sp>
        <p:nvSpPr>
          <p:cNvPr id="3" name="Rectangle 2"/>
          <p:cNvSpPr/>
          <p:nvPr/>
        </p:nvSpPr>
        <p:spPr>
          <a:xfrm>
            <a:off x="3896231" y="3005118"/>
            <a:ext cx="4264810" cy="400110"/>
          </a:xfrm>
          <a:prstGeom prst="rect">
            <a:avLst/>
          </a:prstGeom>
        </p:spPr>
        <p:txBody>
          <a:bodyPr wrap="square">
            <a:spAutoFit/>
          </a:bodyPr>
          <a:lstStyle/>
          <a:p>
            <a:pPr algn="ctr" rtl="1"/>
            <a:r>
              <a:rPr lang="fa-IR" sz="2000" b="1" dirty="0">
                <a:cs typeface="B Lotus" panose="00000400000000000000" pitchFamily="2" charset="-78"/>
              </a:rPr>
              <a:t>گوشتت از گوشت من، و خونت از خون من است</a:t>
            </a:r>
          </a:p>
        </p:txBody>
      </p:sp>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91331" y="3525983"/>
            <a:ext cx="1853381" cy="2172032"/>
          </a:xfrm>
          <a:prstGeom prst="rect">
            <a:avLst/>
          </a:prstGeom>
        </p:spPr>
      </p:pic>
      <p:sp>
        <p:nvSpPr>
          <p:cNvPr id="11" name="Rectangle 10"/>
          <p:cNvSpPr/>
          <p:nvPr/>
        </p:nvSpPr>
        <p:spPr>
          <a:xfrm>
            <a:off x="3365288" y="981860"/>
            <a:ext cx="4667716" cy="461665"/>
          </a:xfrm>
          <a:prstGeom prst="rect">
            <a:avLst/>
          </a:prstGeom>
        </p:spPr>
        <p:txBody>
          <a:bodyPr wrap="square">
            <a:spAutoFit/>
          </a:bodyPr>
          <a:lstStyle/>
          <a:p>
            <a:pPr algn="just" rtl="1"/>
            <a:r>
              <a:rPr lang="fa-IR" sz="2400" b="1" dirty="0" smtClean="0">
                <a:solidFill>
                  <a:schemeClr val="accent1">
                    <a:lumMod val="50000"/>
                  </a:schemeClr>
                </a:solidFill>
                <a:cs typeface="B Lotus" panose="00000400000000000000" pitchFamily="2" charset="-78"/>
              </a:rPr>
              <a:t>ماجرای امیر المومنین(ع) در جریان مهدویت</a:t>
            </a:r>
            <a:endParaRPr lang="en-US" sz="2400" dirty="0">
              <a:solidFill>
                <a:schemeClr val="accent1">
                  <a:lumMod val="50000"/>
                </a:schemeClr>
              </a:solidFill>
            </a:endParaRPr>
          </a:p>
        </p:txBody>
      </p:sp>
    </p:spTree>
    <p:extLst>
      <p:ext uri="{BB962C8B-B14F-4D97-AF65-F5344CB8AC3E}">
        <p14:creationId xmlns:p14="http://schemas.microsoft.com/office/powerpoint/2010/main" val="2464234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hlinkClick r:id="rId3" action="ppaction://hlinksldjump"/>
          </p:cNvPr>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1873512"/>
            <a:ext cx="909484" cy="2645528"/>
          </a:xfrm>
          <a:prstGeom prst="rect">
            <a:avLst/>
          </a:prstGeom>
        </p:spPr>
      </p:pic>
      <p:sp>
        <p:nvSpPr>
          <p:cNvPr id="40" name="TextBox 39">
            <a:hlinkClick r:id="rId3" action="ppaction://hlinksldjump"/>
          </p:cNvPr>
          <p:cNvSpPr txBox="1"/>
          <p:nvPr/>
        </p:nvSpPr>
        <p:spPr>
          <a:xfrm>
            <a:off x="10189581" y="2939796"/>
            <a:ext cx="1361270"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متن دعای ندبه</a:t>
            </a:r>
            <a:endParaRPr lang="en-US" sz="2400" b="1" spc="-150" dirty="0">
              <a:solidFill>
                <a:schemeClr val="bg1"/>
              </a:solidFill>
              <a:cs typeface="B Lotus" panose="00000400000000000000" pitchFamily="2" charset="-78"/>
            </a:endParaRPr>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3841" y="5545009"/>
            <a:ext cx="1623441" cy="1298753"/>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7025" y="5061900"/>
            <a:ext cx="1160933" cy="805798"/>
          </a:xfrm>
          <a:prstGeom prst="rect">
            <a:avLst/>
          </a:prstGeom>
        </p:spPr>
      </p:pic>
      <p:sp>
        <p:nvSpPr>
          <p:cNvPr id="2" name="Rectangle 1"/>
          <p:cNvSpPr/>
          <p:nvPr/>
        </p:nvSpPr>
        <p:spPr>
          <a:xfrm>
            <a:off x="4216050" y="1993489"/>
            <a:ext cx="3625171" cy="461665"/>
          </a:xfrm>
          <a:prstGeom prst="rect">
            <a:avLst/>
          </a:prstGeom>
        </p:spPr>
        <p:txBody>
          <a:bodyPr wrap="square">
            <a:spAutoFit/>
          </a:bodyPr>
          <a:lstStyle/>
          <a:p>
            <a:pPr algn="ctr" rtl="1"/>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وَ سِلْمُکَ سِلْمِی وَ حَرْبُکَ حَرْبِی   </a:t>
            </a:r>
          </a:p>
        </p:txBody>
      </p:sp>
      <p:sp>
        <p:nvSpPr>
          <p:cNvPr id="3" name="Rectangle 2"/>
          <p:cNvSpPr/>
          <p:nvPr/>
        </p:nvSpPr>
        <p:spPr>
          <a:xfrm>
            <a:off x="3548314" y="3090960"/>
            <a:ext cx="4960641" cy="400110"/>
          </a:xfrm>
          <a:prstGeom prst="rect">
            <a:avLst/>
          </a:prstGeom>
        </p:spPr>
        <p:txBody>
          <a:bodyPr wrap="square">
            <a:spAutoFit/>
          </a:bodyPr>
          <a:lstStyle/>
          <a:p>
            <a:pPr algn="ctr" rtl="1"/>
            <a:r>
              <a:rPr lang="fa-IR" sz="2000" b="1" dirty="0">
                <a:cs typeface="B Lotus" panose="00000400000000000000" pitchFamily="2" charset="-78"/>
              </a:rPr>
              <a:t>و آشتی با تو، آشتی با من، و جنگ با تو، جنگ با من است</a:t>
            </a:r>
          </a:p>
        </p:txBody>
      </p:sp>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91331" y="3525983"/>
            <a:ext cx="1853381" cy="2172032"/>
          </a:xfrm>
          <a:prstGeom prst="rect">
            <a:avLst/>
          </a:prstGeom>
        </p:spPr>
      </p:pic>
      <p:sp>
        <p:nvSpPr>
          <p:cNvPr id="11" name="Rectangle 10"/>
          <p:cNvSpPr/>
          <p:nvPr/>
        </p:nvSpPr>
        <p:spPr>
          <a:xfrm>
            <a:off x="3365288" y="981860"/>
            <a:ext cx="4667716" cy="461665"/>
          </a:xfrm>
          <a:prstGeom prst="rect">
            <a:avLst/>
          </a:prstGeom>
        </p:spPr>
        <p:txBody>
          <a:bodyPr wrap="square">
            <a:spAutoFit/>
          </a:bodyPr>
          <a:lstStyle/>
          <a:p>
            <a:pPr algn="just" rtl="1"/>
            <a:r>
              <a:rPr lang="fa-IR" sz="2400" b="1" dirty="0" smtClean="0">
                <a:solidFill>
                  <a:schemeClr val="accent1">
                    <a:lumMod val="50000"/>
                  </a:schemeClr>
                </a:solidFill>
                <a:cs typeface="B Lotus" panose="00000400000000000000" pitchFamily="2" charset="-78"/>
              </a:rPr>
              <a:t>ماجرای امیر المومنین(ع) در جریان مهدویت</a:t>
            </a:r>
            <a:endParaRPr lang="en-US" sz="2400" dirty="0">
              <a:solidFill>
                <a:schemeClr val="accent1">
                  <a:lumMod val="50000"/>
                </a:schemeClr>
              </a:solidFill>
            </a:endParaRPr>
          </a:p>
        </p:txBody>
      </p:sp>
      <p:sp>
        <p:nvSpPr>
          <p:cNvPr id="14" name="Rectangle 13"/>
          <p:cNvSpPr/>
          <p:nvPr/>
        </p:nvSpPr>
        <p:spPr>
          <a:xfrm>
            <a:off x="1967439" y="3900234"/>
            <a:ext cx="7903733" cy="707886"/>
          </a:xfrm>
          <a:prstGeom prst="rect">
            <a:avLst/>
          </a:prstGeom>
        </p:spPr>
        <p:txBody>
          <a:bodyPr wrap="square">
            <a:spAutoFit/>
          </a:bodyPr>
          <a:lstStyle/>
          <a:p>
            <a:pPr algn="ctr" rtl="1"/>
            <a:r>
              <a:rPr lang="fa-IR"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rPr>
              <a:t>در حقیقت سه جنگی که مسلمانان بعد از آقا رسول الله ص با امیرالمومنین ع کردند جنگ با رسول خدا ص بود</a:t>
            </a:r>
            <a:endPar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endParaRPr>
          </a:p>
        </p:txBody>
      </p:sp>
    </p:spTree>
    <p:extLst>
      <p:ext uri="{BB962C8B-B14F-4D97-AF65-F5344CB8AC3E}">
        <p14:creationId xmlns:p14="http://schemas.microsoft.com/office/powerpoint/2010/main" val="37560075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1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right)">
                                      <p:cBhvr>
                                        <p:cTn id="17"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4" grpId="0"/>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hlinkClick r:id="rId3" action="ppaction://hlinksldjump"/>
          </p:cNvPr>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1873512"/>
            <a:ext cx="909484" cy="2645528"/>
          </a:xfrm>
          <a:prstGeom prst="rect">
            <a:avLst/>
          </a:prstGeom>
        </p:spPr>
      </p:pic>
      <p:sp>
        <p:nvSpPr>
          <p:cNvPr id="40" name="TextBox 39">
            <a:hlinkClick r:id="rId3" action="ppaction://hlinksldjump"/>
          </p:cNvPr>
          <p:cNvSpPr txBox="1"/>
          <p:nvPr/>
        </p:nvSpPr>
        <p:spPr>
          <a:xfrm>
            <a:off x="10189581" y="2939796"/>
            <a:ext cx="1361270"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متن دعای ندبه</a:t>
            </a:r>
            <a:endParaRPr lang="en-US" sz="2400" b="1" spc="-150" dirty="0">
              <a:solidFill>
                <a:schemeClr val="bg1"/>
              </a:solidFill>
              <a:cs typeface="B Lotus" panose="00000400000000000000" pitchFamily="2" charset="-78"/>
            </a:endParaRPr>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3841" y="5545009"/>
            <a:ext cx="1623441" cy="1298753"/>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7025" y="5061900"/>
            <a:ext cx="1160933" cy="805798"/>
          </a:xfrm>
          <a:prstGeom prst="rect">
            <a:avLst/>
          </a:prstGeom>
        </p:spPr>
      </p:pic>
      <p:sp>
        <p:nvSpPr>
          <p:cNvPr id="2" name="Rectangle 1"/>
          <p:cNvSpPr/>
          <p:nvPr/>
        </p:nvSpPr>
        <p:spPr>
          <a:xfrm>
            <a:off x="2982414" y="1979382"/>
            <a:ext cx="5873782" cy="461665"/>
          </a:xfrm>
          <a:prstGeom prst="rect">
            <a:avLst/>
          </a:prstGeom>
        </p:spPr>
        <p:txBody>
          <a:bodyPr wrap="square">
            <a:spAutoFit/>
          </a:bodyPr>
          <a:lstStyle/>
          <a:p>
            <a:pPr algn="ctr" rtl="1"/>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وَ الْإِیمَانُ مُخَالِطٌ لَحْمَکَ وَ دَمَکَ کَمَا خَالَطَ لَحْمِی </a:t>
            </a:r>
            <a:r>
              <a:rPr lang="fa-IR" sz="2400" b="1" dirty="0" smtClean="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وَ </a:t>
            </a:r>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دَمِی</a:t>
            </a:r>
          </a:p>
        </p:txBody>
      </p:sp>
      <p:sp>
        <p:nvSpPr>
          <p:cNvPr id="3" name="Rectangle 2"/>
          <p:cNvSpPr/>
          <p:nvPr/>
        </p:nvSpPr>
        <p:spPr>
          <a:xfrm>
            <a:off x="2625213" y="2996221"/>
            <a:ext cx="7137355" cy="400110"/>
          </a:xfrm>
          <a:prstGeom prst="rect">
            <a:avLst/>
          </a:prstGeom>
        </p:spPr>
        <p:txBody>
          <a:bodyPr wrap="square">
            <a:spAutoFit/>
          </a:bodyPr>
          <a:lstStyle/>
          <a:p>
            <a:pPr algn="ctr" rtl="1"/>
            <a:r>
              <a:rPr lang="fa-IR" sz="2000" b="1" dirty="0">
                <a:cs typeface="B Lotus" panose="00000400000000000000" pitchFamily="2" charset="-78"/>
              </a:rPr>
              <a:t>و ایمان با گوشت و خونت آمیخته شده، چنان که با گوشت و خون من درآمیخته</a:t>
            </a:r>
          </a:p>
        </p:txBody>
      </p:sp>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91331" y="3525983"/>
            <a:ext cx="1853381" cy="2172032"/>
          </a:xfrm>
          <a:prstGeom prst="rect">
            <a:avLst/>
          </a:prstGeom>
        </p:spPr>
      </p:pic>
      <p:sp>
        <p:nvSpPr>
          <p:cNvPr id="11" name="Rectangle 10"/>
          <p:cNvSpPr/>
          <p:nvPr/>
        </p:nvSpPr>
        <p:spPr>
          <a:xfrm>
            <a:off x="3365288" y="981860"/>
            <a:ext cx="4667716" cy="461665"/>
          </a:xfrm>
          <a:prstGeom prst="rect">
            <a:avLst/>
          </a:prstGeom>
        </p:spPr>
        <p:txBody>
          <a:bodyPr wrap="square">
            <a:spAutoFit/>
          </a:bodyPr>
          <a:lstStyle/>
          <a:p>
            <a:pPr algn="just" rtl="1"/>
            <a:r>
              <a:rPr lang="fa-IR" sz="2400" b="1" dirty="0" smtClean="0">
                <a:solidFill>
                  <a:schemeClr val="accent1">
                    <a:lumMod val="50000"/>
                  </a:schemeClr>
                </a:solidFill>
                <a:cs typeface="B Lotus" panose="00000400000000000000" pitchFamily="2" charset="-78"/>
              </a:rPr>
              <a:t>ماجرای امیر المومنین(ع) در جریان مهدویت</a:t>
            </a:r>
            <a:endParaRPr lang="en-US" sz="2400" dirty="0">
              <a:solidFill>
                <a:schemeClr val="accent1">
                  <a:lumMod val="50000"/>
                </a:schemeClr>
              </a:solidFill>
            </a:endParaRPr>
          </a:p>
        </p:txBody>
      </p:sp>
    </p:spTree>
    <p:extLst>
      <p:ext uri="{BB962C8B-B14F-4D97-AF65-F5344CB8AC3E}">
        <p14:creationId xmlns:p14="http://schemas.microsoft.com/office/powerpoint/2010/main" val="2903895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hlinkClick r:id="rId3" action="ppaction://hlinksldjump"/>
          </p:cNvPr>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1873512"/>
            <a:ext cx="909484" cy="2645528"/>
          </a:xfrm>
          <a:prstGeom prst="rect">
            <a:avLst/>
          </a:prstGeom>
        </p:spPr>
      </p:pic>
      <p:sp>
        <p:nvSpPr>
          <p:cNvPr id="40" name="TextBox 39">
            <a:hlinkClick r:id="rId3" action="ppaction://hlinksldjump"/>
          </p:cNvPr>
          <p:cNvSpPr txBox="1"/>
          <p:nvPr/>
        </p:nvSpPr>
        <p:spPr>
          <a:xfrm>
            <a:off x="10189581" y="2939796"/>
            <a:ext cx="1361270"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متن دعای ندبه</a:t>
            </a:r>
            <a:endParaRPr lang="en-US" sz="2400" b="1" spc="-150" dirty="0">
              <a:solidFill>
                <a:schemeClr val="bg1"/>
              </a:solidFill>
              <a:cs typeface="B Lotus" panose="00000400000000000000" pitchFamily="2" charset="-78"/>
            </a:endParaRPr>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3841" y="5545009"/>
            <a:ext cx="1623441" cy="1298753"/>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7025" y="5061900"/>
            <a:ext cx="1160933" cy="805798"/>
          </a:xfrm>
          <a:prstGeom prst="rect">
            <a:avLst/>
          </a:prstGeom>
        </p:spPr>
      </p:pic>
      <p:sp>
        <p:nvSpPr>
          <p:cNvPr id="2" name="Rectangle 1"/>
          <p:cNvSpPr/>
          <p:nvPr/>
        </p:nvSpPr>
        <p:spPr>
          <a:xfrm>
            <a:off x="3256999" y="1989040"/>
            <a:ext cx="5873782" cy="461665"/>
          </a:xfrm>
          <a:prstGeom prst="rect">
            <a:avLst/>
          </a:prstGeom>
        </p:spPr>
        <p:txBody>
          <a:bodyPr wrap="square">
            <a:spAutoFit/>
          </a:bodyPr>
          <a:lstStyle/>
          <a:p>
            <a:pPr algn="ctr" rtl="1"/>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وَ أَنْتَ غَداً عَلَى الْحَوْضِ خَلِیفَتِی   </a:t>
            </a:r>
          </a:p>
        </p:txBody>
      </p:sp>
      <p:sp>
        <p:nvSpPr>
          <p:cNvPr id="3" name="Rectangle 2"/>
          <p:cNvSpPr/>
          <p:nvPr/>
        </p:nvSpPr>
        <p:spPr>
          <a:xfrm>
            <a:off x="2625212" y="2883370"/>
            <a:ext cx="7137355" cy="400110"/>
          </a:xfrm>
          <a:prstGeom prst="rect">
            <a:avLst/>
          </a:prstGeom>
        </p:spPr>
        <p:txBody>
          <a:bodyPr wrap="square">
            <a:spAutoFit/>
          </a:bodyPr>
          <a:lstStyle/>
          <a:p>
            <a:pPr algn="ctr" rtl="1"/>
            <a:r>
              <a:rPr lang="fa-IR" sz="2000" b="1" dirty="0">
                <a:cs typeface="B Lotus" panose="00000400000000000000" pitchFamily="2" charset="-78"/>
              </a:rPr>
              <a:t>و تو فردای قیامت کنار حوض کوثر جانشین منی</a:t>
            </a:r>
          </a:p>
        </p:txBody>
      </p:sp>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91331" y="3525983"/>
            <a:ext cx="1853381" cy="2172032"/>
          </a:xfrm>
          <a:prstGeom prst="rect">
            <a:avLst/>
          </a:prstGeom>
        </p:spPr>
      </p:pic>
      <p:sp>
        <p:nvSpPr>
          <p:cNvPr id="11" name="Rectangle 10"/>
          <p:cNvSpPr/>
          <p:nvPr/>
        </p:nvSpPr>
        <p:spPr>
          <a:xfrm>
            <a:off x="3365288" y="981860"/>
            <a:ext cx="4667716" cy="461665"/>
          </a:xfrm>
          <a:prstGeom prst="rect">
            <a:avLst/>
          </a:prstGeom>
        </p:spPr>
        <p:txBody>
          <a:bodyPr wrap="square">
            <a:spAutoFit/>
          </a:bodyPr>
          <a:lstStyle/>
          <a:p>
            <a:pPr algn="just" rtl="1"/>
            <a:r>
              <a:rPr lang="fa-IR" sz="2400" b="1" dirty="0" smtClean="0">
                <a:solidFill>
                  <a:schemeClr val="accent1">
                    <a:lumMod val="50000"/>
                  </a:schemeClr>
                </a:solidFill>
                <a:cs typeface="B Lotus" panose="00000400000000000000" pitchFamily="2" charset="-78"/>
              </a:rPr>
              <a:t>ماجرای امیر المومنین(ع) در جریان مهدویت</a:t>
            </a:r>
            <a:endParaRPr lang="en-US" sz="2400" dirty="0">
              <a:solidFill>
                <a:schemeClr val="accent1">
                  <a:lumMod val="50000"/>
                </a:schemeClr>
              </a:solidFill>
            </a:endParaRPr>
          </a:p>
        </p:txBody>
      </p:sp>
    </p:spTree>
    <p:extLst>
      <p:ext uri="{BB962C8B-B14F-4D97-AF65-F5344CB8AC3E}">
        <p14:creationId xmlns:p14="http://schemas.microsoft.com/office/powerpoint/2010/main" val="1650423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hlinkClick r:id="rId3" action="ppaction://hlinksldjump"/>
          </p:cNvPr>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1873512"/>
            <a:ext cx="909484" cy="2645528"/>
          </a:xfrm>
          <a:prstGeom prst="rect">
            <a:avLst/>
          </a:prstGeom>
        </p:spPr>
      </p:pic>
      <p:sp>
        <p:nvSpPr>
          <p:cNvPr id="40" name="TextBox 39">
            <a:hlinkClick r:id="rId3" action="ppaction://hlinksldjump"/>
          </p:cNvPr>
          <p:cNvSpPr txBox="1"/>
          <p:nvPr/>
        </p:nvSpPr>
        <p:spPr>
          <a:xfrm>
            <a:off x="10189581" y="2939796"/>
            <a:ext cx="1361270"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متن دعای ندبه</a:t>
            </a:r>
            <a:endParaRPr lang="en-US" sz="2400" b="1" spc="-150" dirty="0">
              <a:solidFill>
                <a:schemeClr val="bg1"/>
              </a:solidFill>
              <a:cs typeface="B Lotus" panose="00000400000000000000" pitchFamily="2" charset="-78"/>
            </a:endParaRPr>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3841" y="5545009"/>
            <a:ext cx="1623441" cy="1298753"/>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7025" y="5061900"/>
            <a:ext cx="1160933" cy="805798"/>
          </a:xfrm>
          <a:prstGeom prst="rect">
            <a:avLst/>
          </a:prstGeom>
        </p:spPr>
      </p:pic>
      <p:sp>
        <p:nvSpPr>
          <p:cNvPr id="2" name="Rectangle 1"/>
          <p:cNvSpPr/>
          <p:nvPr/>
        </p:nvSpPr>
        <p:spPr>
          <a:xfrm>
            <a:off x="3256999" y="1989040"/>
            <a:ext cx="5873782" cy="461665"/>
          </a:xfrm>
          <a:prstGeom prst="rect">
            <a:avLst/>
          </a:prstGeom>
        </p:spPr>
        <p:txBody>
          <a:bodyPr wrap="square">
            <a:spAutoFit/>
          </a:bodyPr>
          <a:lstStyle/>
          <a:p>
            <a:pPr algn="ctr" rtl="1"/>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وَ أَنْتَ تَقْضِی دَیْنِی</a:t>
            </a:r>
          </a:p>
        </p:txBody>
      </p:sp>
      <p:sp>
        <p:nvSpPr>
          <p:cNvPr id="3" name="Rectangle 2"/>
          <p:cNvSpPr/>
          <p:nvPr/>
        </p:nvSpPr>
        <p:spPr>
          <a:xfrm>
            <a:off x="2625212" y="2883370"/>
            <a:ext cx="7137355" cy="400110"/>
          </a:xfrm>
          <a:prstGeom prst="rect">
            <a:avLst/>
          </a:prstGeom>
        </p:spPr>
        <p:txBody>
          <a:bodyPr wrap="square">
            <a:spAutoFit/>
          </a:bodyPr>
          <a:lstStyle/>
          <a:p>
            <a:pPr algn="ctr" rtl="1"/>
            <a:r>
              <a:rPr lang="fa-IR" sz="2000" b="1" dirty="0">
                <a:cs typeface="B Lotus" panose="00000400000000000000" pitchFamily="2" charset="-78"/>
              </a:rPr>
              <a:t>و تو </a:t>
            </a:r>
            <a:r>
              <a:rPr lang="fa-IR" sz="2000" b="1" dirty="0" smtClean="0">
                <a:cs typeface="B Lotus" panose="00000400000000000000" pitchFamily="2" charset="-78"/>
              </a:rPr>
              <a:t>دِین مرا ادا خواهی کرد</a:t>
            </a:r>
            <a:endParaRPr lang="fa-IR" sz="2000" b="1" dirty="0">
              <a:cs typeface="B Lotus" panose="00000400000000000000" pitchFamily="2" charset="-78"/>
            </a:endParaRPr>
          </a:p>
        </p:txBody>
      </p:sp>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91331" y="3525983"/>
            <a:ext cx="1853381" cy="2172032"/>
          </a:xfrm>
          <a:prstGeom prst="rect">
            <a:avLst/>
          </a:prstGeom>
        </p:spPr>
      </p:pic>
      <p:sp>
        <p:nvSpPr>
          <p:cNvPr id="11" name="Rectangle 10"/>
          <p:cNvSpPr/>
          <p:nvPr/>
        </p:nvSpPr>
        <p:spPr>
          <a:xfrm>
            <a:off x="3365288" y="981860"/>
            <a:ext cx="4667716" cy="461665"/>
          </a:xfrm>
          <a:prstGeom prst="rect">
            <a:avLst/>
          </a:prstGeom>
        </p:spPr>
        <p:txBody>
          <a:bodyPr wrap="square">
            <a:spAutoFit/>
          </a:bodyPr>
          <a:lstStyle/>
          <a:p>
            <a:pPr algn="just" rtl="1"/>
            <a:r>
              <a:rPr lang="fa-IR" sz="2400" b="1" dirty="0" smtClean="0">
                <a:solidFill>
                  <a:schemeClr val="accent1">
                    <a:lumMod val="50000"/>
                  </a:schemeClr>
                </a:solidFill>
                <a:cs typeface="B Lotus" panose="00000400000000000000" pitchFamily="2" charset="-78"/>
              </a:rPr>
              <a:t>ماجرای امیر المومنین(ع) در جریان مهدویت</a:t>
            </a:r>
            <a:endParaRPr lang="en-US" sz="2400" dirty="0">
              <a:solidFill>
                <a:schemeClr val="accent1">
                  <a:lumMod val="50000"/>
                </a:schemeClr>
              </a:solidFill>
            </a:endParaRPr>
          </a:p>
        </p:txBody>
      </p:sp>
      <p:sp>
        <p:nvSpPr>
          <p:cNvPr id="14" name="Rectangle 13"/>
          <p:cNvSpPr/>
          <p:nvPr/>
        </p:nvSpPr>
        <p:spPr>
          <a:xfrm>
            <a:off x="1967439" y="3900234"/>
            <a:ext cx="7903733" cy="1015663"/>
          </a:xfrm>
          <a:prstGeom prst="rect">
            <a:avLst/>
          </a:prstGeom>
        </p:spPr>
        <p:txBody>
          <a:bodyPr wrap="square">
            <a:spAutoFit/>
          </a:bodyPr>
          <a:lstStyle/>
          <a:p>
            <a:pPr algn="ctr" rtl="1"/>
            <a:r>
              <a:rPr lang="fa-IR"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rPr>
              <a:t>آقا رسول الله ص که حق الناس که به ذمه نداشتند</a:t>
            </a:r>
          </a:p>
          <a:p>
            <a:pPr algn="ctr" rtl="1"/>
            <a:r>
              <a:rPr lang="fa-IR"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rPr>
              <a:t>پس این چه دِینی است که مولا امیرالمومنین ع ادا می کنند؟</a:t>
            </a:r>
          </a:p>
          <a:p>
            <a:pPr algn="ctr" rtl="1"/>
            <a:r>
              <a:rPr lang="fa-IR"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rPr>
              <a:t>در چه زمانی این دِین ادا می شود؟</a:t>
            </a:r>
            <a:endPar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endParaRPr>
          </a:p>
        </p:txBody>
      </p:sp>
    </p:spTree>
    <p:extLst>
      <p:ext uri="{BB962C8B-B14F-4D97-AF65-F5344CB8AC3E}">
        <p14:creationId xmlns:p14="http://schemas.microsoft.com/office/powerpoint/2010/main" val="20054622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1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right)">
                                      <p:cBhvr>
                                        <p:cTn id="17"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4" grpId="0"/>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hlinkClick r:id="rId3" action="ppaction://hlinksldjump"/>
          </p:cNvPr>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1873512"/>
            <a:ext cx="909484" cy="2645528"/>
          </a:xfrm>
          <a:prstGeom prst="rect">
            <a:avLst/>
          </a:prstGeom>
        </p:spPr>
      </p:pic>
      <p:sp>
        <p:nvSpPr>
          <p:cNvPr id="40" name="TextBox 39">
            <a:hlinkClick r:id="rId3" action="ppaction://hlinksldjump"/>
          </p:cNvPr>
          <p:cNvSpPr txBox="1"/>
          <p:nvPr/>
        </p:nvSpPr>
        <p:spPr>
          <a:xfrm>
            <a:off x="10189581" y="2939796"/>
            <a:ext cx="1361270"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متن دعای ندبه</a:t>
            </a:r>
            <a:endParaRPr lang="en-US" sz="2400" b="1" spc="-150" dirty="0">
              <a:solidFill>
                <a:schemeClr val="bg1"/>
              </a:solidFill>
              <a:cs typeface="B Lotus" panose="00000400000000000000" pitchFamily="2" charset="-78"/>
            </a:endParaRPr>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3841" y="5545009"/>
            <a:ext cx="1623441" cy="1298753"/>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7025" y="5061900"/>
            <a:ext cx="1160933" cy="805798"/>
          </a:xfrm>
          <a:prstGeom prst="rect">
            <a:avLst/>
          </a:prstGeom>
        </p:spPr>
      </p:pic>
      <p:sp>
        <p:nvSpPr>
          <p:cNvPr id="2" name="Rectangle 1"/>
          <p:cNvSpPr/>
          <p:nvPr/>
        </p:nvSpPr>
        <p:spPr>
          <a:xfrm>
            <a:off x="3256999" y="1989040"/>
            <a:ext cx="5873782" cy="461665"/>
          </a:xfrm>
          <a:prstGeom prst="rect">
            <a:avLst/>
          </a:prstGeom>
        </p:spPr>
        <p:txBody>
          <a:bodyPr wrap="square">
            <a:spAutoFit/>
          </a:bodyPr>
          <a:lstStyle/>
          <a:p>
            <a:pPr algn="ctr" rtl="1"/>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وَ تُنْجِزُ عِدَاتِی</a:t>
            </a:r>
          </a:p>
        </p:txBody>
      </p:sp>
      <p:sp>
        <p:nvSpPr>
          <p:cNvPr id="3" name="Rectangle 2"/>
          <p:cNvSpPr/>
          <p:nvPr/>
        </p:nvSpPr>
        <p:spPr>
          <a:xfrm>
            <a:off x="2625212" y="2883370"/>
            <a:ext cx="7137355" cy="400110"/>
          </a:xfrm>
          <a:prstGeom prst="rect">
            <a:avLst/>
          </a:prstGeom>
        </p:spPr>
        <p:txBody>
          <a:bodyPr wrap="square">
            <a:spAutoFit/>
          </a:bodyPr>
          <a:lstStyle/>
          <a:p>
            <a:pPr algn="ctr" rtl="1"/>
            <a:r>
              <a:rPr lang="fa-IR" sz="2000" b="1" dirty="0" smtClean="0">
                <a:cs typeface="B Lotus" panose="00000400000000000000" pitchFamily="2" charset="-78"/>
              </a:rPr>
              <a:t>و وعده های مرا محقق خواهی کرد</a:t>
            </a:r>
            <a:endParaRPr lang="fa-IR" sz="2000" b="1" dirty="0">
              <a:cs typeface="B Lotus" panose="00000400000000000000" pitchFamily="2" charset="-78"/>
            </a:endParaRPr>
          </a:p>
        </p:txBody>
      </p:sp>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91331" y="3525983"/>
            <a:ext cx="1853381" cy="2172032"/>
          </a:xfrm>
          <a:prstGeom prst="rect">
            <a:avLst/>
          </a:prstGeom>
        </p:spPr>
      </p:pic>
      <p:sp>
        <p:nvSpPr>
          <p:cNvPr id="11" name="Rectangle 10"/>
          <p:cNvSpPr/>
          <p:nvPr/>
        </p:nvSpPr>
        <p:spPr>
          <a:xfrm>
            <a:off x="3365288" y="981860"/>
            <a:ext cx="4667716" cy="461665"/>
          </a:xfrm>
          <a:prstGeom prst="rect">
            <a:avLst/>
          </a:prstGeom>
        </p:spPr>
        <p:txBody>
          <a:bodyPr wrap="square">
            <a:spAutoFit/>
          </a:bodyPr>
          <a:lstStyle/>
          <a:p>
            <a:pPr algn="just" rtl="1"/>
            <a:r>
              <a:rPr lang="fa-IR" sz="2400" b="1" dirty="0" smtClean="0">
                <a:solidFill>
                  <a:schemeClr val="accent1">
                    <a:lumMod val="50000"/>
                  </a:schemeClr>
                </a:solidFill>
                <a:cs typeface="B Lotus" panose="00000400000000000000" pitchFamily="2" charset="-78"/>
              </a:rPr>
              <a:t>ماجرای امیر المومنین(ع) در جریان مهدویت</a:t>
            </a:r>
            <a:endParaRPr lang="en-US" sz="2400" dirty="0">
              <a:solidFill>
                <a:schemeClr val="accent1">
                  <a:lumMod val="50000"/>
                </a:schemeClr>
              </a:solidFill>
            </a:endParaRPr>
          </a:p>
        </p:txBody>
      </p:sp>
      <p:sp>
        <p:nvSpPr>
          <p:cNvPr id="14" name="Rectangle 13"/>
          <p:cNvSpPr/>
          <p:nvPr/>
        </p:nvSpPr>
        <p:spPr>
          <a:xfrm>
            <a:off x="1967439" y="3900234"/>
            <a:ext cx="7903733" cy="707886"/>
          </a:xfrm>
          <a:prstGeom prst="rect">
            <a:avLst/>
          </a:prstGeom>
        </p:spPr>
        <p:txBody>
          <a:bodyPr wrap="square">
            <a:spAutoFit/>
          </a:bodyPr>
          <a:lstStyle/>
          <a:p>
            <a:pPr algn="ctr" rtl="1"/>
            <a:r>
              <a:rPr lang="fa-IR"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rPr>
              <a:t>کدام وعده های رسول خدا ص محقق نشد؟</a:t>
            </a:r>
          </a:p>
          <a:p>
            <a:pPr algn="ctr" rtl="1"/>
            <a:r>
              <a:rPr lang="fa-IR"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rPr>
              <a:t>کدام وعده به این جریان مهدویت ارتباط دارد که محقق نشد؟</a:t>
            </a:r>
            <a:endPar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endParaRPr>
          </a:p>
        </p:txBody>
      </p:sp>
    </p:spTree>
    <p:extLst>
      <p:ext uri="{BB962C8B-B14F-4D97-AF65-F5344CB8AC3E}">
        <p14:creationId xmlns:p14="http://schemas.microsoft.com/office/powerpoint/2010/main" val="9067847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1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right)">
                                      <p:cBhvr>
                                        <p:cTn id="17"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4" grpId="0"/>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hlinkClick r:id="rId3" action="ppaction://hlinksldjump"/>
          </p:cNvPr>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1873512"/>
            <a:ext cx="909484" cy="2645528"/>
          </a:xfrm>
          <a:prstGeom prst="rect">
            <a:avLst/>
          </a:prstGeom>
        </p:spPr>
      </p:pic>
      <p:sp>
        <p:nvSpPr>
          <p:cNvPr id="40" name="TextBox 39">
            <a:hlinkClick r:id="rId3" action="ppaction://hlinksldjump"/>
          </p:cNvPr>
          <p:cNvSpPr txBox="1"/>
          <p:nvPr/>
        </p:nvSpPr>
        <p:spPr>
          <a:xfrm>
            <a:off x="10189581" y="2939796"/>
            <a:ext cx="1361270"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متن دعای ندبه</a:t>
            </a:r>
            <a:endParaRPr lang="en-US" sz="2400" b="1" spc="-150" dirty="0">
              <a:solidFill>
                <a:schemeClr val="bg1"/>
              </a:solidFill>
              <a:cs typeface="B Lotus" panose="00000400000000000000" pitchFamily="2" charset="-78"/>
            </a:endParaRPr>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3841" y="5545009"/>
            <a:ext cx="1623441" cy="1298753"/>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7025" y="5061900"/>
            <a:ext cx="1160933" cy="805798"/>
          </a:xfrm>
          <a:prstGeom prst="rect">
            <a:avLst/>
          </a:prstGeom>
        </p:spPr>
      </p:pic>
      <p:sp>
        <p:nvSpPr>
          <p:cNvPr id="2" name="Rectangle 1"/>
          <p:cNvSpPr/>
          <p:nvPr/>
        </p:nvSpPr>
        <p:spPr>
          <a:xfrm>
            <a:off x="3256999" y="1989040"/>
            <a:ext cx="5873782" cy="461665"/>
          </a:xfrm>
          <a:prstGeom prst="rect">
            <a:avLst/>
          </a:prstGeom>
        </p:spPr>
        <p:txBody>
          <a:bodyPr wrap="square">
            <a:spAutoFit/>
          </a:bodyPr>
          <a:lstStyle/>
          <a:p>
            <a:pPr algn="ctr" rtl="1"/>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وَ شِیعَتُکَ عَلَى مَنَابِرَ مِنْ </a:t>
            </a:r>
            <a:r>
              <a:rPr lang="fa-IR" sz="2400" b="1" dirty="0" smtClean="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نُورٍ مُبْیَضَّةً </a:t>
            </a:r>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وُجُوهُهُمْ</a:t>
            </a:r>
          </a:p>
        </p:txBody>
      </p:sp>
      <p:sp>
        <p:nvSpPr>
          <p:cNvPr id="3" name="Rectangle 2"/>
          <p:cNvSpPr/>
          <p:nvPr/>
        </p:nvSpPr>
        <p:spPr>
          <a:xfrm>
            <a:off x="2625212" y="2883370"/>
            <a:ext cx="7137355" cy="400110"/>
          </a:xfrm>
          <a:prstGeom prst="rect">
            <a:avLst/>
          </a:prstGeom>
        </p:spPr>
        <p:txBody>
          <a:bodyPr wrap="square">
            <a:spAutoFit/>
          </a:bodyPr>
          <a:lstStyle/>
          <a:p>
            <a:pPr algn="ctr" rtl="1"/>
            <a:r>
              <a:rPr lang="fa-IR" sz="2000" b="1" dirty="0">
                <a:cs typeface="B Lotus" panose="00000400000000000000" pitchFamily="2" charset="-78"/>
              </a:rPr>
              <a:t>و شیعیان تو بر منبرهایی از نورند، ‌در حالی که رویشان سپید</a:t>
            </a:r>
          </a:p>
        </p:txBody>
      </p:sp>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91331" y="3525983"/>
            <a:ext cx="1853381" cy="2172032"/>
          </a:xfrm>
          <a:prstGeom prst="rect">
            <a:avLst/>
          </a:prstGeom>
        </p:spPr>
      </p:pic>
      <p:sp>
        <p:nvSpPr>
          <p:cNvPr id="11" name="Rectangle 10"/>
          <p:cNvSpPr/>
          <p:nvPr/>
        </p:nvSpPr>
        <p:spPr>
          <a:xfrm>
            <a:off x="3365288" y="981860"/>
            <a:ext cx="4667716" cy="461665"/>
          </a:xfrm>
          <a:prstGeom prst="rect">
            <a:avLst/>
          </a:prstGeom>
        </p:spPr>
        <p:txBody>
          <a:bodyPr wrap="square">
            <a:spAutoFit/>
          </a:bodyPr>
          <a:lstStyle/>
          <a:p>
            <a:pPr algn="just" rtl="1"/>
            <a:r>
              <a:rPr lang="fa-IR" sz="2400" b="1" dirty="0" smtClean="0">
                <a:solidFill>
                  <a:schemeClr val="accent1">
                    <a:lumMod val="50000"/>
                  </a:schemeClr>
                </a:solidFill>
                <a:cs typeface="B Lotus" panose="00000400000000000000" pitchFamily="2" charset="-78"/>
              </a:rPr>
              <a:t>ماجرای امیر المومنین(ع) در جریان مهدویت</a:t>
            </a:r>
            <a:endParaRPr lang="en-US" sz="2400" dirty="0">
              <a:solidFill>
                <a:schemeClr val="accent1">
                  <a:lumMod val="50000"/>
                </a:schemeClr>
              </a:solidFill>
            </a:endParaRPr>
          </a:p>
        </p:txBody>
      </p:sp>
      <p:sp>
        <p:nvSpPr>
          <p:cNvPr id="14" name="Rectangle 13"/>
          <p:cNvSpPr/>
          <p:nvPr/>
        </p:nvSpPr>
        <p:spPr>
          <a:xfrm>
            <a:off x="1967439" y="3900234"/>
            <a:ext cx="7903733" cy="1631216"/>
          </a:xfrm>
          <a:prstGeom prst="rect">
            <a:avLst/>
          </a:prstGeom>
        </p:spPr>
        <p:txBody>
          <a:bodyPr wrap="square">
            <a:spAutoFit/>
          </a:bodyPr>
          <a:lstStyle/>
          <a:p>
            <a:pPr algn="ctr" rtl="1"/>
            <a:r>
              <a:rPr lang="fa-IR"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rPr>
              <a:t>این عبارت باید به عبارت های پیشین که درباره اداء دِین رسول الله ص و احقاق وعده های رسول خدا ص است ارتباط دارد و در یک جریان است</a:t>
            </a:r>
          </a:p>
          <a:p>
            <a:pPr algn="ctr" rtl="1"/>
            <a:endPar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endParaRPr>
          </a:p>
          <a:p>
            <a:pPr algn="ctr" rtl="1"/>
            <a:r>
              <a:rPr lang="fa-IR"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rPr>
              <a:t>جریان مهدویت به بهشت ظهور ختم می شود، و همنشینی شیعیان امیرالمومنین(ع) با آقا رسول الله صلوات الله علیه و آله و سلم</a:t>
            </a:r>
            <a:endPar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endParaRPr>
          </a:p>
        </p:txBody>
      </p:sp>
    </p:spTree>
    <p:extLst>
      <p:ext uri="{BB962C8B-B14F-4D97-AF65-F5344CB8AC3E}">
        <p14:creationId xmlns:p14="http://schemas.microsoft.com/office/powerpoint/2010/main" val="41079753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1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right)">
                                      <p:cBhvr>
                                        <p:cTn id="17"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4" grpId="0"/>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hlinkClick r:id="rId3" action="ppaction://hlinksldjump"/>
          </p:cNvPr>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1873512"/>
            <a:ext cx="909484" cy="2645528"/>
          </a:xfrm>
          <a:prstGeom prst="rect">
            <a:avLst/>
          </a:prstGeom>
        </p:spPr>
      </p:pic>
      <p:sp>
        <p:nvSpPr>
          <p:cNvPr id="40" name="TextBox 39">
            <a:hlinkClick r:id="rId3" action="ppaction://hlinksldjump"/>
          </p:cNvPr>
          <p:cNvSpPr txBox="1"/>
          <p:nvPr/>
        </p:nvSpPr>
        <p:spPr>
          <a:xfrm>
            <a:off x="10189581" y="2939796"/>
            <a:ext cx="1361270"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متن دعای ندبه</a:t>
            </a:r>
            <a:endParaRPr lang="en-US" sz="2400" b="1" spc="-150" dirty="0">
              <a:solidFill>
                <a:schemeClr val="bg1"/>
              </a:solidFill>
              <a:cs typeface="B Lotus" panose="00000400000000000000" pitchFamily="2" charset="-78"/>
            </a:endParaRPr>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3841" y="5545009"/>
            <a:ext cx="1623441" cy="1298753"/>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7025" y="5061900"/>
            <a:ext cx="1160933" cy="805798"/>
          </a:xfrm>
          <a:prstGeom prst="rect">
            <a:avLst/>
          </a:prstGeom>
        </p:spPr>
      </p:pic>
      <p:sp>
        <p:nvSpPr>
          <p:cNvPr id="2" name="Rectangle 1"/>
          <p:cNvSpPr/>
          <p:nvPr/>
        </p:nvSpPr>
        <p:spPr>
          <a:xfrm>
            <a:off x="3256999" y="1989040"/>
            <a:ext cx="5873782" cy="461665"/>
          </a:xfrm>
          <a:prstGeom prst="rect">
            <a:avLst/>
          </a:prstGeom>
        </p:spPr>
        <p:txBody>
          <a:bodyPr wrap="square">
            <a:spAutoFit/>
          </a:bodyPr>
          <a:lstStyle/>
          <a:p>
            <a:pPr algn="ctr" rtl="1"/>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حَوْلِی فِی الْجَنَّةِ وَ هُمْ جِیرَانِی‌</a:t>
            </a:r>
          </a:p>
        </p:txBody>
      </p:sp>
      <p:sp>
        <p:nvSpPr>
          <p:cNvPr id="3" name="Rectangle 2"/>
          <p:cNvSpPr/>
          <p:nvPr/>
        </p:nvSpPr>
        <p:spPr>
          <a:xfrm>
            <a:off x="2625212" y="2883370"/>
            <a:ext cx="7137355" cy="400110"/>
          </a:xfrm>
          <a:prstGeom prst="rect">
            <a:avLst/>
          </a:prstGeom>
        </p:spPr>
        <p:txBody>
          <a:bodyPr wrap="square">
            <a:spAutoFit/>
          </a:bodyPr>
          <a:lstStyle/>
          <a:p>
            <a:pPr algn="ctr" rtl="1"/>
            <a:r>
              <a:rPr lang="fa-IR" sz="2000" b="1" dirty="0">
                <a:cs typeface="B Lotus" panose="00000400000000000000" pitchFamily="2" charset="-78"/>
              </a:rPr>
              <a:t>و در بهشت پیرامون من، و همسایگان مَنند</a:t>
            </a:r>
          </a:p>
        </p:txBody>
      </p:sp>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91331" y="3525983"/>
            <a:ext cx="1853381" cy="2172032"/>
          </a:xfrm>
          <a:prstGeom prst="rect">
            <a:avLst/>
          </a:prstGeom>
        </p:spPr>
      </p:pic>
      <p:sp>
        <p:nvSpPr>
          <p:cNvPr id="11" name="Rectangle 10"/>
          <p:cNvSpPr/>
          <p:nvPr/>
        </p:nvSpPr>
        <p:spPr>
          <a:xfrm>
            <a:off x="3365288" y="981860"/>
            <a:ext cx="4667716" cy="461665"/>
          </a:xfrm>
          <a:prstGeom prst="rect">
            <a:avLst/>
          </a:prstGeom>
        </p:spPr>
        <p:txBody>
          <a:bodyPr wrap="square">
            <a:spAutoFit/>
          </a:bodyPr>
          <a:lstStyle/>
          <a:p>
            <a:pPr algn="just" rtl="1"/>
            <a:r>
              <a:rPr lang="fa-IR" sz="2400" b="1" dirty="0" smtClean="0">
                <a:solidFill>
                  <a:schemeClr val="accent1">
                    <a:lumMod val="50000"/>
                  </a:schemeClr>
                </a:solidFill>
                <a:cs typeface="B Lotus" panose="00000400000000000000" pitchFamily="2" charset="-78"/>
              </a:rPr>
              <a:t>ماجرای امیر المومنین(ع) در جریان مهدویت</a:t>
            </a:r>
            <a:endParaRPr lang="en-US" sz="2400" dirty="0">
              <a:solidFill>
                <a:schemeClr val="accent1">
                  <a:lumMod val="50000"/>
                </a:schemeClr>
              </a:solidFill>
            </a:endParaRPr>
          </a:p>
        </p:txBody>
      </p:sp>
      <p:sp>
        <p:nvSpPr>
          <p:cNvPr id="14" name="Rectangle 13"/>
          <p:cNvSpPr/>
          <p:nvPr/>
        </p:nvSpPr>
        <p:spPr>
          <a:xfrm>
            <a:off x="1967439" y="3900234"/>
            <a:ext cx="7903733" cy="1631216"/>
          </a:xfrm>
          <a:prstGeom prst="rect">
            <a:avLst/>
          </a:prstGeom>
        </p:spPr>
        <p:txBody>
          <a:bodyPr wrap="square">
            <a:spAutoFit/>
          </a:bodyPr>
          <a:lstStyle/>
          <a:p>
            <a:pPr algn="ctr" rtl="1"/>
            <a:r>
              <a:rPr lang="fa-IR"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rPr>
              <a:t>این عبارت باید به عبارت های پیشین که درباره اداء دِین رسول الله ص و احقاق وعده های رسول خدا ص است ارتباط دارد و در یک جریان است</a:t>
            </a:r>
          </a:p>
          <a:p>
            <a:pPr algn="ctr" rtl="1"/>
            <a:endPar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endParaRPr>
          </a:p>
          <a:p>
            <a:pPr algn="ctr" rtl="1"/>
            <a:r>
              <a:rPr lang="fa-IR"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rPr>
              <a:t>جریان مهدویت به بهشت ظهور ختم می شود، و همنشینی شیعیان امیرالمومنین(ع) با آقا رسول الله صلوات الله علیه و آله و سلم</a:t>
            </a:r>
            <a:endPar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endParaRPr>
          </a:p>
        </p:txBody>
      </p:sp>
    </p:spTree>
    <p:extLst>
      <p:ext uri="{BB962C8B-B14F-4D97-AF65-F5344CB8AC3E}">
        <p14:creationId xmlns:p14="http://schemas.microsoft.com/office/powerpoint/2010/main" val="2038064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1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right)">
                                      <p:cBhvr>
                                        <p:cTn id="17"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4" grpId="0"/>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hlinkClick r:id="rId3" action="ppaction://hlinksldjump"/>
          </p:cNvPr>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1873512"/>
            <a:ext cx="909484" cy="2645528"/>
          </a:xfrm>
          <a:prstGeom prst="rect">
            <a:avLst/>
          </a:prstGeom>
        </p:spPr>
      </p:pic>
      <p:sp>
        <p:nvSpPr>
          <p:cNvPr id="40" name="TextBox 39">
            <a:hlinkClick r:id="rId3" action="ppaction://hlinksldjump"/>
          </p:cNvPr>
          <p:cNvSpPr txBox="1"/>
          <p:nvPr/>
        </p:nvSpPr>
        <p:spPr>
          <a:xfrm>
            <a:off x="10189581" y="2939796"/>
            <a:ext cx="1361270"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متن دعای ندبه</a:t>
            </a:r>
            <a:endParaRPr lang="en-US" sz="2400" b="1" spc="-150" dirty="0">
              <a:solidFill>
                <a:schemeClr val="bg1"/>
              </a:solidFill>
              <a:cs typeface="B Lotus" panose="00000400000000000000" pitchFamily="2" charset="-78"/>
            </a:endParaRPr>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3841" y="5545009"/>
            <a:ext cx="1623441" cy="1298753"/>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7025" y="5061900"/>
            <a:ext cx="1160933" cy="805798"/>
          </a:xfrm>
          <a:prstGeom prst="rect">
            <a:avLst/>
          </a:prstGeom>
        </p:spPr>
      </p:pic>
      <p:sp>
        <p:nvSpPr>
          <p:cNvPr id="2" name="Rectangle 1"/>
          <p:cNvSpPr/>
          <p:nvPr/>
        </p:nvSpPr>
        <p:spPr>
          <a:xfrm>
            <a:off x="2982414" y="2035783"/>
            <a:ext cx="5873782" cy="461665"/>
          </a:xfrm>
          <a:prstGeom prst="rect">
            <a:avLst/>
          </a:prstGeom>
        </p:spPr>
        <p:txBody>
          <a:bodyPr wrap="square">
            <a:spAutoFit/>
          </a:bodyPr>
          <a:lstStyle/>
          <a:p>
            <a:pPr algn="ctr" rtl="1"/>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وَ لَوْ لاَ أَنْتَ یَا عَلِیُّ لَمْ یُعْرَفِ الْمُؤْمِنُونَ بَعْدِی‌</a:t>
            </a:r>
          </a:p>
        </p:txBody>
      </p:sp>
      <p:sp>
        <p:nvSpPr>
          <p:cNvPr id="3" name="Rectangle 2"/>
          <p:cNvSpPr/>
          <p:nvPr/>
        </p:nvSpPr>
        <p:spPr>
          <a:xfrm>
            <a:off x="2350627" y="2889651"/>
            <a:ext cx="7137355" cy="400110"/>
          </a:xfrm>
          <a:prstGeom prst="rect">
            <a:avLst/>
          </a:prstGeom>
        </p:spPr>
        <p:txBody>
          <a:bodyPr wrap="square">
            <a:spAutoFit/>
          </a:bodyPr>
          <a:lstStyle/>
          <a:p>
            <a:pPr algn="ctr" rtl="1"/>
            <a:r>
              <a:rPr lang="fa-IR" sz="2000" b="1" dirty="0">
                <a:cs typeface="B Lotus" panose="00000400000000000000" pitchFamily="2" charset="-78"/>
              </a:rPr>
              <a:t>و اگر تو ای علی نبودی، اهل ایمان پس از من شناخته نمی‌شدند</a:t>
            </a:r>
          </a:p>
        </p:txBody>
      </p:sp>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91331" y="3525983"/>
            <a:ext cx="1853381" cy="2172032"/>
          </a:xfrm>
          <a:prstGeom prst="rect">
            <a:avLst/>
          </a:prstGeom>
        </p:spPr>
      </p:pic>
      <p:sp>
        <p:nvSpPr>
          <p:cNvPr id="11" name="Rectangle 10"/>
          <p:cNvSpPr/>
          <p:nvPr/>
        </p:nvSpPr>
        <p:spPr>
          <a:xfrm>
            <a:off x="3365288" y="981860"/>
            <a:ext cx="4667716" cy="461665"/>
          </a:xfrm>
          <a:prstGeom prst="rect">
            <a:avLst/>
          </a:prstGeom>
        </p:spPr>
        <p:txBody>
          <a:bodyPr wrap="square">
            <a:spAutoFit/>
          </a:bodyPr>
          <a:lstStyle/>
          <a:p>
            <a:pPr algn="just" rtl="1"/>
            <a:r>
              <a:rPr lang="fa-IR" sz="2400" b="1" dirty="0" smtClean="0">
                <a:solidFill>
                  <a:schemeClr val="accent1">
                    <a:lumMod val="50000"/>
                  </a:schemeClr>
                </a:solidFill>
                <a:cs typeface="B Lotus" panose="00000400000000000000" pitchFamily="2" charset="-78"/>
              </a:rPr>
              <a:t>ماجرای امیر المومنین(ع) در جریان مهدویت</a:t>
            </a:r>
            <a:endParaRPr lang="en-US" sz="2400" dirty="0">
              <a:solidFill>
                <a:schemeClr val="accent1">
                  <a:lumMod val="50000"/>
                </a:schemeClr>
              </a:solidFill>
            </a:endParaRPr>
          </a:p>
        </p:txBody>
      </p:sp>
      <p:sp>
        <p:nvSpPr>
          <p:cNvPr id="14" name="Rectangle 13"/>
          <p:cNvSpPr/>
          <p:nvPr/>
        </p:nvSpPr>
        <p:spPr>
          <a:xfrm>
            <a:off x="1967439" y="3900234"/>
            <a:ext cx="7903733" cy="1015663"/>
          </a:xfrm>
          <a:prstGeom prst="rect">
            <a:avLst/>
          </a:prstGeom>
        </p:spPr>
        <p:txBody>
          <a:bodyPr wrap="square">
            <a:spAutoFit/>
          </a:bodyPr>
          <a:lstStyle/>
          <a:p>
            <a:pPr algn="ctr" rtl="1"/>
            <a:r>
              <a:rPr lang="fa-IR"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rPr>
              <a:t>چه مومنینی مد نظر اقا رسول الله ص است؟</a:t>
            </a:r>
          </a:p>
          <a:p>
            <a:pPr algn="ctr" rtl="1"/>
            <a:r>
              <a:rPr lang="fa-IR"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rPr>
              <a:t>که فقط با ولایت امیرالمومنین قابل تشخیص است؟</a:t>
            </a:r>
          </a:p>
          <a:p>
            <a:pPr algn="ctr" rtl="1"/>
            <a:r>
              <a:rPr lang="fa-IR"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rPr>
              <a:t>این مومنین ایمان به چه چیزی دارند؟</a:t>
            </a:r>
          </a:p>
        </p:txBody>
      </p:sp>
    </p:spTree>
    <p:extLst>
      <p:ext uri="{BB962C8B-B14F-4D97-AF65-F5344CB8AC3E}">
        <p14:creationId xmlns:p14="http://schemas.microsoft.com/office/powerpoint/2010/main" val="37109861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1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right)">
                                      <p:cBhvr>
                                        <p:cTn id="17"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4" grpId="0"/>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hlinkClick r:id="rId3" action="ppaction://hlinksldjump"/>
          </p:cNvPr>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1873512"/>
            <a:ext cx="909484" cy="2645528"/>
          </a:xfrm>
          <a:prstGeom prst="rect">
            <a:avLst/>
          </a:prstGeom>
        </p:spPr>
      </p:pic>
      <p:sp>
        <p:nvSpPr>
          <p:cNvPr id="40" name="TextBox 39">
            <a:hlinkClick r:id="rId3" action="ppaction://hlinksldjump"/>
          </p:cNvPr>
          <p:cNvSpPr txBox="1"/>
          <p:nvPr/>
        </p:nvSpPr>
        <p:spPr>
          <a:xfrm>
            <a:off x="10189581" y="2939796"/>
            <a:ext cx="1361270"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متن دعای ندبه</a:t>
            </a:r>
            <a:endParaRPr lang="en-US" sz="2400" b="1" spc="-150" dirty="0">
              <a:solidFill>
                <a:schemeClr val="bg1"/>
              </a:solidFill>
              <a:cs typeface="B Lotus" panose="00000400000000000000" pitchFamily="2" charset="-78"/>
            </a:endParaRPr>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3841" y="5545009"/>
            <a:ext cx="1623441" cy="1298753"/>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7025" y="5061900"/>
            <a:ext cx="1160933" cy="805798"/>
          </a:xfrm>
          <a:prstGeom prst="rect">
            <a:avLst/>
          </a:prstGeom>
        </p:spPr>
      </p:pic>
      <p:sp>
        <p:nvSpPr>
          <p:cNvPr id="2" name="Rectangle 1"/>
          <p:cNvSpPr/>
          <p:nvPr/>
        </p:nvSpPr>
        <p:spPr>
          <a:xfrm>
            <a:off x="2982414" y="2035783"/>
            <a:ext cx="5873782" cy="461665"/>
          </a:xfrm>
          <a:prstGeom prst="rect">
            <a:avLst/>
          </a:prstGeom>
        </p:spPr>
        <p:txBody>
          <a:bodyPr wrap="square">
            <a:spAutoFit/>
          </a:bodyPr>
          <a:lstStyle/>
          <a:p>
            <a:pPr algn="ctr" rtl="1"/>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وَ کَانَ بَعْدَهُ هُدًى مِنَ الضَّلاَلِ</a:t>
            </a:r>
          </a:p>
        </p:txBody>
      </p:sp>
      <p:sp>
        <p:nvSpPr>
          <p:cNvPr id="3" name="Rectangle 2"/>
          <p:cNvSpPr/>
          <p:nvPr/>
        </p:nvSpPr>
        <p:spPr>
          <a:xfrm>
            <a:off x="2350627" y="2889651"/>
            <a:ext cx="7137355" cy="400110"/>
          </a:xfrm>
          <a:prstGeom prst="rect">
            <a:avLst/>
          </a:prstGeom>
        </p:spPr>
        <p:txBody>
          <a:bodyPr wrap="square">
            <a:spAutoFit/>
          </a:bodyPr>
          <a:lstStyle/>
          <a:p>
            <a:pPr algn="ctr" rtl="1"/>
            <a:r>
              <a:rPr lang="fa-IR" sz="2000" b="1" dirty="0">
                <a:cs typeface="B Lotus" panose="00000400000000000000" pitchFamily="2" charset="-78"/>
              </a:rPr>
              <a:t>و آن حضرت پس از پیامبر، مایه هدایت از </a:t>
            </a:r>
            <a:r>
              <a:rPr lang="fa-IR" sz="2000" b="1" dirty="0" smtClean="0">
                <a:cs typeface="B Lotus" panose="00000400000000000000" pitchFamily="2" charset="-78"/>
              </a:rPr>
              <a:t>آن گمراهی بود</a:t>
            </a:r>
            <a:endParaRPr lang="fa-IR" sz="2000" b="1" dirty="0">
              <a:cs typeface="B Lotus" panose="00000400000000000000" pitchFamily="2" charset="-78"/>
            </a:endParaRPr>
          </a:p>
        </p:txBody>
      </p:sp>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91331" y="3525983"/>
            <a:ext cx="1853381" cy="2172032"/>
          </a:xfrm>
          <a:prstGeom prst="rect">
            <a:avLst/>
          </a:prstGeom>
        </p:spPr>
      </p:pic>
      <p:sp>
        <p:nvSpPr>
          <p:cNvPr id="11" name="Rectangle 10"/>
          <p:cNvSpPr/>
          <p:nvPr/>
        </p:nvSpPr>
        <p:spPr>
          <a:xfrm>
            <a:off x="3365288" y="981860"/>
            <a:ext cx="4667716" cy="461665"/>
          </a:xfrm>
          <a:prstGeom prst="rect">
            <a:avLst/>
          </a:prstGeom>
        </p:spPr>
        <p:txBody>
          <a:bodyPr wrap="square">
            <a:spAutoFit/>
          </a:bodyPr>
          <a:lstStyle/>
          <a:p>
            <a:pPr algn="just" rtl="1"/>
            <a:r>
              <a:rPr lang="fa-IR" sz="2400" b="1" dirty="0" smtClean="0">
                <a:solidFill>
                  <a:schemeClr val="accent1">
                    <a:lumMod val="50000"/>
                  </a:schemeClr>
                </a:solidFill>
                <a:cs typeface="B Lotus" panose="00000400000000000000" pitchFamily="2" charset="-78"/>
              </a:rPr>
              <a:t>ماجرای امیر المومنین(ع) در جریان مهدویت</a:t>
            </a:r>
            <a:endParaRPr lang="en-US" sz="2400" dirty="0">
              <a:solidFill>
                <a:schemeClr val="accent1">
                  <a:lumMod val="50000"/>
                </a:schemeClr>
              </a:solidFill>
            </a:endParaRPr>
          </a:p>
        </p:txBody>
      </p:sp>
      <p:sp>
        <p:nvSpPr>
          <p:cNvPr id="14" name="Rectangle 13"/>
          <p:cNvSpPr/>
          <p:nvPr/>
        </p:nvSpPr>
        <p:spPr>
          <a:xfrm>
            <a:off x="1967439" y="3900234"/>
            <a:ext cx="7903733" cy="400110"/>
          </a:xfrm>
          <a:prstGeom prst="rect">
            <a:avLst/>
          </a:prstGeom>
        </p:spPr>
        <p:txBody>
          <a:bodyPr wrap="square">
            <a:spAutoFit/>
          </a:bodyPr>
          <a:lstStyle/>
          <a:p>
            <a:pPr algn="ctr" rtl="1"/>
            <a:r>
              <a:rPr lang="fa-IR"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rPr>
              <a:t>چه گمراهی بعد از آقا رسول الله ص واقع شد؟ که امیر المومنین ع مایه هدایت از آن بودند؟</a:t>
            </a:r>
            <a:endPar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endParaRPr>
          </a:p>
        </p:txBody>
      </p:sp>
    </p:spTree>
    <p:extLst>
      <p:ext uri="{BB962C8B-B14F-4D97-AF65-F5344CB8AC3E}">
        <p14:creationId xmlns:p14="http://schemas.microsoft.com/office/powerpoint/2010/main" val="21392711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1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right)">
                                      <p:cBhvr>
                                        <p:cTn id="17"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4" grpId="0"/>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hlinkClick r:id="rId3" action="ppaction://hlinksldjump"/>
          </p:cNvPr>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1873512"/>
            <a:ext cx="909484" cy="2645528"/>
          </a:xfrm>
          <a:prstGeom prst="rect">
            <a:avLst/>
          </a:prstGeom>
        </p:spPr>
      </p:pic>
      <p:sp>
        <p:nvSpPr>
          <p:cNvPr id="40" name="TextBox 39">
            <a:hlinkClick r:id="rId3" action="ppaction://hlinksldjump"/>
          </p:cNvPr>
          <p:cNvSpPr txBox="1"/>
          <p:nvPr/>
        </p:nvSpPr>
        <p:spPr>
          <a:xfrm>
            <a:off x="10189581" y="2939796"/>
            <a:ext cx="1361270"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متن دعای ندبه</a:t>
            </a:r>
            <a:endParaRPr lang="en-US" sz="2400" b="1" spc="-150" dirty="0">
              <a:solidFill>
                <a:schemeClr val="bg1"/>
              </a:solidFill>
              <a:cs typeface="B Lotus" panose="00000400000000000000" pitchFamily="2" charset="-78"/>
            </a:endParaRPr>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3841" y="5545009"/>
            <a:ext cx="1623441" cy="1298753"/>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7025" y="5061900"/>
            <a:ext cx="1160933" cy="805798"/>
          </a:xfrm>
          <a:prstGeom prst="rect">
            <a:avLst/>
          </a:prstGeom>
        </p:spPr>
      </p:pic>
      <p:sp>
        <p:nvSpPr>
          <p:cNvPr id="2" name="Rectangle 1"/>
          <p:cNvSpPr/>
          <p:nvPr/>
        </p:nvSpPr>
        <p:spPr>
          <a:xfrm>
            <a:off x="2982414" y="2035783"/>
            <a:ext cx="5873782" cy="461665"/>
          </a:xfrm>
          <a:prstGeom prst="rect">
            <a:avLst/>
          </a:prstGeom>
        </p:spPr>
        <p:txBody>
          <a:bodyPr wrap="square">
            <a:spAutoFit/>
          </a:bodyPr>
          <a:lstStyle/>
          <a:p>
            <a:pPr algn="ctr" rtl="1"/>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وَ نُوراً مِنَ الْعَمَى </a:t>
            </a:r>
          </a:p>
        </p:txBody>
      </p:sp>
      <p:sp>
        <p:nvSpPr>
          <p:cNvPr id="3" name="Rectangle 2"/>
          <p:cNvSpPr/>
          <p:nvPr/>
        </p:nvSpPr>
        <p:spPr>
          <a:xfrm>
            <a:off x="2350627" y="2889651"/>
            <a:ext cx="7137355" cy="400110"/>
          </a:xfrm>
          <a:prstGeom prst="rect">
            <a:avLst/>
          </a:prstGeom>
        </p:spPr>
        <p:txBody>
          <a:bodyPr wrap="square">
            <a:spAutoFit/>
          </a:bodyPr>
          <a:lstStyle/>
          <a:p>
            <a:pPr algn="ctr" rtl="1"/>
            <a:r>
              <a:rPr lang="fa-IR" sz="2000" b="1" dirty="0" smtClean="0">
                <a:cs typeface="B Lotus" panose="00000400000000000000" pitchFamily="2" charset="-78"/>
              </a:rPr>
              <a:t>وبعد از رسول خدا ص ایشان نوری مانع از آن کوری بودند</a:t>
            </a:r>
            <a:endParaRPr lang="fa-IR" sz="2000" b="1" dirty="0">
              <a:cs typeface="B Lotus" panose="00000400000000000000" pitchFamily="2" charset="-78"/>
            </a:endParaRPr>
          </a:p>
        </p:txBody>
      </p:sp>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91331" y="3525983"/>
            <a:ext cx="1853381" cy="2172032"/>
          </a:xfrm>
          <a:prstGeom prst="rect">
            <a:avLst/>
          </a:prstGeom>
        </p:spPr>
      </p:pic>
      <p:sp>
        <p:nvSpPr>
          <p:cNvPr id="11" name="Rectangle 10"/>
          <p:cNvSpPr/>
          <p:nvPr/>
        </p:nvSpPr>
        <p:spPr>
          <a:xfrm>
            <a:off x="3365288" y="981860"/>
            <a:ext cx="4667716" cy="461665"/>
          </a:xfrm>
          <a:prstGeom prst="rect">
            <a:avLst/>
          </a:prstGeom>
        </p:spPr>
        <p:txBody>
          <a:bodyPr wrap="square">
            <a:spAutoFit/>
          </a:bodyPr>
          <a:lstStyle/>
          <a:p>
            <a:pPr algn="just" rtl="1"/>
            <a:r>
              <a:rPr lang="fa-IR" sz="2400" b="1" dirty="0" smtClean="0">
                <a:solidFill>
                  <a:schemeClr val="accent1">
                    <a:lumMod val="50000"/>
                  </a:schemeClr>
                </a:solidFill>
                <a:cs typeface="B Lotus" panose="00000400000000000000" pitchFamily="2" charset="-78"/>
              </a:rPr>
              <a:t>ماجرای امیر المومنین(ع) در جریان مهدویت</a:t>
            </a:r>
            <a:endParaRPr lang="en-US" sz="2400" dirty="0">
              <a:solidFill>
                <a:schemeClr val="accent1">
                  <a:lumMod val="50000"/>
                </a:schemeClr>
              </a:solidFill>
            </a:endParaRPr>
          </a:p>
        </p:txBody>
      </p:sp>
      <p:sp>
        <p:nvSpPr>
          <p:cNvPr id="14" name="Rectangle 13"/>
          <p:cNvSpPr/>
          <p:nvPr/>
        </p:nvSpPr>
        <p:spPr>
          <a:xfrm>
            <a:off x="1967439" y="3900234"/>
            <a:ext cx="7903733" cy="400110"/>
          </a:xfrm>
          <a:prstGeom prst="rect">
            <a:avLst/>
          </a:prstGeom>
        </p:spPr>
        <p:txBody>
          <a:bodyPr wrap="square">
            <a:spAutoFit/>
          </a:bodyPr>
          <a:lstStyle/>
          <a:p>
            <a:pPr algn="ctr" rtl="1"/>
            <a:r>
              <a:rPr lang="fa-IR"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rPr>
              <a:t>چه کوری و نابینایی بعد از آقا رسول الله ص واقع شد؟ که نور امیرالمومنین مانع آن بود؟</a:t>
            </a:r>
            <a:endPar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endParaRPr>
          </a:p>
        </p:txBody>
      </p:sp>
    </p:spTree>
    <p:extLst>
      <p:ext uri="{BB962C8B-B14F-4D97-AF65-F5344CB8AC3E}">
        <p14:creationId xmlns:p14="http://schemas.microsoft.com/office/powerpoint/2010/main" val="19842400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1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right)">
                                      <p:cBhvr>
                                        <p:cTn id="17"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4" grpId="0"/>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hlinkClick r:id="rId3" action="ppaction://hlinksldjump"/>
          </p:cNvPr>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1873512"/>
            <a:ext cx="909484" cy="2645528"/>
          </a:xfrm>
          <a:prstGeom prst="rect">
            <a:avLst/>
          </a:prstGeom>
        </p:spPr>
      </p:pic>
      <p:sp>
        <p:nvSpPr>
          <p:cNvPr id="40" name="TextBox 39">
            <a:hlinkClick r:id="rId3" action="ppaction://hlinksldjump"/>
          </p:cNvPr>
          <p:cNvSpPr txBox="1"/>
          <p:nvPr/>
        </p:nvSpPr>
        <p:spPr>
          <a:xfrm>
            <a:off x="10189581" y="2939796"/>
            <a:ext cx="1361270"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متن دعای ندبه</a:t>
            </a:r>
            <a:endParaRPr lang="en-US" sz="2400" b="1" spc="-150" dirty="0">
              <a:solidFill>
                <a:schemeClr val="bg1"/>
              </a:solidFill>
              <a:cs typeface="B Lotus" panose="00000400000000000000" pitchFamily="2" charset="-78"/>
            </a:endParaRPr>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3841" y="5545009"/>
            <a:ext cx="1623441" cy="1298753"/>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7025" y="5061900"/>
            <a:ext cx="1160933" cy="805798"/>
          </a:xfrm>
          <a:prstGeom prst="rect">
            <a:avLst/>
          </a:prstGeom>
        </p:spPr>
      </p:pic>
      <p:sp>
        <p:nvSpPr>
          <p:cNvPr id="2" name="Rectangle 1"/>
          <p:cNvSpPr/>
          <p:nvPr/>
        </p:nvSpPr>
        <p:spPr>
          <a:xfrm>
            <a:off x="2982414" y="2035783"/>
            <a:ext cx="5873782" cy="461665"/>
          </a:xfrm>
          <a:prstGeom prst="rect">
            <a:avLst/>
          </a:prstGeom>
        </p:spPr>
        <p:txBody>
          <a:bodyPr wrap="square">
            <a:spAutoFit/>
          </a:bodyPr>
          <a:lstStyle/>
          <a:p>
            <a:pPr algn="ctr" rtl="1"/>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وَ حَبْلَ اللَّهِ الْمَتِینَ </a:t>
            </a:r>
          </a:p>
        </p:txBody>
      </p:sp>
      <p:sp>
        <p:nvSpPr>
          <p:cNvPr id="3" name="Rectangle 2"/>
          <p:cNvSpPr/>
          <p:nvPr/>
        </p:nvSpPr>
        <p:spPr>
          <a:xfrm>
            <a:off x="2513659" y="2889651"/>
            <a:ext cx="7137355" cy="400110"/>
          </a:xfrm>
          <a:prstGeom prst="rect">
            <a:avLst/>
          </a:prstGeom>
        </p:spPr>
        <p:txBody>
          <a:bodyPr wrap="square">
            <a:spAutoFit/>
          </a:bodyPr>
          <a:lstStyle/>
          <a:p>
            <a:pPr algn="ctr" rtl="1"/>
            <a:r>
              <a:rPr lang="fa-IR" sz="2000" b="1" dirty="0" smtClean="0">
                <a:cs typeface="B Lotus" panose="00000400000000000000" pitchFamily="2" charset="-78"/>
              </a:rPr>
              <a:t>وبعد از رسول خدا ص </a:t>
            </a:r>
            <a:r>
              <a:rPr lang="fa-IR" sz="2000" b="1" dirty="0">
                <a:cs typeface="B Lotus" panose="00000400000000000000" pitchFamily="2" charset="-78"/>
              </a:rPr>
              <a:t>ایشان و ریسمان استوار </a:t>
            </a:r>
            <a:r>
              <a:rPr lang="fa-IR" sz="2000" b="1" dirty="0" smtClean="0">
                <a:cs typeface="B Lotus" panose="00000400000000000000" pitchFamily="2" charset="-78"/>
              </a:rPr>
              <a:t>خداوند بودند</a:t>
            </a:r>
            <a:endParaRPr lang="fa-IR" sz="2000" b="1" dirty="0">
              <a:cs typeface="B Lotus" panose="00000400000000000000" pitchFamily="2" charset="-78"/>
            </a:endParaRPr>
          </a:p>
        </p:txBody>
      </p:sp>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91331" y="3525983"/>
            <a:ext cx="1853381" cy="2172032"/>
          </a:xfrm>
          <a:prstGeom prst="rect">
            <a:avLst/>
          </a:prstGeom>
        </p:spPr>
      </p:pic>
      <p:sp>
        <p:nvSpPr>
          <p:cNvPr id="11" name="Rectangle 10"/>
          <p:cNvSpPr/>
          <p:nvPr/>
        </p:nvSpPr>
        <p:spPr>
          <a:xfrm>
            <a:off x="3365288" y="981860"/>
            <a:ext cx="4667716" cy="461665"/>
          </a:xfrm>
          <a:prstGeom prst="rect">
            <a:avLst/>
          </a:prstGeom>
        </p:spPr>
        <p:txBody>
          <a:bodyPr wrap="square">
            <a:spAutoFit/>
          </a:bodyPr>
          <a:lstStyle/>
          <a:p>
            <a:pPr algn="just" rtl="1"/>
            <a:r>
              <a:rPr lang="fa-IR" sz="2400" b="1" dirty="0" smtClean="0">
                <a:solidFill>
                  <a:schemeClr val="accent1">
                    <a:lumMod val="50000"/>
                  </a:schemeClr>
                </a:solidFill>
                <a:cs typeface="B Lotus" panose="00000400000000000000" pitchFamily="2" charset="-78"/>
              </a:rPr>
              <a:t>ماجرای امیر المومنین(ع) در جریان مهدویت</a:t>
            </a:r>
            <a:endParaRPr lang="en-US" sz="2400" dirty="0">
              <a:solidFill>
                <a:schemeClr val="accent1">
                  <a:lumMod val="50000"/>
                </a:schemeClr>
              </a:solidFill>
            </a:endParaRPr>
          </a:p>
        </p:txBody>
      </p:sp>
      <p:sp>
        <p:nvSpPr>
          <p:cNvPr id="14" name="Rectangle 13"/>
          <p:cNvSpPr/>
          <p:nvPr/>
        </p:nvSpPr>
        <p:spPr>
          <a:xfrm>
            <a:off x="1967439" y="3900234"/>
            <a:ext cx="7903733" cy="1938992"/>
          </a:xfrm>
          <a:prstGeom prst="rect">
            <a:avLst/>
          </a:prstGeom>
        </p:spPr>
        <p:txBody>
          <a:bodyPr wrap="square">
            <a:spAutoFit/>
          </a:bodyPr>
          <a:lstStyle/>
          <a:p>
            <a:pPr algn="ctr" rtl="1"/>
            <a:r>
              <a:rPr lang="fa-IR"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rPr>
              <a:t>حبل الله وقتی مطرح می شود که افراد بر سر دره ای از آتش در حال سقوط به درون آن هستند</a:t>
            </a:r>
          </a:p>
          <a:p>
            <a:pPr algn="ctr" rtl="1"/>
            <a:endParaRPr lang="fa-IR"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endParaRPr>
          </a:p>
          <a:p>
            <a:pPr algn="ctr" rtl="1"/>
            <a:r>
              <a:rPr lang="fa-IR"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rPr>
              <a:t>حبلُ </a:t>
            </a:r>
            <a:r>
              <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rPr>
              <a:t>الله:     [۱ آیه]</a:t>
            </a:r>
          </a:p>
          <a:p>
            <a:pPr algn="ctr" rtl="1"/>
            <a:r>
              <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rPr>
              <a:t>     : وَ اعْتَصِمُوا بِحَبْلِ اللّهِ جَمیعًا وَ لا تَفَرَّقُوا وَ اذْکُرُوا نِعْمَتَ اللّهِ </a:t>
            </a:r>
            <a:r>
              <a:rPr lang="fa-IR"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rPr>
              <a:t>عَلَیْکُمْ </a:t>
            </a:r>
            <a:r>
              <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rPr>
              <a:t>إِذْ کُنْتُمْ أَعْداءً فَأَلَّفَ   بَیْنَ قُلُوبِکُمْ فَأَصْبَحْتُمْ بِنِعْمَتِهِ إِخْوانًا </a:t>
            </a:r>
            <a:r>
              <a:rPr lang="fa-IR"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rPr>
              <a:t>وَ </a:t>
            </a:r>
            <a:r>
              <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rPr>
              <a:t>کُنْتُمْ عَلى شَفا حُفْرَةٍ مِنَ النّارِ فَأَنْقَذَکُمْ مِنْها کَذلِکَ یُبَیِّنُ اللّهُ لَکُمْ آیاتِهِ لَعَلَّکُمْ </a:t>
            </a:r>
            <a:r>
              <a:rPr lang="fa-IR"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rPr>
              <a:t>تَهْتَدُونَ </a:t>
            </a:r>
            <a:r>
              <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rPr>
              <a:t>[آل‌عمران۱۰۳] </a:t>
            </a:r>
          </a:p>
        </p:txBody>
      </p:sp>
    </p:spTree>
    <p:extLst>
      <p:ext uri="{BB962C8B-B14F-4D97-AF65-F5344CB8AC3E}">
        <p14:creationId xmlns:p14="http://schemas.microsoft.com/office/powerpoint/2010/main" val="256929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1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right)">
                                      <p:cBhvr>
                                        <p:cTn id="17"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4" grpId="0"/>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hlinkClick r:id="rId3" action="ppaction://hlinksldjump"/>
          </p:cNvPr>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1873512"/>
            <a:ext cx="909484" cy="2645528"/>
          </a:xfrm>
          <a:prstGeom prst="rect">
            <a:avLst/>
          </a:prstGeom>
        </p:spPr>
      </p:pic>
      <p:sp>
        <p:nvSpPr>
          <p:cNvPr id="40" name="TextBox 39">
            <a:hlinkClick r:id="rId3" action="ppaction://hlinksldjump"/>
          </p:cNvPr>
          <p:cNvSpPr txBox="1"/>
          <p:nvPr/>
        </p:nvSpPr>
        <p:spPr>
          <a:xfrm>
            <a:off x="10189581" y="2939796"/>
            <a:ext cx="1361270"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متن دعای ندبه</a:t>
            </a:r>
            <a:endParaRPr lang="en-US" sz="2400" b="1" spc="-150" dirty="0">
              <a:solidFill>
                <a:schemeClr val="bg1"/>
              </a:solidFill>
              <a:cs typeface="B Lotus" panose="00000400000000000000" pitchFamily="2" charset="-78"/>
            </a:endParaRPr>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3841" y="5545009"/>
            <a:ext cx="1623441" cy="1298753"/>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7025" y="5061900"/>
            <a:ext cx="1160933" cy="805798"/>
          </a:xfrm>
          <a:prstGeom prst="rect">
            <a:avLst/>
          </a:prstGeom>
        </p:spPr>
      </p:pic>
      <p:sp>
        <p:nvSpPr>
          <p:cNvPr id="2" name="Rectangle 1"/>
          <p:cNvSpPr/>
          <p:nvPr/>
        </p:nvSpPr>
        <p:spPr>
          <a:xfrm>
            <a:off x="2982414" y="2035783"/>
            <a:ext cx="5873782" cy="461665"/>
          </a:xfrm>
          <a:prstGeom prst="rect">
            <a:avLst/>
          </a:prstGeom>
        </p:spPr>
        <p:txBody>
          <a:bodyPr wrap="square">
            <a:spAutoFit/>
          </a:bodyPr>
          <a:lstStyle/>
          <a:p>
            <a:pPr algn="ctr" rtl="1"/>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وَ صِرَاطَهُ الْمُسْتَقِیمَ‌</a:t>
            </a:r>
          </a:p>
        </p:txBody>
      </p:sp>
      <p:sp>
        <p:nvSpPr>
          <p:cNvPr id="3" name="Rectangle 2"/>
          <p:cNvSpPr/>
          <p:nvPr/>
        </p:nvSpPr>
        <p:spPr>
          <a:xfrm>
            <a:off x="2513659" y="2889651"/>
            <a:ext cx="7137355" cy="400110"/>
          </a:xfrm>
          <a:prstGeom prst="rect">
            <a:avLst/>
          </a:prstGeom>
        </p:spPr>
        <p:txBody>
          <a:bodyPr wrap="square">
            <a:spAutoFit/>
          </a:bodyPr>
          <a:lstStyle/>
          <a:p>
            <a:pPr algn="ctr" rtl="1"/>
            <a:r>
              <a:rPr lang="fa-IR" sz="2000" b="1" dirty="0" smtClean="0">
                <a:cs typeface="B Lotus" panose="00000400000000000000" pitchFamily="2" charset="-78"/>
              </a:rPr>
              <a:t>وبعد از رسول خدا ص </a:t>
            </a:r>
            <a:r>
              <a:rPr lang="fa-IR" sz="2000" b="1">
                <a:cs typeface="B Lotus" panose="00000400000000000000" pitchFamily="2" charset="-78"/>
              </a:rPr>
              <a:t>ایشان </a:t>
            </a:r>
            <a:r>
              <a:rPr lang="fa-IR" sz="2000" b="1" smtClean="0">
                <a:cs typeface="B Lotus" panose="00000400000000000000" pitchFamily="2" charset="-78"/>
              </a:rPr>
              <a:t>صراط المستقیم بودند</a:t>
            </a:r>
            <a:endParaRPr lang="fa-IR" sz="2000" b="1" dirty="0">
              <a:cs typeface="B Lotus" panose="00000400000000000000" pitchFamily="2" charset="-78"/>
            </a:endParaRPr>
          </a:p>
        </p:txBody>
      </p:sp>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91331" y="3525983"/>
            <a:ext cx="1853381" cy="2172032"/>
          </a:xfrm>
          <a:prstGeom prst="rect">
            <a:avLst/>
          </a:prstGeom>
        </p:spPr>
      </p:pic>
      <p:sp>
        <p:nvSpPr>
          <p:cNvPr id="11" name="Rectangle 10"/>
          <p:cNvSpPr/>
          <p:nvPr/>
        </p:nvSpPr>
        <p:spPr>
          <a:xfrm>
            <a:off x="3365288" y="981860"/>
            <a:ext cx="4667716" cy="461665"/>
          </a:xfrm>
          <a:prstGeom prst="rect">
            <a:avLst/>
          </a:prstGeom>
        </p:spPr>
        <p:txBody>
          <a:bodyPr wrap="square">
            <a:spAutoFit/>
          </a:bodyPr>
          <a:lstStyle/>
          <a:p>
            <a:pPr algn="just" rtl="1"/>
            <a:r>
              <a:rPr lang="fa-IR" sz="2400" b="1" dirty="0" smtClean="0">
                <a:solidFill>
                  <a:schemeClr val="accent1">
                    <a:lumMod val="50000"/>
                  </a:schemeClr>
                </a:solidFill>
                <a:cs typeface="B Lotus" panose="00000400000000000000" pitchFamily="2" charset="-78"/>
              </a:rPr>
              <a:t>ماجرای امیر المومنین(ع) در جریان مهدویت</a:t>
            </a:r>
            <a:endParaRPr lang="en-US" sz="2400" dirty="0">
              <a:solidFill>
                <a:schemeClr val="accent1">
                  <a:lumMod val="50000"/>
                </a:schemeClr>
              </a:solidFill>
            </a:endParaRPr>
          </a:p>
        </p:txBody>
      </p:sp>
    </p:spTree>
    <p:extLst>
      <p:ext uri="{BB962C8B-B14F-4D97-AF65-F5344CB8AC3E}">
        <p14:creationId xmlns:p14="http://schemas.microsoft.com/office/powerpoint/2010/main" val="9129797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hlinkClick r:id="rId3" action="ppaction://hlinksldjump"/>
          </p:cNvPr>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1873512"/>
            <a:ext cx="909484" cy="2645528"/>
          </a:xfrm>
          <a:prstGeom prst="rect">
            <a:avLst/>
          </a:prstGeom>
        </p:spPr>
      </p:pic>
      <p:sp>
        <p:nvSpPr>
          <p:cNvPr id="40" name="TextBox 39">
            <a:hlinkClick r:id="rId3" action="ppaction://hlinksldjump"/>
          </p:cNvPr>
          <p:cNvSpPr txBox="1"/>
          <p:nvPr/>
        </p:nvSpPr>
        <p:spPr>
          <a:xfrm>
            <a:off x="10189581" y="2939796"/>
            <a:ext cx="1361270"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متن دعای ندبه</a:t>
            </a:r>
            <a:endParaRPr lang="en-US" sz="2400" b="1" spc="-150" dirty="0">
              <a:solidFill>
                <a:schemeClr val="bg1"/>
              </a:solidFill>
              <a:cs typeface="B Lotus" panose="00000400000000000000" pitchFamily="2" charset="-78"/>
            </a:endParaRPr>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3841" y="5545009"/>
            <a:ext cx="1623441" cy="1298753"/>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7025" y="5061900"/>
            <a:ext cx="1160933" cy="805798"/>
          </a:xfrm>
          <a:prstGeom prst="rect">
            <a:avLst/>
          </a:prstGeom>
        </p:spPr>
      </p:pic>
      <p:sp>
        <p:nvSpPr>
          <p:cNvPr id="2" name="Rectangle 1"/>
          <p:cNvSpPr/>
          <p:nvPr/>
        </p:nvSpPr>
        <p:spPr>
          <a:xfrm>
            <a:off x="2982414" y="2035783"/>
            <a:ext cx="5873782" cy="461665"/>
          </a:xfrm>
          <a:prstGeom prst="rect">
            <a:avLst/>
          </a:prstGeom>
        </p:spPr>
        <p:txBody>
          <a:bodyPr wrap="square">
            <a:spAutoFit/>
          </a:bodyPr>
          <a:lstStyle/>
          <a:p>
            <a:pPr algn="ctr" rtl="1"/>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لاَ یُسْبَقُ بِقَرَابَةٍ فِی رَحِمٍ</a:t>
            </a:r>
          </a:p>
        </p:txBody>
      </p:sp>
      <p:sp>
        <p:nvSpPr>
          <p:cNvPr id="3" name="Rectangle 2"/>
          <p:cNvSpPr/>
          <p:nvPr/>
        </p:nvSpPr>
        <p:spPr>
          <a:xfrm>
            <a:off x="2513659" y="2889651"/>
            <a:ext cx="7137355" cy="400110"/>
          </a:xfrm>
          <a:prstGeom prst="rect">
            <a:avLst/>
          </a:prstGeom>
        </p:spPr>
        <p:txBody>
          <a:bodyPr wrap="square">
            <a:spAutoFit/>
          </a:bodyPr>
          <a:lstStyle/>
          <a:p>
            <a:pPr algn="ctr" rtl="1"/>
            <a:r>
              <a:rPr lang="fa-IR" sz="2000" b="1" dirty="0">
                <a:cs typeface="B Lotus" panose="00000400000000000000" pitchFamily="2" charset="-78"/>
              </a:rPr>
              <a:t>با نزدیکی‌اش در خویشاوندی به رسول خدا، کسی بر او پیشی نگرفت</a:t>
            </a:r>
          </a:p>
        </p:txBody>
      </p:sp>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91331" y="3525983"/>
            <a:ext cx="1853381" cy="2172032"/>
          </a:xfrm>
          <a:prstGeom prst="rect">
            <a:avLst/>
          </a:prstGeom>
        </p:spPr>
      </p:pic>
      <p:sp>
        <p:nvSpPr>
          <p:cNvPr id="11" name="Rectangle 10"/>
          <p:cNvSpPr/>
          <p:nvPr/>
        </p:nvSpPr>
        <p:spPr>
          <a:xfrm>
            <a:off x="3365288" y="981860"/>
            <a:ext cx="4667716" cy="461665"/>
          </a:xfrm>
          <a:prstGeom prst="rect">
            <a:avLst/>
          </a:prstGeom>
        </p:spPr>
        <p:txBody>
          <a:bodyPr wrap="square">
            <a:spAutoFit/>
          </a:bodyPr>
          <a:lstStyle/>
          <a:p>
            <a:pPr algn="just" rtl="1"/>
            <a:r>
              <a:rPr lang="fa-IR" sz="2400" b="1" dirty="0" smtClean="0">
                <a:solidFill>
                  <a:schemeClr val="accent1">
                    <a:lumMod val="50000"/>
                  </a:schemeClr>
                </a:solidFill>
                <a:cs typeface="B Lotus" panose="00000400000000000000" pitchFamily="2" charset="-78"/>
              </a:rPr>
              <a:t>ماجرای امیر المومنین(ع) در جریان مهدویت</a:t>
            </a:r>
            <a:endParaRPr lang="en-US" sz="2400" dirty="0">
              <a:solidFill>
                <a:schemeClr val="accent1">
                  <a:lumMod val="50000"/>
                </a:schemeClr>
              </a:solidFill>
            </a:endParaRPr>
          </a:p>
        </p:txBody>
      </p:sp>
    </p:spTree>
    <p:extLst>
      <p:ext uri="{BB962C8B-B14F-4D97-AF65-F5344CB8AC3E}">
        <p14:creationId xmlns:p14="http://schemas.microsoft.com/office/powerpoint/2010/main" val="20105336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hlinkClick r:id="rId3" action="ppaction://hlinksldjump"/>
          </p:cNvPr>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1873512"/>
            <a:ext cx="909484" cy="2645528"/>
          </a:xfrm>
          <a:prstGeom prst="rect">
            <a:avLst/>
          </a:prstGeom>
        </p:spPr>
      </p:pic>
      <p:sp>
        <p:nvSpPr>
          <p:cNvPr id="40" name="TextBox 39">
            <a:hlinkClick r:id="rId3" action="ppaction://hlinksldjump"/>
          </p:cNvPr>
          <p:cNvSpPr txBox="1"/>
          <p:nvPr/>
        </p:nvSpPr>
        <p:spPr>
          <a:xfrm>
            <a:off x="10189581" y="2939796"/>
            <a:ext cx="1361270"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متن دعای ندبه</a:t>
            </a:r>
            <a:endParaRPr lang="en-US" sz="2400" b="1" spc="-150" dirty="0">
              <a:solidFill>
                <a:schemeClr val="bg1"/>
              </a:solidFill>
              <a:cs typeface="B Lotus" panose="00000400000000000000" pitchFamily="2" charset="-78"/>
            </a:endParaRPr>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3841" y="5545009"/>
            <a:ext cx="1623441" cy="1298753"/>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7025" y="5061900"/>
            <a:ext cx="1160933" cy="805798"/>
          </a:xfrm>
          <a:prstGeom prst="rect">
            <a:avLst/>
          </a:prstGeom>
        </p:spPr>
      </p:pic>
      <p:sp>
        <p:nvSpPr>
          <p:cNvPr id="2" name="Rectangle 1"/>
          <p:cNvSpPr/>
          <p:nvPr/>
        </p:nvSpPr>
        <p:spPr>
          <a:xfrm>
            <a:off x="2982414" y="2035783"/>
            <a:ext cx="5873782" cy="461665"/>
          </a:xfrm>
          <a:prstGeom prst="rect">
            <a:avLst/>
          </a:prstGeom>
        </p:spPr>
        <p:txBody>
          <a:bodyPr wrap="square">
            <a:spAutoFit/>
          </a:bodyPr>
          <a:lstStyle/>
          <a:p>
            <a:pPr algn="ctr" rtl="1"/>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وَ لاَ بِسَابِقَةٍ فِی دِینٍ </a:t>
            </a:r>
          </a:p>
        </p:txBody>
      </p:sp>
      <p:sp>
        <p:nvSpPr>
          <p:cNvPr id="3" name="Rectangle 2"/>
          <p:cNvSpPr/>
          <p:nvPr/>
        </p:nvSpPr>
        <p:spPr>
          <a:xfrm>
            <a:off x="2513659" y="2889651"/>
            <a:ext cx="7137355" cy="400110"/>
          </a:xfrm>
          <a:prstGeom prst="rect">
            <a:avLst/>
          </a:prstGeom>
        </p:spPr>
        <p:txBody>
          <a:bodyPr wrap="square">
            <a:spAutoFit/>
          </a:bodyPr>
          <a:lstStyle/>
          <a:p>
            <a:pPr algn="ctr" rtl="1"/>
            <a:r>
              <a:rPr lang="fa-IR" sz="2000" b="1" dirty="0">
                <a:cs typeface="B Lotus" panose="00000400000000000000" pitchFamily="2" charset="-78"/>
              </a:rPr>
              <a:t>و همچنین با سابقه‌اش در دین، کسی بر او مقدم نبود</a:t>
            </a:r>
          </a:p>
        </p:txBody>
      </p:sp>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91331" y="3525983"/>
            <a:ext cx="1853381" cy="2172032"/>
          </a:xfrm>
          <a:prstGeom prst="rect">
            <a:avLst/>
          </a:prstGeom>
        </p:spPr>
      </p:pic>
      <p:sp>
        <p:nvSpPr>
          <p:cNvPr id="11" name="Rectangle 10"/>
          <p:cNvSpPr/>
          <p:nvPr/>
        </p:nvSpPr>
        <p:spPr>
          <a:xfrm>
            <a:off x="3365288" y="981860"/>
            <a:ext cx="4667716" cy="461665"/>
          </a:xfrm>
          <a:prstGeom prst="rect">
            <a:avLst/>
          </a:prstGeom>
        </p:spPr>
        <p:txBody>
          <a:bodyPr wrap="square">
            <a:spAutoFit/>
          </a:bodyPr>
          <a:lstStyle/>
          <a:p>
            <a:pPr algn="just" rtl="1"/>
            <a:r>
              <a:rPr lang="fa-IR" sz="2400" b="1" dirty="0" smtClean="0">
                <a:solidFill>
                  <a:schemeClr val="accent1">
                    <a:lumMod val="50000"/>
                  </a:schemeClr>
                </a:solidFill>
                <a:cs typeface="B Lotus" panose="00000400000000000000" pitchFamily="2" charset="-78"/>
              </a:rPr>
              <a:t>ماجرای امیر المومنین(ع) در جریان مهدویت</a:t>
            </a:r>
            <a:endParaRPr lang="en-US" sz="2400" dirty="0">
              <a:solidFill>
                <a:schemeClr val="accent1">
                  <a:lumMod val="50000"/>
                </a:schemeClr>
              </a:solidFill>
            </a:endParaRPr>
          </a:p>
        </p:txBody>
      </p:sp>
    </p:spTree>
    <p:extLst>
      <p:ext uri="{BB962C8B-B14F-4D97-AF65-F5344CB8AC3E}">
        <p14:creationId xmlns:p14="http://schemas.microsoft.com/office/powerpoint/2010/main" val="37893423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hlinkClick r:id="rId3" action="ppaction://hlinksldjump"/>
          </p:cNvPr>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1873512"/>
            <a:ext cx="909484" cy="2645528"/>
          </a:xfrm>
          <a:prstGeom prst="rect">
            <a:avLst/>
          </a:prstGeom>
        </p:spPr>
      </p:pic>
      <p:sp>
        <p:nvSpPr>
          <p:cNvPr id="40" name="TextBox 39">
            <a:hlinkClick r:id="rId3" action="ppaction://hlinksldjump"/>
          </p:cNvPr>
          <p:cNvSpPr txBox="1"/>
          <p:nvPr/>
        </p:nvSpPr>
        <p:spPr>
          <a:xfrm>
            <a:off x="10189581" y="2939796"/>
            <a:ext cx="1361270"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متن دعای ندبه</a:t>
            </a:r>
            <a:endParaRPr lang="en-US" sz="2400" b="1" spc="-150" dirty="0">
              <a:solidFill>
                <a:schemeClr val="bg1"/>
              </a:solidFill>
              <a:cs typeface="B Lotus" panose="00000400000000000000" pitchFamily="2" charset="-78"/>
            </a:endParaRPr>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3841" y="5545009"/>
            <a:ext cx="1623441" cy="1298753"/>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7025" y="5061900"/>
            <a:ext cx="1160933" cy="805798"/>
          </a:xfrm>
          <a:prstGeom prst="rect">
            <a:avLst/>
          </a:prstGeom>
        </p:spPr>
      </p:pic>
      <p:sp>
        <p:nvSpPr>
          <p:cNvPr id="2" name="Rectangle 1"/>
          <p:cNvSpPr/>
          <p:nvPr/>
        </p:nvSpPr>
        <p:spPr>
          <a:xfrm>
            <a:off x="2982414" y="2035783"/>
            <a:ext cx="5873782" cy="461665"/>
          </a:xfrm>
          <a:prstGeom prst="rect">
            <a:avLst/>
          </a:prstGeom>
        </p:spPr>
        <p:txBody>
          <a:bodyPr wrap="square">
            <a:spAutoFit/>
          </a:bodyPr>
          <a:lstStyle/>
          <a:p>
            <a:pPr algn="ctr" rtl="1"/>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وَ لاَ یُلْحَقُ فِی مَنْقَبَةٍ مِنْ مَنَاقِبِهِ‌</a:t>
            </a:r>
          </a:p>
        </p:txBody>
      </p:sp>
      <p:sp>
        <p:nvSpPr>
          <p:cNvPr id="3" name="Rectangle 2"/>
          <p:cNvSpPr/>
          <p:nvPr/>
        </p:nvSpPr>
        <p:spPr>
          <a:xfrm>
            <a:off x="2513659" y="2889651"/>
            <a:ext cx="7137355" cy="400110"/>
          </a:xfrm>
          <a:prstGeom prst="rect">
            <a:avLst/>
          </a:prstGeom>
        </p:spPr>
        <p:txBody>
          <a:bodyPr wrap="square">
            <a:spAutoFit/>
          </a:bodyPr>
          <a:lstStyle/>
          <a:p>
            <a:pPr algn="ctr" rtl="1"/>
            <a:r>
              <a:rPr lang="fa-IR" sz="2000" b="1" dirty="0">
                <a:cs typeface="B Lotus" panose="00000400000000000000" pitchFamily="2" charset="-78"/>
              </a:rPr>
              <a:t>و در فضیلتی از فضائل هیچکس به او نرسید</a:t>
            </a:r>
          </a:p>
        </p:txBody>
      </p:sp>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91331" y="3525983"/>
            <a:ext cx="1853381" cy="2172032"/>
          </a:xfrm>
          <a:prstGeom prst="rect">
            <a:avLst/>
          </a:prstGeom>
        </p:spPr>
      </p:pic>
      <p:sp>
        <p:nvSpPr>
          <p:cNvPr id="11" name="Rectangle 10"/>
          <p:cNvSpPr/>
          <p:nvPr/>
        </p:nvSpPr>
        <p:spPr>
          <a:xfrm>
            <a:off x="3365288" y="981860"/>
            <a:ext cx="4667716" cy="461665"/>
          </a:xfrm>
          <a:prstGeom prst="rect">
            <a:avLst/>
          </a:prstGeom>
        </p:spPr>
        <p:txBody>
          <a:bodyPr wrap="square">
            <a:spAutoFit/>
          </a:bodyPr>
          <a:lstStyle/>
          <a:p>
            <a:pPr algn="just" rtl="1"/>
            <a:r>
              <a:rPr lang="fa-IR" sz="2400" b="1" dirty="0" smtClean="0">
                <a:solidFill>
                  <a:schemeClr val="accent1">
                    <a:lumMod val="50000"/>
                  </a:schemeClr>
                </a:solidFill>
                <a:cs typeface="B Lotus" panose="00000400000000000000" pitchFamily="2" charset="-78"/>
              </a:rPr>
              <a:t>ماجرای امیر المومنین(ع) در جریان مهدویت</a:t>
            </a:r>
            <a:endParaRPr lang="en-US" sz="2400" dirty="0">
              <a:solidFill>
                <a:schemeClr val="accent1">
                  <a:lumMod val="50000"/>
                </a:schemeClr>
              </a:solidFill>
            </a:endParaRPr>
          </a:p>
        </p:txBody>
      </p:sp>
    </p:spTree>
    <p:extLst>
      <p:ext uri="{BB962C8B-B14F-4D97-AF65-F5344CB8AC3E}">
        <p14:creationId xmlns:p14="http://schemas.microsoft.com/office/powerpoint/2010/main" val="37818187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hlinkClick r:id="rId3" action="ppaction://hlinksldjump"/>
          </p:cNvPr>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1873512"/>
            <a:ext cx="909484" cy="2645528"/>
          </a:xfrm>
          <a:prstGeom prst="rect">
            <a:avLst/>
          </a:prstGeom>
        </p:spPr>
      </p:pic>
      <p:sp>
        <p:nvSpPr>
          <p:cNvPr id="40" name="TextBox 39">
            <a:hlinkClick r:id="rId3" action="ppaction://hlinksldjump"/>
          </p:cNvPr>
          <p:cNvSpPr txBox="1"/>
          <p:nvPr/>
        </p:nvSpPr>
        <p:spPr>
          <a:xfrm>
            <a:off x="10189581" y="2939796"/>
            <a:ext cx="1361270"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متن دعای ندبه</a:t>
            </a:r>
            <a:endParaRPr lang="en-US" sz="2400" b="1" spc="-150" dirty="0">
              <a:solidFill>
                <a:schemeClr val="bg1"/>
              </a:solidFill>
              <a:cs typeface="B Lotus" panose="00000400000000000000" pitchFamily="2" charset="-78"/>
            </a:endParaRPr>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3841" y="5545009"/>
            <a:ext cx="1623441" cy="1298753"/>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7025" y="5061900"/>
            <a:ext cx="1160933" cy="805798"/>
          </a:xfrm>
          <a:prstGeom prst="rect">
            <a:avLst/>
          </a:prstGeom>
        </p:spPr>
      </p:pic>
      <p:sp>
        <p:nvSpPr>
          <p:cNvPr id="2" name="Rectangle 1"/>
          <p:cNvSpPr/>
          <p:nvPr/>
        </p:nvSpPr>
        <p:spPr>
          <a:xfrm>
            <a:off x="2982414" y="2035783"/>
            <a:ext cx="5873782" cy="461665"/>
          </a:xfrm>
          <a:prstGeom prst="rect">
            <a:avLst/>
          </a:prstGeom>
        </p:spPr>
        <p:txBody>
          <a:bodyPr wrap="square">
            <a:spAutoFit/>
          </a:bodyPr>
          <a:lstStyle/>
          <a:p>
            <a:pPr algn="ctr" rtl="1"/>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یَحْذُو حَذْوَ الرَّسُولِ صَلَّى اللَّهُ  </a:t>
            </a:r>
            <a:r>
              <a:rPr lang="fa-IR" sz="2400" b="1" dirty="0" smtClean="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َعلَیْهِمَا </a:t>
            </a:r>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وَ آلِهِمَا </a:t>
            </a:r>
          </a:p>
        </p:txBody>
      </p:sp>
      <p:sp>
        <p:nvSpPr>
          <p:cNvPr id="3" name="Rectangle 2"/>
          <p:cNvSpPr/>
          <p:nvPr/>
        </p:nvSpPr>
        <p:spPr>
          <a:xfrm>
            <a:off x="2350627" y="2889651"/>
            <a:ext cx="7137355" cy="400110"/>
          </a:xfrm>
          <a:prstGeom prst="rect">
            <a:avLst/>
          </a:prstGeom>
        </p:spPr>
        <p:txBody>
          <a:bodyPr wrap="square">
            <a:spAutoFit/>
          </a:bodyPr>
          <a:lstStyle/>
          <a:p>
            <a:pPr algn="ctr" rtl="1"/>
            <a:r>
              <a:rPr lang="fa-IR" sz="2000" b="1" dirty="0" smtClean="0">
                <a:cs typeface="B Lotus" panose="00000400000000000000" pitchFamily="2" charset="-78"/>
              </a:rPr>
              <a:t>قدم در جای قدم رسول الله صل الله علیهما و آلهما می گذاشت</a:t>
            </a:r>
            <a:endParaRPr lang="fa-IR" sz="2000" b="1" dirty="0">
              <a:cs typeface="B Lotus" panose="00000400000000000000" pitchFamily="2" charset="-78"/>
            </a:endParaRPr>
          </a:p>
        </p:txBody>
      </p:sp>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91331" y="3525983"/>
            <a:ext cx="1853381" cy="2172032"/>
          </a:xfrm>
          <a:prstGeom prst="rect">
            <a:avLst/>
          </a:prstGeom>
        </p:spPr>
      </p:pic>
      <p:sp>
        <p:nvSpPr>
          <p:cNvPr id="11" name="Rectangle 10"/>
          <p:cNvSpPr/>
          <p:nvPr/>
        </p:nvSpPr>
        <p:spPr>
          <a:xfrm>
            <a:off x="3365288" y="981860"/>
            <a:ext cx="4667716" cy="461665"/>
          </a:xfrm>
          <a:prstGeom prst="rect">
            <a:avLst/>
          </a:prstGeom>
        </p:spPr>
        <p:txBody>
          <a:bodyPr wrap="square">
            <a:spAutoFit/>
          </a:bodyPr>
          <a:lstStyle/>
          <a:p>
            <a:pPr algn="just" rtl="1"/>
            <a:r>
              <a:rPr lang="fa-IR" sz="2400" b="1" dirty="0" smtClean="0">
                <a:solidFill>
                  <a:schemeClr val="accent1">
                    <a:lumMod val="50000"/>
                  </a:schemeClr>
                </a:solidFill>
                <a:cs typeface="B Lotus" panose="00000400000000000000" pitchFamily="2" charset="-78"/>
              </a:rPr>
              <a:t>ماجرای امیر المومنین(ع) در جریان مهدویت</a:t>
            </a:r>
            <a:endParaRPr lang="en-US" sz="2400" dirty="0">
              <a:solidFill>
                <a:schemeClr val="accent1">
                  <a:lumMod val="50000"/>
                </a:schemeClr>
              </a:solidFill>
            </a:endParaRPr>
          </a:p>
        </p:txBody>
      </p:sp>
    </p:spTree>
    <p:extLst>
      <p:ext uri="{BB962C8B-B14F-4D97-AF65-F5344CB8AC3E}">
        <p14:creationId xmlns:p14="http://schemas.microsoft.com/office/powerpoint/2010/main" val="8444896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hlinkClick r:id="rId3" action="ppaction://hlinksldjump"/>
          </p:cNvPr>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1873512"/>
            <a:ext cx="909484" cy="2645528"/>
          </a:xfrm>
          <a:prstGeom prst="rect">
            <a:avLst/>
          </a:prstGeom>
        </p:spPr>
      </p:pic>
      <p:sp>
        <p:nvSpPr>
          <p:cNvPr id="40" name="TextBox 39">
            <a:hlinkClick r:id="rId3" action="ppaction://hlinksldjump"/>
          </p:cNvPr>
          <p:cNvSpPr txBox="1"/>
          <p:nvPr/>
        </p:nvSpPr>
        <p:spPr>
          <a:xfrm>
            <a:off x="10189581" y="2939796"/>
            <a:ext cx="1361270"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متن دعای ندبه</a:t>
            </a:r>
            <a:endParaRPr lang="en-US" sz="2400" b="1" spc="-150" dirty="0">
              <a:solidFill>
                <a:schemeClr val="bg1"/>
              </a:solidFill>
              <a:cs typeface="B Lotus" panose="00000400000000000000" pitchFamily="2" charset="-78"/>
            </a:endParaRPr>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3841" y="5545009"/>
            <a:ext cx="1623441" cy="1298753"/>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7025" y="5061900"/>
            <a:ext cx="1160933" cy="805798"/>
          </a:xfrm>
          <a:prstGeom prst="rect">
            <a:avLst/>
          </a:prstGeom>
        </p:spPr>
      </p:pic>
      <p:sp>
        <p:nvSpPr>
          <p:cNvPr id="2" name="Rectangle 1"/>
          <p:cNvSpPr/>
          <p:nvPr/>
        </p:nvSpPr>
        <p:spPr>
          <a:xfrm>
            <a:off x="2982414" y="2035783"/>
            <a:ext cx="5873782" cy="461665"/>
          </a:xfrm>
          <a:prstGeom prst="rect">
            <a:avLst/>
          </a:prstGeom>
        </p:spPr>
        <p:txBody>
          <a:bodyPr wrap="square">
            <a:spAutoFit/>
          </a:bodyPr>
          <a:lstStyle/>
          <a:p>
            <a:pPr algn="ctr" rtl="1"/>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وَ یُقَاتِلُ عَلَى التَّأْوِیلِ</a:t>
            </a:r>
          </a:p>
        </p:txBody>
      </p:sp>
      <p:sp>
        <p:nvSpPr>
          <p:cNvPr id="3" name="Rectangle 2"/>
          <p:cNvSpPr/>
          <p:nvPr/>
        </p:nvSpPr>
        <p:spPr>
          <a:xfrm>
            <a:off x="2350627" y="2889651"/>
            <a:ext cx="7137355" cy="400110"/>
          </a:xfrm>
          <a:prstGeom prst="rect">
            <a:avLst/>
          </a:prstGeom>
        </p:spPr>
        <p:txBody>
          <a:bodyPr wrap="square">
            <a:spAutoFit/>
          </a:bodyPr>
          <a:lstStyle/>
          <a:p>
            <a:pPr algn="ctr" rtl="1"/>
            <a:r>
              <a:rPr lang="fa-IR" sz="2000" b="1" dirty="0">
                <a:cs typeface="B Lotus" panose="00000400000000000000" pitchFamily="2" charset="-78"/>
              </a:rPr>
              <a:t>و بر اساس تأویل قرآن جنگ می‌کرد</a:t>
            </a:r>
          </a:p>
        </p:txBody>
      </p:sp>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91331" y="3525983"/>
            <a:ext cx="1853381" cy="2172032"/>
          </a:xfrm>
          <a:prstGeom prst="rect">
            <a:avLst/>
          </a:prstGeom>
        </p:spPr>
      </p:pic>
      <p:sp>
        <p:nvSpPr>
          <p:cNvPr id="11" name="Rectangle 10"/>
          <p:cNvSpPr/>
          <p:nvPr/>
        </p:nvSpPr>
        <p:spPr>
          <a:xfrm>
            <a:off x="3365288" y="981860"/>
            <a:ext cx="4667716" cy="461665"/>
          </a:xfrm>
          <a:prstGeom prst="rect">
            <a:avLst/>
          </a:prstGeom>
        </p:spPr>
        <p:txBody>
          <a:bodyPr wrap="square">
            <a:spAutoFit/>
          </a:bodyPr>
          <a:lstStyle/>
          <a:p>
            <a:pPr algn="just" rtl="1"/>
            <a:r>
              <a:rPr lang="fa-IR" sz="2400" b="1" dirty="0" smtClean="0">
                <a:solidFill>
                  <a:schemeClr val="accent1">
                    <a:lumMod val="50000"/>
                  </a:schemeClr>
                </a:solidFill>
                <a:cs typeface="B Lotus" panose="00000400000000000000" pitchFamily="2" charset="-78"/>
              </a:rPr>
              <a:t>ماجرای امیر المومنین(ع) در جریان مهدویت</a:t>
            </a:r>
            <a:endParaRPr lang="en-US" sz="2400" dirty="0">
              <a:solidFill>
                <a:schemeClr val="accent1">
                  <a:lumMod val="50000"/>
                </a:schemeClr>
              </a:solidFill>
            </a:endParaRPr>
          </a:p>
        </p:txBody>
      </p:sp>
    </p:spTree>
    <p:extLst>
      <p:ext uri="{BB962C8B-B14F-4D97-AF65-F5344CB8AC3E}">
        <p14:creationId xmlns:p14="http://schemas.microsoft.com/office/powerpoint/2010/main" val="16514366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hlinkClick r:id="rId3" action="ppaction://hlinksldjump"/>
          </p:cNvPr>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1873512"/>
            <a:ext cx="909484" cy="2645528"/>
          </a:xfrm>
          <a:prstGeom prst="rect">
            <a:avLst/>
          </a:prstGeom>
        </p:spPr>
      </p:pic>
      <p:sp>
        <p:nvSpPr>
          <p:cNvPr id="40" name="TextBox 39">
            <a:hlinkClick r:id="rId3" action="ppaction://hlinksldjump"/>
          </p:cNvPr>
          <p:cNvSpPr txBox="1"/>
          <p:nvPr/>
        </p:nvSpPr>
        <p:spPr>
          <a:xfrm>
            <a:off x="10189581" y="2939796"/>
            <a:ext cx="1361270"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متن دعای ندبه</a:t>
            </a:r>
            <a:endParaRPr lang="en-US" sz="2400" b="1" spc="-150" dirty="0">
              <a:solidFill>
                <a:schemeClr val="bg1"/>
              </a:solidFill>
              <a:cs typeface="B Lotus" panose="00000400000000000000" pitchFamily="2" charset="-78"/>
            </a:endParaRPr>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3841" y="5545009"/>
            <a:ext cx="1623441" cy="1298753"/>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7025" y="5061900"/>
            <a:ext cx="1160933" cy="805798"/>
          </a:xfrm>
          <a:prstGeom prst="rect">
            <a:avLst/>
          </a:prstGeom>
        </p:spPr>
      </p:pic>
      <p:sp>
        <p:nvSpPr>
          <p:cNvPr id="2" name="Rectangle 1"/>
          <p:cNvSpPr/>
          <p:nvPr/>
        </p:nvSpPr>
        <p:spPr>
          <a:xfrm>
            <a:off x="2982414" y="2035783"/>
            <a:ext cx="5873782" cy="461665"/>
          </a:xfrm>
          <a:prstGeom prst="rect">
            <a:avLst/>
          </a:prstGeom>
        </p:spPr>
        <p:txBody>
          <a:bodyPr wrap="square">
            <a:spAutoFit/>
          </a:bodyPr>
          <a:lstStyle/>
          <a:p>
            <a:pPr algn="ctr" rtl="1"/>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وَ لاَ تَأْخُذُهُ فِی اللَّهِ لَوْمَةُ لاَئِمٍ</a:t>
            </a:r>
          </a:p>
        </p:txBody>
      </p:sp>
      <p:sp>
        <p:nvSpPr>
          <p:cNvPr id="3" name="Rectangle 2"/>
          <p:cNvSpPr/>
          <p:nvPr/>
        </p:nvSpPr>
        <p:spPr>
          <a:xfrm>
            <a:off x="2350627" y="2889651"/>
            <a:ext cx="7137355" cy="400110"/>
          </a:xfrm>
          <a:prstGeom prst="rect">
            <a:avLst/>
          </a:prstGeom>
        </p:spPr>
        <p:txBody>
          <a:bodyPr wrap="square">
            <a:spAutoFit/>
          </a:bodyPr>
          <a:lstStyle/>
          <a:p>
            <a:pPr algn="ctr" rtl="1"/>
            <a:r>
              <a:rPr lang="fa-IR" sz="2000" b="1" dirty="0">
                <a:cs typeface="B Lotus" panose="00000400000000000000" pitchFamily="2" charset="-78"/>
              </a:rPr>
              <a:t>و درباره خدا سرزنش هیچ سرزنش کننده‌ای را به خود نمی‌گرفت</a:t>
            </a:r>
          </a:p>
        </p:txBody>
      </p:sp>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91331" y="3525983"/>
            <a:ext cx="1853381" cy="2172032"/>
          </a:xfrm>
          <a:prstGeom prst="rect">
            <a:avLst/>
          </a:prstGeom>
        </p:spPr>
      </p:pic>
      <p:sp>
        <p:nvSpPr>
          <p:cNvPr id="11" name="Rectangle 10"/>
          <p:cNvSpPr/>
          <p:nvPr/>
        </p:nvSpPr>
        <p:spPr>
          <a:xfrm>
            <a:off x="3365288" y="981860"/>
            <a:ext cx="4667716" cy="461665"/>
          </a:xfrm>
          <a:prstGeom prst="rect">
            <a:avLst/>
          </a:prstGeom>
        </p:spPr>
        <p:txBody>
          <a:bodyPr wrap="square">
            <a:spAutoFit/>
          </a:bodyPr>
          <a:lstStyle/>
          <a:p>
            <a:pPr algn="just" rtl="1"/>
            <a:r>
              <a:rPr lang="fa-IR" sz="2400" b="1" dirty="0" smtClean="0">
                <a:solidFill>
                  <a:schemeClr val="accent1">
                    <a:lumMod val="50000"/>
                  </a:schemeClr>
                </a:solidFill>
                <a:cs typeface="B Lotus" panose="00000400000000000000" pitchFamily="2" charset="-78"/>
              </a:rPr>
              <a:t>ماجرای امیر المومنین(ع) در جریان مهدویت</a:t>
            </a:r>
            <a:endParaRPr lang="en-US" sz="2400" dirty="0">
              <a:solidFill>
                <a:schemeClr val="accent1">
                  <a:lumMod val="50000"/>
                </a:schemeClr>
              </a:solidFill>
            </a:endParaRPr>
          </a:p>
        </p:txBody>
      </p:sp>
    </p:spTree>
    <p:extLst>
      <p:ext uri="{BB962C8B-B14F-4D97-AF65-F5344CB8AC3E}">
        <p14:creationId xmlns:p14="http://schemas.microsoft.com/office/powerpoint/2010/main" val="1564742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hlinkClick r:id="rId3" action="ppaction://hlinksldjump"/>
          </p:cNvPr>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1873512"/>
            <a:ext cx="909484" cy="2645528"/>
          </a:xfrm>
          <a:prstGeom prst="rect">
            <a:avLst/>
          </a:prstGeom>
        </p:spPr>
      </p:pic>
      <p:sp>
        <p:nvSpPr>
          <p:cNvPr id="40" name="TextBox 39">
            <a:hlinkClick r:id="rId3" action="ppaction://hlinksldjump"/>
          </p:cNvPr>
          <p:cNvSpPr txBox="1"/>
          <p:nvPr/>
        </p:nvSpPr>
        <p:spPr>
          <a:xfrm>
            <a:off x="10189581" y="2939796"/>
            <a:ext cx="1361270"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متن دعای ندبه</a:t>
            </a:r>
            <a:endParaRPr lang="en-US" sz="2400" b="1" spc="-150" dirty="0">
              <a:solidFill>
                <a:schemeClr val="bg1"/>
              </a:solidFill>
              <a:cs typeface="B Lotus" panose="00000400000000000000" pitchFamily="2" charset="-78"/>
            </a:endParaRPr>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3841" y="5545009"/>
            <a:ext cx="1623441" cy="1298753"/>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7025" y="5061900"/>
            <a:ext cx="1160933" cy="805798"/>
          </a:xfrm>
          <a:prstGeom prst="rect">
            <a:avLst/>
          </a:prstGeom>
        </p:spPr>
      </p:pic>
      <p:sp>
        <p:nvSpPr>
          <p:cNvPr id="2" name="Rectangle 1"/>
          <p:cNvSpPr/>
          <p:nvPr/>
        </p:nvSpPr>
        <p:spPr>
          <a:xfrm>
            <a:off x="2144689" y="2065280"/>
            <a:ext cx="7108914" cy="461665"/>
          </a:xfrm>
          <a:prstGeom prst="rect">
            <a:avLst/>
          </a:prstGeom>
        </p:spPr>
        <p:txBody>
          <a:bodyPr wrap="square">
            <a:spAutoFit/>
          </a:bodyPr>
          <a:lstStyle/>
          <a:p>
            <a:pPr algn="ctr" rtl="1"/>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قَدْ وَتَرَ فِیهِ صَنَادِیدَ الْعَرَبِ وَ قَتَلَ أَبْطَالَهُمْ وَ نَاوَشَ (نَاهَشَ) ذُؤْبَانَهُمْ‌</a:t>
            </a:r>
          </a:p>
        </p:txBody>
      </p:sp>
      <p:sp>
        <p:nvSpPr>
          <p:cNvPr id="3" name="Rectangle 2"/>
          <p:cNvSpPr/>
          <p:nvPr/>
        </p:nvSpPr>
        <p:spPr>
          <a:xfrm>
            <a:off x="2350627" y="2889651"/>
            <a:ext cx="7137355" cy="707886"/>
          </a:xfrm>
          <a:prstGeom prst="rect">
            <a:avLst/>
          </a:prstGeom>
        </p:spPr>
        <p:txBody>
          <a:bodyPr wrap="square">
            <a:spAutoFit/>
          </a:bodyPr>
          <a:lstStyle/>
          <a:p>
            <a:pPr algn="ctr" rtl="1"/>
            <a:r>
              <a:rPr lang="fa-IR" sz="2000" b="1" dirty="0">
                <a:cs typeface="B Lotus" panose="00000400000000000000" pitchFamily="2" charset="-78"/>
              </a:rPr>
              <a:t>خون شجاعان عرب را، در راه خدا به زمین ریخت، و دلاورانشان را از دم تیغ گذراند و با گرگانشان در افتاد</a:t>
            </a:r>
          </a:p>
        </p:txBody>
      </p:sp>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91331" y="3525983"/>
            <a:ext cx="1853381" cy="2172032"/>
          </a:xfrm>
          <a:prstGeom prst="rect">
            <a:avLst/>
          </a:prstGeom>
        </p:spPr>
      </p:pic>
      <p:sp>
        <p:nvSpPr>
          <p:cNvPr id="11" name="Rectangle 10"/>
          <p:cNvSpPr/>
          <p:nvPr/>
        </p:nvSpPr>
        <p:spPr>
          <a:xfrm>
            <a:off x="3365288" y="981860"/>
            <a:ext cx="4667716" cy="461665"/>
          </a:xfrm>
          <a:prstGeom prst="rect">
            <a:avLst/>
          </a:prstGeom>
        </p:spPr>
        <p:txBody>
          <a:bodyPr wrap="square">
            <a:spAutoFit/>
          </a:bodyPr>
          <a:lstStyle/>
          <a:p>
            <a:pPr algn="just" rtl="1"/>
            <a:r>
              <a:rPr lang="fa-IR" sz="2400" b="1" dirty="0" smtClean="0">
                <a:solidFill>
                  <a:schemeClr val="accent1">
                    <a:lumMod val="50000"/>
                  </a:schemeClr>
                </a:solidFill>
                <a:cs typeface="B Lotus" panose="00000400000000000000" pitchFamily="2" charset="-78"/>
              </a:rPr>
              <a:t>ماجرای امیر المومنین(ع) در جریان مهدویت</a:t>
            </a:r>
            <a:endParaRPr lang="en-US" sz="2400" dirty="0">
              <a:solidFill>
                <a:schemeClr val="accent1">
                  <a:lumMod val="50000"/>
                </a:schemeClr>
              </a:solidFill>
            </a:endParaRPr>
          </a:p>
        </p:txBody>
      </p:sp>
    </p:spTree>
    <p:extLst>
      <p:ext uri="{BB962C8B-B14F-4D97-AF65-F5344CB8AC3E}">
        <p14:creationId xmlns:p14="http://schemas.microsoft.com/office/powerpoint/2010/main" val="7037074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hlinkClick r:id="rId3" action="ppaction://hlinksldjump"/>
          </p:cNvPr>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1873512"/>
            <a:ext cx="909484" cy="2645528"/>
          </a:xfrm>
          <a:prstGeom prst="rect">
            <a:avLst/>
          </a:prstGeom>
        </p:spPr>
      </p:pic>
      <p:sp>
        <p:nvSpPr>
          <p:cNvPr id="40" name="TextBox 39">
            <a:hlinkClick r:id="rId3" action="ppaction://hlinksldjump"/>
          </p:cNvPr>
          <p:cNvSpPr txBox="1"/>
          <p:nvPr/>
        </p:nvSpPr>
        <p:spPr>
          <a:xfrm>
            <a:off x="10189581" y="2939796"/>
            <a:ext cx="1361270"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متن دعای ندبه</a:t>
            </a:r>
            <a:endParaRPr lang="en-US" sz="2400" b="1" spc="-150" dirty="0">
              <a:solidFill>
                <a:schemeClr val="bg1"/>
              </a:solidFill>
              <a:cs typeface="B Lotus" panose="00000400000000000000" pitchFamily="2" charset="-78"/>
            </a:endParaRPr>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3841" y="5545009"/>
            <a:ext cx="1623441" cy="1298753"/>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7025" y="5061900"/>
            <a:ext cx="1160933" cy="805798"/>
          </a:xfrm>
          <a:prstGeom prst="rect">
            <a:avLst/>
          </a:prstGeom>
        </p:spPr>
      </p:pic>
      <p:sp>
        <p:nvSpPr>
          <p:cNvPr id="2" name="Rectangle 1"/>
          <p:cNvSpPr/>
          <p:nvPr/>
        </p:nvSpPr>
        <p:spPr>
          <a:xfrm>
            <a:off x="2144689" y="2065280"/>
            <a:ext cx="7108914" cy="461665"/>
          </a:xfrm>
          <a:prstGeom prst="rect">
            <a:avLst/>
          </a:prstGeom>
        </p:spPr>
        <p:txBody>
          <a:bodyPr wrap="square">
            <a:spAutoFit/>
          </a:bodyPr>
          <a:lstStyle/>
          <a:p>
            <a:pPr algn="ctr" rtl="1"/>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فَأَوْدَعَ قُلُوبَهُمْ أَحْقَاداً بَدْرِیَّةً وَ خَیْبَرِیَّةً وَ حُنَیْنِیَّةً وَ غَیْرَهُنَّ </a:t>
            </a:r>
          </a:p>
        </p:txBody>
      </p:sp>
      <p:sp>
        <p:nvSpPr>
          <p:cNvPr id="3" name="Rectangle 2"/>
          <p:cNvSpPr/>
          <p:nvPr/>
        </p:nvSpPr>
        <p:spPr>
          <a:xfrm>
            <a:off x="1747282" y="2889651"/>
            <a:ext cx="7903731" cy="400110"/>
          </a:xfrm>
          <a:prstGeom prst="rect">
            <a:avLst/>
          </a:prstGeom>
        </p:spPr>
        <p:txBody>
          <a:bodyPr wrap="square">
            <a:spAutoFit/>
          </a:bodyPr>
          <a:lstStyle/>
          <a:p>
            <a:pPr algn="ctr" rtl="1"/>
            <a:r>
              <a:rPr lang="fa-IR" sz="2000" b="1" dirty="0">
                <a:cs typeface="B Lotus" panose="00000400000000000000" pitchFamily="2" charset="-78"/>
              </a:rPr>
              <a:t>پس به دلهایشان کینه سپرد، کینه جنگ بدر و خیبر و حنین و غیر آنها را</a:t>
            </a:r>
          </a:p>
        </p:txBody>
      </p:sp>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91331" y="3525983"/>
            <a:ext cx="1853381" cy="2172032"/>
          </a:xfrm>
          <a:prstGeom prst="rect">
            <a:avLst/>
          </a:prstGeom>
        </p:spPr>
      </p:pic>
      <p:sp>
        <p:nvSpPr>
          <p:cNvPr id="11" name="Rectangle 10"/>
          <p:cNvSpPr/>
          <p:nvPr/>
        </p:nvSpPr>
        <p:spPr>
          <a:xfrm>
            <a:off x="3365288" y="981860"/>
            <a:ext cx="4667716" cy="461665"/>
          </a:xfrm>
          <a:prstGeom prst="rect">
            <a:avLst/>
          </a:prstGeom>
        </p:spPr>
        <p:txBody>
          <a:bodyPr wrap="square">
            <a:spAutoFit/>
          </a:bodyPr>
          <a:lstStyle/>
          <a:p>
            <a:pPr algn="just" rtl="1"/>
            <a:r>
              <a:rPr lang="fa-IR" sz="2400" b="1" dirty="0" smtClean="0">
                <a:solidFill>
                  <a:schemeClr val="accent1">
                    <a:lumMod val="50000"/>
                  </a:schemeClr>
                </a:solidFill>
                <a:cs typeface="B Lotus" panose="00000400000000000000" pitchFamily="2" charset="-78"/>
              </a:rPr>
              <a:t>ماجرای امیر المومنین(ع) در جریان مهدویت</a:t>
            </a:r>
            <a:endParaRPr lang="en-US" sz="2400" dirty="0">
              <a:solidFill>
                <a:schemeClr val="accent1">
                  <a:lumMod val="50000"/>
                </a:schemeClr>
              </a:solidFill>
            </a:endParaRPr>
          </a:p>
        </p:txBody>
      </p:sp>
    </p:spTree>
    <p:extLst>
      <p:ext uri="{BB962C8B-B14F-4D97-AF65-F5344CB8AC3E}">
        <p14:creationId xmlns:p14="http://schemas.microsoft.com/office/powerpoint/2010/main" val="3647203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hlinkClick r:id="rId3" action="ppaction://hlinksldjump"/>
          </p:cNvPr>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1873512"/>
            <a:ext cx="909484" cy="2645528"/>
          </a:xfrm>
          <a:prstGeom prst="rect">
            <a:avLst/>
          </a:prstGeom>
        </p:spPr>
      </p:pic>
      <p:sp>
        <p:nvSpPr>
          <p:cNvPr id="40" name="TextBox 39">
            <a:hlinkClick r:id="rId3" action="ppaction://hlinksldjump"/>
          </p:cNvPr>
          <p:cNvSpPr txBox="1"/>
          <p:nvPr/>
        </p:nvSpPr>
        <p:spPr>
          <a:xfrm>
            <a:off x="10189581" y="2939796"/>
            <a:ext cx="1361270"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متن دعای ندبه</a:t>
            </a:r>
            <a:endParaRPr lang="en-US" sz="2400" b="1" spc="-150" dirty="0">
              <a:solidFill>
                <a:schemeClr val="bg1"/>
              </a:solidFill>
              <a:cs typeface="B Lotus" panose="00000400000000000000" pitchFamily="2" charset="-78"/>
            </a:endParaRPr>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3841" y="5545009"/>
            <a:ext cx="1623441" cy="1298753"/>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7025" y="5061900"/>
            <a:ext cx="1160933" cy="805798"/>
          </a:xfrm>
          <a:prstGeom prst="rect">
            <a:avLst/>
          </a:prstGeom>
        </p:spPr>
      </p:pic>
      <p:sp>
        <p:nvSpPr>
          <p:cNvPr id="2" name="Rectangle 1"/>
          <p:cNvSpPr/>
          <p:nvPr/>
        </p:nvSpPr>
        <p:spPr>
          <a:xfrm>
            <a:off x="2144689" y="2065280"/>
            <a:ext cx="7108914" cy="461665"/>
          </a:xfrm>
          <a:prstGeom prst="rect">
            <a:avLst/>
          </a:prstGeom>
        </p:spPr>
        <p:txBody>
          <a:bodyPr wrap="square">
            <a:spAutoFit/>
          </a:bodyPr>
          <a:lstStyle/>
          <a:p>
            <a:pPr algn="ctr" rtl="1"/>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فَأَضَبَّتْ (فَأَصَنَّتْ) (فَأَصَنَّ) عَلَى عَدَاوَتِهِ ‌وَ أَکَبَّتْ عَلَى مُنَابَذَتِهِ</a:t>
            </a:r>
          </a:p>
        </p:txBody>
      </p:sp>
      <p:sp>
        <p:nvSpPr>
          <p:cNvPr id="3" name="Rectangle 2"/>
          <p:cNvSpPr/>
          <p:nvPr/>
        </p:nvSpPr>
        <p:spPr>
          <a:xfrm>
            <a:off x="1747282" y="2889651"/>
            <a:ext cx="7903731" cy="400110"/>
          </a:xfrm>
          <a:prstGeom prst="rect">
            <a:avLst/>
          </a:prstGeom>
        </p:spPr>
        <p:txBody>
          <a:bodyPr wrap="square">
            <a:spAutoFit/>
          </a:bodyPr>
          <a:lstStyle/>
          <a:p>
            <a:pPr algn="ctr" rtl="1"/>
            <a:r>
              <a:rPr lang="fa-IR" sz="2000" b="1" dirty="0">
                <a:cs typeface="B Lotus" panose="00000400000000000000" pitchFamily="2" charset="-78"/>
              </a:rPr>
              <a:t>پس دشمنی او را در نهاد خود جا دادند و به جنگ با او رو آوردند</a:t>
            </a:r>
          </a:p>
        </p:txBody>
      </p:sp>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91331" y="3525983"/>
            <a:ext cx="1853381" cy="2172032"/>
          </a:xfrm>
          <a:prstGeom prst="rect">
            <a:avLst/>
          </a:prstGeom>
        </p:spPr>
      </p:pic>
      <p:sp>
        <p:nvSpPr>
          <p:cNvPr id="11" name="Rectangle 10"/>
          <p:cNvSpPr/>
          <p:nvPr/>
        </p:nvSpPr>
        <p:spPr>
          <a:xfrm>
            <a:off x="3365288" y="981860"/>
            <a:ext cx="4667716" cy="461665"/>
          </a:xfrm>
          <a:prstGeom prst="rect">
            <a:avLst/>
          </a:prstGeom>
        </p:spPr>
        <p:txBody>
          <a:bodyPr wrap="square">
            <a:spAutoFit/>
          </a:bodyPr>
          <a:lstStyle/>
          <a:p>
            <a:pPr algn="just" rtl="1"/>
            <a:r>
              <a:rPr lang="fa-IR" sz="2400" b="1" dirty="0" smtClean="0">
                <a:solidFill>
                  <a:schemeClr val="accent1">
                    <a:lumMod val="50000"/>
                  </a:schemeClr>
                </a:solidFill>
                <a:cs typeface="B Lotus" panose="00000400000000000000" pitchFamily="2" charset="-78"/>
              </a:rPr>
              <a:t>ماجرای امیر المومنین(ع) در جریان مهدویت</a:t>
            </a:r>
            <a:endParaRPr lang="en-US" sz="2400" dirty="0">
              <a:solidFill>
                <a:schemeClr val="accent1">
                  <a:lumMod val="50000"/>
                </a:schemeClr>
              </a:solidFill>
            </a:endParaRPr>
          </a:p>
        </p:txBody>
      </p:sp>
    </p:spTree>
    <p:extLst>
      <p:ext uri="{BB962C8B-B14F-4D97-AF65-F5344CB8AC3E}">
        <p14:creationId xmlns:p14="http://schemas.microsoft.com/office/powerpoint/2010/main" val="4215479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hlinkClick r:id="rId3" action="ppaction://hlinksldjump"/>
          </p:cNvPr>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1873512"/>
            <a:ext cx="909484" cy="2645528"/>
          </a:xfrm>
          <a:prstGeom prst="rect">
            <a:avLst/>
          </a:prstGeom>
        </p:spPr>
      </p:pic>
      <p:sp>
        <p:nvSpPr>
          <p:cNvPr id="40" name="TextBox 39">
            <a:hlinkClick r:id="rId3" action="ppaction://hlinksldjump"/>
          </p:cNvPr>
          <p:cNvSpPr txBox="1"/>
          <p:nvPr/>
        </p:nvSpPr>
        <p:spPr>
          <a:xfrm>
            <a:off x="10189581" y="2939796"/>
            <a:ext cx="1361270"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متن دعای ندبه</a:t>
            </a:r>
            <a:endParaRPr lang="en-US" sz="2400" b="1" spc="-150" dirty="0">
              <a:solidFill>
                <a:schemeClr val="bg1"/>
              </a:solidFill>
              <a:cs typeface="B Lotus" panose="00000400000000000000" pitchFamily="2" charset="-78"/>
            </a:endParaRPr>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3841" y="5545009"/>
            <a:ext cx="1623441" cy="1298753"/>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7025" y="5061900"/>
            <a:ext cx="1160933" cy="805798"/>
          </a:xfrm>
          <a:prstGeom prst="rect">
            <a:avLst/>
          </a:prstGeom>
        </p:spPr>
      </p:pic>
      <p:sp>
        <p:nvSpPr>
          <p:cNvPr id="2" name="Rectangle 1"/>
          <p:cNvSpPr/>
          <p:nvPr/>
        </p:nvSpPr>
        <p:spPr>
          <a:xfrm>
            <a:off x="2144689" y="2065280"/>
            <a:ext cx="7108914" cy="461665"/>
          </a:xfrm>
          <a:prstGeom prst="rect">
            <a:avLst/>
          </a:prstGeom>
        </p:spPr>
        <p:txBody>
          <a:bodyPr wrap="square">
            <a:spAutoFit/>
          </a:bodyPr>
          <a:lstStyle/>
          <a:p>
            <a:pPr algn="ctr" rtl="1"/>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حَتَّى قَتَلَ النَّاکِثِینَ وَ الْقَاسِطِینَ وَ الْمَارِقِینَ‌</a:t>
            </a:r>
          </a:p>
        </p:txBody>
      </p:sp>
      <p:sp>
        <p:nvSpPr>
          <p:cNvPr id="3" name="Rectangle 2"/>
          <p:cNvSpPr/>
          <p:nvPr/>
        </p:nvSpPr>
        <p:spPr>
          <a:xfrm>
            <a:off x="1747282" y="2889651"/>
            <a:ext cx="7903731" cy="400110"/>
          </a:xfrm>
          <a:prstGeom prst="rect">
            <a:avLst/>
          </a:prstGeom>
        </p:spPr>
        <p:txBody>
          <a:bodyPr wrap="square">
            <a:spAutoFit/>
          </a:bodyPr>
          <a:lstStyle/>
          <a:p>
            <a:pPr algn="ctr" rtl="1"/>
            <a:r>
              <a:rPr lang="fa-IR" sz="2000" b="1" dirty="0">
                <a:cs typeface="B Lotus" panose="00000400000000000000" pitchFamily="2" charset="-78"/>
              </a:rPr>
              <a:t>تا پیمان شکنان و جفا پیشگان و خارج شدگان از دایره دین را کشت،</a:t>
            </a:r>
          </a:p>
        </p:txBody>
      </p:sp>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91331" y="3525983"/>
            <a:ext cx="1853381" cy="2172032"/>
          </a:xfrm>
          <a:prstGeom prst="rect">
            <a:avLst/>
          </a:prstGeom>
        </p:spPr>
      </p:pic>
      <p:sp>
        <p:nvSpPr>
          <p:cNvPr id="11" name="Rectangle 10"/>
          <p:cNvSpPr/>
          <p:nvPr/>
        </p:nvSpPr>
        <p:spPr>
          <a:xfrm>
            <a:off x="3365288" y="981860"/>
            <a:ext cx="4667716" cy="461665"/>
          </a:xfrm>
          <a:prstGeom prst="rect">
            <a:avLst/>
          </a:prstGeom>
        </p:spPr>
        <p:txBody>
          <a:bodyPr wrap="square">
            <a:spAutoFit/>
          </a:bodyPr>
          <a:lstStyle/>
          <a:p>
            <a:pPr algn="just" rtl="1"/>
            <a:r>
              <a:rPr lang="fa-IR" sz="2400" b="1" dirty="0" smtClean="0">
                <a:solidFill>
                  <a:schemeClr val="accent1">
                    <a:lumMod val="50000"/>
                  </a:schemeClr>
                </a:solidFill>
                <a:cs typeface="B Lotus" panose="00000400000000000000" pitchFamily="2" charset="-78"/>
              </a:rPr>
              <a:t>ماجرای امیر المومنین(ع) در جریان مهدویت</a:t>
            </a:r>
            <a:endParaRPr lang="en-US" sz="2400" dirty="0">
              <a:solidFill>
                <a:schemeClr val="accent1">
                  <a:lumMod val="50000"/>
                </a:schemeClr>
              </a:solidFill>
            </a:endParaRPr>
          </a:p>
        </p:txBody>
      </p:sp>
    </p:spTree>
    <p:extLst>
      <p:ext uri="{BB962C8B-B14F-4D97-AF65-F5344CB8AC3E}">
        <p14:creationId xmlns:p14="http://schemas.microsoft.com/office/powerpoint/2010/main" val="21680497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hlinkClick r:id="rId3" action="ppaction://hlinksldjump"/>
          </p:cNvPr>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1873512"/>
            <a:ext cx="909484" cy="2645528"/>
          </a:xfrm>
          <a:prstGeom prst="rect">
            <a:avLst/>
          </a:prstGeom>
        </p:spPr>
      </p:pic>
      <p:sp>
        <p:nvSpPr>
          <p:cNvPr id="40" name="TextBox 39">
            <a:hlinkClick r:id="rId3" action="ppaction://hlinksldjump"/>
          </p:cNvPr>
          <p:cNvSpPr txBox="1"/>
          <p:nvPr/>
        </p:nvSpPr>
        <p:spPr>
          <a:xfrm>
            <a:off x="10189581" y="2939796"/>
            <a:ext cx="1361270"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متن دعای ندبه</a:t>
            </a:r>
            <a:endParaRPr lang="en-US" sz="2400" b="1" spc="-150" dirty="0">
              <a:solidFill>
                <a:schemeClr val="bg1"/>
              </a:solidFill>
              <a:cs typeface="B Lotus" panose="00000400000000000000" pitchFamily="2" charset="-78"/>
            </a:endParaRPr>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3841" y="5545009"/>
            <a:ext cx="1623441" cy="1298753"/>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7025" y="5061900"/>
            <a:ext cx="1160933" cy="805798"/>
          </a:xfrm>
          <a:prstGeom prst="rect">
            <a:avLst/>
          </a:prstGeom>
        </p:spPr>
      </p:pic>
      <p:sp>
        <p:nvSpPr>
          <p:cNvPr id="2" name="Rectangle 1"/>
          <p:cNvSpPr/>
          <p:nvPr/>
        </p:nvSpPr>
        <p:spPr>
          <a:xfrm>
            <a:off x="1747281" y="1928229"/>
            <a:ext cx="7903732" cy="1200329"/>
          </a:xfrm>
          <a:prstGeom prst="rect">
            <a:avLst/>
          </a:prstGeom>
        </p:spPr>
        <p:txBody>
          <a:bodyPr wrap="square">
            <a:spAutoFit/>
          </a:bodyPr>
          <a:lstStyle/>
          <a:p>
            <a:pPr algn="ctr" rtl="1"/>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وَ لَمَّا قَضَى نَحْبَهُ وَ قَتَلَهُ أَشْقَى (الْأَشْقِیَاءِ </a:t>
            </a:r>
            <a:r>
              <a:rPr lang="fa-IR" sz="2400" b="1" dirty="0" smtClean="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مِنَ الْأَوَّلِینَ </a:t>
            </a:r>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وَ الْآخِرِینَ) الْآخِرِینَ یَتْبَعُ أَشْقَى الْأَوَّلِینَ‌ لَمْ یُمْتَثَلْ أَمْرُ رَسُولِ اللَّهِ صَلَّى اللَّهُ عَلَیْهِ وَ آلِهِ فِی الْهَادِینَ بَعْدَ الْهَادِینَ‌</a:t>
            </a:r>
          </a:p>
        </p:txBody>
      </p:sp>
      <p:sp>
        <p:nvSpPr>
          <p:cNvPr id="3" name="Rectangle 2"/>
          <p:cNvSpPr/>
          <p:nvPr/>
        </p:nvSpPr>
        <p:spPr>
          <a:xfrm>
            <a:off x="1747280" y="3201406"/>
            <a:ext cx="7903731" cy="1015663"/>
          </a:xfrm>
          <a:prstGeom prst="rect">
            <a:avLst/>
          </a:prstGeom>
        </p:spPr>
        <p:txBody>
          <a:bodyPr wrap="square">
            <a:spAutoFit/>
          </a:bodyPr>
          <a:lstStyle/>
          <a:p>
            <a:pPr algn="ctr" rtl="1"/>
            <a:r>
              <a:rPr lang="fa-IR" sz="2000" b="1" dirty="0">
                <a:cs typeface="B Lotus" panose="00000400000000000000" pitchFamily="2" charset="-78"/>
              </a:rPr>
              <a:t>و چون دورانش به سر آمد و او را بدبخت‌ترین پسینیان، که از بدبخت‌ترین پیشینیان تبعیت کرد، به قتل رساند، دستور رسول خدا (درود خدا بر او و خاندانش) در باره هدایت کنندگان، از پس هدایت کنندگان [امامان بعد از پیامبر] اطاعت نشد</a:t>
            </a:r>
          </a:p>
        </p:txBody>
      </p:sp>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91331" y="3525983"/>
            <a:ext cx="1853381" cy="2172032"/>
          </a:xfrm>
          <a:prstGeom prst="rect">
            <a:avLst/>
          </a:prstGeom>
        </p:spPr>
      </p:pic>
      <p:sp>
        <p:nvSpPr>
          <p:cNvPr id="14" name="Rectangle 13"/>
          <p:cNvSpPr/>
          <p:nvPr/>
        </p:nvSpPr>
        <p:spPr>
          <a:xfrm>
            <a:off x="3365288" y="446136"/>
            <a:ext cx="4667716" cy="461665"/>
          </a:xfrm>
          <a:prstGeom prst="rect">
            <a:avLst/>
          </a:prstGeom>
        </p:spPr>
        <p:txBody>
          <a:bodyPr wrap="square">
            <a:spAutoFit/>
          </a:bodyPr>
          <a:lstStyle/>
          <a:p>
            <a:pPr algn="just" rtl="1"/>
            <a:r>
              <a:rPr lang="fa-IR" sz="2400" b="1" dirty="0">
                <a:solidFill>
                  <a:schemeClr val="accent1">
                    <a:lumMod val="50000"/>
                  </a:schemeClr>
                </a:solidFill>
                <a:cs typeface="B Lotus" panose="00000400000000000000" pitchFamily="2" charset="-78"/>
              </a:rPr>
              <a:t>سه رویکرد [اختصاصی] نسبت به اهل‌بیت </a:t>
            </a:r>
            <a:r>
              <a:rPr lang="fa-IR" sz="2400" b="1" dirty="0" smtClean="0">
                <a:solidFill>
                  <a:schemeClr val="accent1">
                    <a:lumMod val="50000"/>
                  </a:schemeClr>
                </a:solidFill>
                <a:cs typeface="B Lotus" panose="00000400000000000000" pitchFamily="2" charset="-78"/>
              </a:rPr>
              <a:t>(ع)</a:t>
            </a:r>
            <a:endParaRPr lang="en-US" sz="2400" dirty="0">
              <a:solidFill>
                <a:schemeClr val="accent1">
                  <a:lumMod val="50000"/>
                </a:schemeClr>
              </a:solidFill>
            </a:endParaRPr>
          </a:p>
        </p:txBody>
      </p:sp>
      <p:sp>
        <p:nvSpPr>
          <p:cNvPr id="15" name="Rectangle 14"/>
          <p:cNvSpPr/>
          <p:nvPr/>
        </p:nvSpPr>
        <p:spPr>
          <a:xfrm>
            <a:off x="1847778" y="4447415"/>
            <a:ext cx="7903733" cy="400110"/>
          </a:xfrm>
          <a:prstGeom prst="rect">
            <a:avLst/>
          </a:prstGeom>
        </p:spPr>
        <p:txBody>
          <a:bodyPr wrap="square">
            <a:spAutoFit/>
          </a:bodyPr>
          <a:lstStyle/>
          <a:p>
            <a:pPr algn="ctr" rtl="1"/>
            <a:r>
              <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rPr>
              <a:t>در قبال امام حسین ع نیز باید </a:t>
            </a:r>
            <a:r>
              <a:rPr lang="fa-IR" sz="2000" b="1" dirty="0" smtClean="0">
                <a:solidFill>
                  <a:srgbClr val="00B050"/>
                </a:solidFill>
                <a:latin typeface="B Lotus" panose="00000400000000000000" pitchFamily="2" charset="-78"/>
                <a:ea typeface="Calibri" panose="020F0502020204030204" pitchFamily="34" charset="0"/>
                <a:cs typeface="B Lotus" panose="00000400000000000000" pitchFamily="2" charset="-78"/>
              </a:rPr>
              <a:t>همین </a:t>
            </a:r>
            <a:r>
              <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rPr>
              <a:t>سه رویکرد را داشت. </a:t>
            </a:r>
          </a:p>
        </p:txBody>
      </p:sp>
      <p:sp>
        <p:nvSpPr>
          <p:cNvPr id="16" name="Rectangle 15"/>
          <p:cNvSpPr/>
          <p:nvPr/>
        </p:nvSpPr>
        <p:spPr>
          <a:xfrm>
            <a:off x="3990101" y="1187050"/>
            <a:ext cx="3418087" cy="461665"/>
          </a:xfrm>
          <a:prstGeom prst="rect">
            <a:avLst/>
          </a:prstGeom>
        </p:spPr>
        <p:txBody>
          <a:bodyPr wrap="square">
            <a:spAutoFit/>
          </a:bodyPr>
          <a:lstStyle/>
          <a:p>
            <a:pPr algn="just" rtl="1"/>
            <a:r>
              <a:rPr lang="fa-IR" sz="2400" b="1" dirty="0" smtClean="0">
                <a:solidFill>
                  <a:schemeClr val="accent1">
                    <a:lumMod val="50000"/>
                  </a:schemeClr>
                </a:solidFill>
                <a:cs typeface="B Lotus" panose="00000400000000000000" pitchFamily="2" charset="-78"/>
              </a:rPr>
              <a:t>1- رویکرد اول تحلیل تاریخی</a:t>
            </a:r>
            <a:endParaRPr lang="en-US" sz="2400" dirty="0">
              <a:solidFill>
                <a:schemeClr val="accent1">
                  <a:lumMod val="50000"/>
                </a:schemeClr>
              </a:solidFill>
            </a:endParaRPr>
          </a:p>
        </p:txBody>
      </p:sp>
    </p:spTree>
    <p:extLst>
      <p:ext uri="{BB962C8B-B14F-4D97-AF65-F5344CB8AC3E}">
        <p14:creationId xmlns:p14="http://schemas.microsoft.com/office/powerpoint/2010/main" val="20662125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1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wipe(right)">
                                      <p:cBhvr>
                                        <p:cTn id="17"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5" grpId="0"/>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hlinkClick r:id="rId3" action="ppaction://hlinksldjump"/>
          </p:cNvPr>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1873512"/>
            <a:ext cx="909484" cy="2645528"/>
          </a:xfrm>
          <a:prstGeom prst="rect">
            <a:avLst/>
          </a:prstGeom>
        </p:spPr>
      </p:pic>
      <p:sp>
        <p:nvSpPr>
          <p:cNvPr id="40" name="TextBox 39">
            <a:hlinkClick r:id="rId3" action="ppaction://hlinksldjump"/>
          </p:cNvPr>
          <p:cNvSpPr txBox="1"/>
          <p:nvPr/>
        </p:nvSpPr>
        <p:spPr>
          <a:xfrm>
            <a:off x="10189581" y="2939796"/>
            <a:ext cx="1361270"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متن دعای ندبه</a:t>
            </a:r>
            <a:endParaRPr lang="en-US" sz="2400" b="1" spc="-150" dirty="0">
              <a:solidFill>
                <a:schemeClr val="bg1"/>
              </a:solidFill>
              <a:cs typeface="B Lotus" panose="00000400000000000000" pitchFamily="2" charset="-78"/>
            </a:endParaRPr>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3841" y="5545009"/>
            <a:ext cx="1623441" cy="1298753"/>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7025" y="5061900"/>
            <a:ext cx="1160933" cy="805798"/>
          </a:xfrm>
          <a:prstGeom prst="rect">
            <a:avLst/>
          </a:prstGeom>
        </p:spPr>
      </p:pic>
      <p:sp>
        <p:nvSpPr>
          <p:cNvPr id="2" name="Rectangle 1"/>
          <p:cNvSpPr/>
          <p:nvPr/>
        </p:nvSpPr>
        <p:spPr>
          <a:xfrm>
            <a:off x="1747281" y="1928229"/>
            <a:ext cx="7903732" cy="830997"/>
          </a:xfrm>
          <a:prstGeom prst="rect">
            <a:avLst/>
          </a:prstGeom>
        </p:spPr>
        <p:txBody>
          <a:bodyPr wrap="square">
            <a:spAutoFit/>
          </a:bodyPr>
          <a:lstStyle/>
          <a:p>
            <a:pPr algn="ctr" rtl="1"/>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وَ الْأُمَّةُ مُصِرَّةٌ عَلَى مَقْتِهِ مُجْتَمِعَةٌ عَلَى قَطِیعَةِ   رَحِمِهِ وَ إِقْصَاءِ وَلَدِهِ إِلاَّ الْقَلِیلَ مِمَّنْ وَفَى لِرِعَایَةِ الْحَقِّ فِیهِمْ‌</a:t>
            </a:r>
          </a:p>
        </p:txBody>
      </p:sp>
      <p:sp>
        <p:nvSpPr>
          <p:cNvPr id="3" name="Rectangle 2"/>
          <p:cNvSpPr/>
          <p:nvPr/>
        </p:nvSpPr>
        <p:spPr>
          <a:xfrm>
            <a:off x="1747280" y="3201406"/>
            <a:ext cx="7903731" cy="707886"/>
          </a:xfrm>
          <a:prstGeom prst="rect">
            <a:avLst/>
          </a:prstGeom>
        </p:spPr>
        <p:txBody>
          <a:bodyPr wrap="square">
            <a:spAutoFit/>
          </a:bodyPr>
          <a:lstStyle/>
          <a:p>
            <a:pPr algn="ctr" rtl="1"/>
            <a:r>
              <a:rPr lang="fa-IR" sz="2000" b="1" dirty="0">
                <a:cs typeface="B Lotus" panose="00000400000000000000" pitchFamily="2" charset="-78"/>
              </a:rPr>
              <a:t>و امّت بر دشمنی نسبت به آن حضرت پافشاری کردند، و برای قطع رحم او، و تبعید فرزندانش گرد آمدند، مگر اندکی از کسانی که برای رعایت حق درباره ایشان به پیمان پیامبر وفا کردند</a:t>
            </a:r>
          </a:p>
        </p:txBody>
      </p:sp>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91331" y="3525983"/>
            <a:ext cx="1853381" cy="2172032"/>
          </a:xfrm>
          <a:prstGeom prst="rect">
            <a:avLst/>
          </a:prstGeom>
        </p:spPr>
      </p:pic>
      <p:sp>
        <p:nvSpPr>
          <p:cNvPr id="14" name="Rectangle 13"/>
          <p:cNvSpPr/>
          <p:nvPr/>
        </p:nvSpPr>
        <p:spPr>
          <a:xfrm>
            <a:off x="3365288" y="446136"/>
            <a:ext cx="4667716" cy="461665"/>
          </a:xfrm>
          <a:prstGeom prst="rect">
            <a:avLst/>
          </a:prstGeom>
        </p:spPr>
        <p:txBody>
          <a:bodyPr wrap="square">
            <a:spAutoFit/>
          </a:bodyPr>
          <a:lstStyle/>
          <a:p>
            <a:pPr algn="just" rtl="1"/>
            <a:r>
              <a:rPr lang="fa-IR" sz="2400" b="1" dirty="0">
                <a:solidFill>
                  <a:schemeClr val="accent1">
                    <a:lumMod val="50000"/>
                  </a:schemeClr>
                </a:solidFill>
                <a:cs typeface="B Lotus" panose="00000400000000000000" pitchFamily="2" charset="-78"/>
              </a:rPr>
              <a:t>سه رویکرد [اختصاصی] نسبت به اهل‌بیت </a:t>
            </a:r>
            <a:r>
              <a:rPr lang="fa-IR" sz="2400" b="1" dirty="0" smtClean="0">
                <a:solidFill>
                  <a:schemeClr val="accent1">
                    <a:lumMod val="50000"/>
                  </a:schemeClr>
                </a:solidFill>
                <a:cs typeface="B Lotus" panose="00000400000000000000" pitchFamily="2" charset="-78"/>
              </a:rPr>
              <a:t>(ع)</a:t>
            </a:r>
            <a:endParaRPr lang="en-US" sz="2400" dirty="0">
              <a:solidFill>
                <a:schemeClr val="accent1">
                  <a:lumMod val="50000"/>
                </a:schemeClr>
              </a:solidFill>
            </a:endParaRPr>
          </a:p>
        </p:txBody>
      </p:sp>
      <p:sp>
        <p:nvSpPr>
          <p:cNvPr id="15" name="Rectangle 14"/>
          <p:cNvSpPr/>
          <p:nvPr/>
        </p:nvSpPr>
        <p:spPr>
          <a:xfrm>
            <a:off x="1847778" y="4447415"/>
            <a:ext cx="7903733" cy="400110"/>
          </a:xfrm>
          <a:prstGeom prst="rect">
            <a:avLst/>
          </a:prstGeom>
        </p:spPr>
        <p:txBody>
          <a:bodyPr wrap="square">
            <a:spAutoFit/>
          </a:bodyPr>
          <a:lstStyle/>
          <a:p>
            <a:pPr algn="ctr" rtl="1"/>
            <a:r>
              <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rPr>
              <a:t>اشاره به کربلا است.</a:t>
            </a:r>
          </a:p>
        </p:txBody>
      </p:sp>
      <p:sp>
        <p:nvSpPr>
          <p:cNvPr id="16" name="Rectangle 15"/>
          <p:cNvSpPr/>
          <p:nvPr/>
        </p:nvSpPr>
        <p:spPr>
          <a:xfrm>
            <a:off x="3990101" y="1187050"/>
            <a:ext cx="3418087" cy="461665"/>
          </a:xfrm>
          <a:prstGeom prst="rect">
            <a:avLst/>
          </a:prstGeom>
        </p:spPr>
        <p:txBody>
          <a:bodyPr wrap="square">
            <a:spAutoFit/>
          </a:bodyPr>
          <a:lstStyle/>
          <a:p>
            <a:pPr algn="just" rtl="1"/>
            <a:r>
              <a:rPr lang="fa-IR" sz="2400" b="1" dirty="0" smtClean="0">
                <a:solidFill>
                  <a:schemeClr val="accent1">
                    <a:lumMod val="50000"/>
                  </a:schemeClr>
                </a:solidFill>
                <a:cs typeface="B Lotus" panose="00000400000000000000" pitchFamily="2" charset="-78"/>
              </a:rPr>
              <a:t>1- رویکرد اول تحلیل تاریخی</a:t>
            </a:r>
            <a:endParaRPr lang="en-US" sz="2400" dirty="0">
              <a:solidFill>
                <a:schemeClr val="accent1">
                  <a:lumMod val="50000"/>
                </a:schemeClr>
              </a:solidFill>
            </a:endParaRPr>
          </a:p>
        </p:txBody>
      </p:sp>
    </p:spTree>
    <p:extLst>
      <p:ext uri="{BB962C8B-B14F-4D97-AF65-F5344CB8AC3E}">
        <p14:creationId xmlns:p14="http://schemas.microsoft.com/office/powerpoint/2010/main" val="34031098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1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wipe(right)">
                                      <p:cBhvr>
                                        <p:cTn id="17"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5" grpId="0"/>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hlinkClick r:id="rId3" action="ppaction://hlinksldjump"/>
          </p:cNvPr>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1873512"/>
            <a:ext cx="909484" cy="2645528"/>
          </a:xfrm>
          <a:prstGeom prst="rect">
            <a:avLst/>
          </a:prstGeom>
        </p:spPr>
      </p:pic>
      <p:sp>
        <p:nvSpPr>
          <p:cNvPr id="40" name="TextBox 39">
            <a:hlinkClick r:id="rId3" action="ppaction://hlinksldjump"/>
          </p:cNvPr>
          <p:cNvSpPr txBox="1"/>
          <p:nvPr/>
        </p:nvSpPr>
        <p:spPr>
          <a:xfrm>
            <a:off x="10189581" y="2939796"/>
            <a:ext cx="1361270"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متن دعای ندبه</a:t>
            </a:r>
            <a:endParaRPr lang="en-US" sz="2400" b="1" spc="-150" dirty="0">
              <a:solidFill>
                <a:schemeClr val="bg1"/>
              </a:solidFill>
              <a:cs typeface="B Lotus" panose="00000400000000000000" pitchFamily="2" charset="-78"/>
            </a:endParaRPr>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3841" y="5545009"/>
            <a:ext cx="1623441" cy="1298753"/>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7025" y="5061900"/>
            <a:ext cx="1160933" cy="805798"/>
          </a:xfrm>
          <a:prstGeom prst="rect">
            <a:avLst/>
          </a:prstGeom>
        </p:spPr>
      </p:pic>
      <p:sp>
        <p:nvSpPr>
          <p:cNvPr id="2" name="Rectangle 1"/>
          <p:cNvSpPr/>
          <p:nvPr/>
        </p:nvSpPr>
        <p:spPr>
          <a:xfrm>
            <a:off x="1747281" y="1928229"/>
            <a:ext cx="7903732" cy="461665"/>
          </a:xfrm>
          <a:prstGeom prst="rect">
            <a:avLst/>
          </a:prstGeom>
        </p:spPr>
        <p:txBody>
          <a:bodyPr wrap="square">
            <a:spAutoFit/>
          </a:bodyPr>
          <a:lstStyle/>
          <a:p>
            <a:pPr algn="ctr" rtl="1"/>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فَقُتِلَ مَنْ قُتِلَ وَ سُبِیَ مَنْ سُبِیَ وَ أُقْصِیَ مَنْ أُقْصِیَ‌</a:t>
            </a:r>
          </a:p>
        </p:txBody>
      </p:sp>
      <p:sp>
        <p:nvSpPr>
          <p:cNvPr id="3" name="Rectangle 2"/>
          <p:cNvSpPr/>
          <p:nvPr/>
        </p:nvSpPr>
        <p:spPr>
          <a:xfrm>
            <a:off x="1747280" y="3201406"/>
            <a:ext cx="7903731" cy="400110"/>
          </a:xfrm>
          <a:prstGeom prst="rect">
            <a:avLst/>
          </a:prstGeom>
        </p:spPr>
        <p:txBody>
          <a:bodyPr wrap="square">
            <a:spAutoFit/>
          </a:bodyPr>
          <a:lstStyle/>
          <a:p>
            <a:pPr algn="ctr" rtl="1"/>
            <a:r>
              <a:rPr lang="fa-IR" sz="2000" b="1" dirty="0">
                <a:cs typeface="B Lotus" panose="00000400000000000000" pitchFamily="2" charset="-78"/>
              </a:rPr>
              <a:t>پس کشته شد آنکه کشته شد، و اسیر گشت آنکه اسیر گشت، و تبعید شد آنکه تبعید شد</a:t>
            </a:r>
          </a:p>
        </p:txBody>
      </p:sp>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91331" y="3525983"/>
            <a:ext cx="1853381" cy="2172032"/>
          </a:xfrm>
          <a:prstGeom prst="rect">
            <a:avLst/>
          </a:prstGeom>
        </p:spPr>
      </p:pic>
      <p:sp>
        <p:nvSpPr>
          <p:cNvPr id="11" name="Rectangle 10"/>
          <p:cNvSpPr/>
          <p:nvPr/>
        </p:nvSpPr>
        <p:spPr>
          <a:xfrm>
            <a:off x="3990101" y="1187050"/>
            <a:ext cx="3418087" cy="461665"/>
          </a:xfrm>
          <a:prstGeom prst="rect">
            <a:avLst/>
          </a:prstGeom>
        </p:spPr>
        <p:txBody>
          <a:bodyPr wrap="square">
            <a:spAutoFit/>
          </a:bodyPr>
          <a:lstStyle/>
          <a:p>
            <a:pPr algn="just" rtl="1"/>
            <a:r>
              <a:rPr lang="fa-IR" sz="2400" b="1" dirty="0" smtClean="0">
                <a:solidFill>
                  <a:schemeClr val="accent1">
                    <a:lumMod val="50000"/>
                  </a:schemeClr>
                </a:solidFill>
                <a:cs typeface="B Lotus" panose="00000400000000000000" pitchFamily="2" charset="-78"/>
              </a:rPr>
              <a:t>1- رویکرد اول تحلیل تاریخی</a:t>
            </a:r>
            <a:endParaRPr lang="en-US" sz="2400" dirty="0">
              <a:solidFill>
                <a:schemeClr val="accent1">
                  <a:lumMod val="50000"/>
                </a:schemeClr>
              </a:solidFill>
            </a:endParaRPr>
          </a:p>
        </p:txBody>
      </p:sp>
      <p:sp>
        <p:nvSpPr>
          <p:cNvPr id="14" name="Rectangle 13"/>
          <p:cNvSpPr/>
          <p:nvPr/>
        </p:nvSpPr>
        <p:spPr>
          <a:xfrm>
            <a:off x="3365288" y="446136"/>
            <a:ext cx="4667716" cy="461665"/>
          </a:xfrm>
          <a:prstGeom prst="rect">
            <a:avLst/>
          </a:prstGeom>
        </p:spPr>
        <p:txBody>
          <a:bodyPr wrap="square">
            <a:spAutoFit/>
          </a:bodyPr>
          <a:lstStyle/>
          <a:p>
            <a:pPr algn="just" rtl="1"/>
            <a:r>
              <a:rPr lang="fa-IR" sz="2400" b="1" dirty="0">
                <a:solidFill>
                  <a:schemeClr val="accent1">
                    <a:lumMod val="50000"/>
                  </a:schemeClr>
                </a:solidFill>
                <a:cs typeface="B Lotus" panose="00000400000000000000" pitchFamily="2" charset="-78"/>
              </a:rPr>
              <a:t>سه رویکرد [اختصاصی] نسبت به اهل‌بیت </a:t>
            </a:r>
            <a:r>
              <a:rPr lang="fa-IR" sz="2400" b="1" dirty="0" smtClean="0">
                <a:solidFill>
                  <a:schemeClr val="accent1">
                    <a:lumMod val="50000"/>
                  </a:schemeClr>
                </a:solidFill>
                <a:cs typeface="B Lotus" panose="00000400000000000000" pitchFamily="2" charset="-78"/>
              </a:rPr>
              <a:t>(ع)</a:t>
            </a:r>
            <a:endParaRPr lang="en-US" sz="2400" dirty="0">
              <a:solidFill>
                <a:schemeClr val="accent1">
                  <a:lumMod val="50000"/>
                </a:schemeClr>
              </a:solidFill>
            </a:endParaRPr>
          </a:p>
        </p:txBody>
      </p:sp>
      <p:sp>
        <p:nvSpPr>
          <p:cNvPr id="15" name="Rectangle 14"/>
          <p:cNvSpPr/>
          <p:nvPr/>
        </p:nvSpPr>
        <p:spPr>
          <a:xfrm>
            <a:off x="1847778" y="4447415"/>
            <a:ext cx="7903733" cy="400110"/>
          </a:xfrm>
          <a:prstGeom prst="rect">
            <a:avLst/>
          </a:prstGeom>
        </p:spPr>
        <p:txBody>
          <a:bodyPr wrap="square">
            <a:spAutoFit/>
          </a:bodyPr>
          <a:lstStyle/>
          <a:p>
            <a:pPr algn="ctr" rtl="1"/>
            <a:r>
              <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rPr>
              <a:t>اشاره به کربلا است.</a:t>
            </a:r>
          </a:p>
        </p:txBody>
      </p:sp>
    </p:spTree>
    <p:extLst>
      <p:ext uri="{BB962C8B-B14F-4D97-AF65-F5344CB8AC3E}">
        <p14:creationId xmlns:p14="http://schemas.microsoft.com/office/powerpoint/2010/main" val="15996281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1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wipe(right)">
                                      <p:cBhvr>
                                        <p:cTn id="17"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5" grpId="0"/>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hlinkClick r:id="rId3" action="ppaction://hlinksldjump"/>
          </p:cNvPr>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1873512"/>
            <a:ext cx="909484" cy="2645528"/>
          </a:xfrm>
          <a:prstGeom prst="rect">
            <a:avLst/>
          </a:prstGeom>
        </p:spPr>
      </p:pic>
      <p:sp>
        <p:nvSpPr>
          <p:cNvPr id="40" name="TextBox 39">
            <a:hlinkClick r:id="rId3" action="ppaction://hlinksldjump"/>
          </p:cNvPr>
          <p:cNvSpPr txBox="1"/>
          <p:nvPr/>
        </p:nvSpPr>
        <p:spPr>
          <a:xfrm>
            <a:off x="10189581" y="2939796"/>
            <a:ext cx="1361270"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متن دعای ندبه</a:t>
            </a:r>
            <a:endParaRPr lang="en-US" sz="2400" b="1" spc="-150" dirty="0">
              <a:solidFill>
                <a:schemeClr val="bg1"/>
              </a:solidFill>
              <a:cs typeface="B Lotus" panose="00000400000000000000" pitchFamily="2" charset="-78"/>
            </a:endParaRPr>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3841" y="5545009"/>
            <a:ext cx="1623441" cy="1298753"/>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7025" y="5061900"/>
            <a:ext cx="1160933" cy="805798"/>
          </a:xfrm>
          <a:prstGeom prst="rect">
            <a:avLst/>
          </a:prstGeom>
        </p:spPr>
      </p:pic>
      <p:sp>
        <p:nvSpPr>
          <p:cNvPr id="2" name="Rectangle 1"/>
          <p:cNvSpPr/>
          <p:nvPr/>
        </p:nvSpPr>
        <p:spPr>
          <a:xfrm>
            <a:off x="1747281" y="1928229"/>
            <a:ext cx="7903732" cy="461665"/>
          </a:xfrm>
          <a:prstGeom prst="rect">
            <a:avLst/>
          </a:prstGeom>
        </p:spPr>
        <p:txBody>
          <a:bodyPr wrap="square">
            <a:spAutoFit/>
          </a:bodyPr>
          <a:lstStyle/>
          <a:p>
            <a:pPr algn="ctr" rtl="1"/>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وَ جَرَى الْقَضَاءُ لَهُمْ بِمَا یُرْجَى لَهُ حُسْنُ الْمَثُوبَةِ </a:t>
            </a:r>
          </a:p>
        </p:txBody>
      </p:sp>
      <p:sp>
        <p:nvSpPr>
          <p:cNvPr id="3" name="Rectangle 2"/>
          <p:cNvSpPr/>
          <p:nvPr/>
        </p:nvSpPr>
        <p:spPr>
          <a:xfrm>
            <a:off x="1747280" y="3201406"/>
            <a:ext cx="7903731" cy="400110"/>
          </a:xfrm>
          <a:prstGeom prst="rect">
            <a:avLst/>
          </a:prstGeom>
        </p:spPr>
        <p:txBody>
          <a:bodyPr wrap="square">
            <a:spAutoFit/>
          </a:bodyPr>
          <a:lstStyle/>
          <a:p>
            <a:pPr algn="ctr" rtl="1"/>
            <a:r>
              <a:rPr lang="fa-IR" sz="2000" b="1" dirty="0">
                <a:cs typeface="B Lotus" panose="00000400000000000000" pitchFamily="2" charset="-78"/>
              </a:rPr>
              <a:t>و قلم قضا بر آنها جارى شد به آنچه که بر آن امید پاداش نیک می‌رود</a:t>
            </a:r>
          </a:p>
        </p:txBody>
      </p:sp>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91331" y="3525983"/>
            <a:ext cx="1853381" cy="2172032"/>
          </a:xfrm>
          <a:prstGeom prst="rect">
            <a:avLst/>
          </a:prstGeom>
        </p:spPr>
      </p:pic>
      <p:sp>
        <p:nvSpPr>
          <p:cNvPr id="11" name="Rectangle 10"/>
          <p:cNvSpPr/>
          <p:nvPr/>
        </p:nvSpPr>
        <p:spPr>
          <a:xfrm>
            <a:off x="3553918" y="1187182"/>
            <a:ext cx="4290453" cy="461665"/>
          </a:xfrm>
          <a:prstGeom prst="rect">
            <a:avLst/>
          </a:prstGeom>
        </p:spPr>
        <p:txBody>
          <a:bodyPr wrap="square">
            <a:spAutoFit/>
          </a:bodyPr>
          <a:lstStyle/>
          <a:p>
            <a:pPr algn="just" rtl="1"/>
            <a:r>
              <a:rPr lang="fa-IR" sz="2400" b="1" dirty="0">
                <a:solidFill>
                  <a:schemeClr val="accent1">
                    <a:lumMod val="50000"/>
                  </a:schemeClr>
                </a:solidFill>
                <a:cs typeface="B Lotus" panose="00000400000000000000" pitchFamily="2" charset="-78"/>
              </a:rPr>
              <a:t>مهدویّت از منظر «رویکرد تحلیل </a:t>
            </a:r>
            <a:r>
              <a:rPr lang="fa-IR" sz="2400" b="1" dirty="0" smtClean="0">
                <a:solidFill>
                  <a:schemeClr val="accent1">
                    <a:lumMod val="50000"/>
                  </a:schemeClr>
                </a:solidFill>
                <a:cs typeface="B Lotus" panose="00000400000000000000" pitchFamily="2" charset="-78"/>
              </a:rPr>
              <a:t>تاریخی»:</a:t>
            </a:r>
            <a:endParaRPr lang="en-US" sz="2400" dirty="0">
              <a:solidFill>
                <a:schemeClr val="accent1">
                  <a:lumMod val="50000"/>
                </a:schemeClr>
              </a:solidFill>
            </a:endParaRPr>
          </a:p>
        </p:txBody>
      </p:sp>
      <p:sp>
        <p:nvSpPr>
          <p:cNvPr id="14" name="Rectangle 13"/>
          <p:cNvSpPr/>
          <p:nvPr/>
        </p:nvSpPr>
        <p:spPr>
          <a:xfrm>
            <a:off x="3365288" y="446136"/>
            <a:ext cx="4667716" cy="461665"/>
          </a:xfrm>
          <a:prstGeom prst="rect">
            <a:avLst/>
          </a:prstGeom>
        </p:spPr>
        <p:txBody>
          <a:bodyPr wrap="square">
            <a:spAutoFit/>
          </a:bodyPr>
          <a:lstStyle/>
          <a:p>
            <a:pPr algn="just" rtl="1"/>
            <a:r>
              <a:rPr lang="fa-IR" sz="2400" b="1" dirty="0">
                <a:solidFill>
                  <a:schemeClr val="accent1">
                    <a:lumMod val="50000"/>
                  </a:schemeClr>
                </a:solidFill>
                <a:cs typeface="B Lotus" panose="00000400000000000000" pitchFamily="2" charset="-78"/>
              </a:rPr>
              <a:t>سه رویکرد [اختصاصی] نسبت به اهل‌بیت </a:t>
            </a:r>
            <a:r>
              <a:rPr lang="fa-IR" sz="2400" b="1" dirty="0" smtClean="0">
                <a:solidFill>
                  <a:schemeClr val="accent1">
                    <a:lumMod val="50000"/>
                  </a:schemeClr>
                </a:solidFill>
                <a:cs typeface="B Lotus" panose="00000400000000000000" pitchFamily="2" charset="-78"/>
              </a:rPr>
              <a:t>(ع)</a:t>
            </a:r>
            <a:endParaRPr lang="en-US" sz="2400" dirty="0">
              <a:solidFill>
                <a:schemeClr val="accent1">
                  <a:lumMod val="50000"/>
                </a:schemeClr>
              </a:solidFill>
            </a:endParaRPr>
          </a:p>
        </p:txBody>
      </p:sp>
    </p:spTree>
    <p:extLst>
      <p:ext uri="{BB962C8B-B14F-4D97-AF65-F5344CB8AC3E}">
        <p14:creationId xmlns:p14="http://schemas.microsoft.com/office/powerpoint/2010/main" val="19801191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hlinkClick r:id="rId3" action="ppaction://hlinksldjump"/>
          </p:cNvPr>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1873512"/>
            <a:ext cx="909484" cy="2645528"/>
          </a:xfrm>
          <a:prstGeom prst="rect">
            <a:avLst/>
          </a:prstGeom>
        </p:spPr>
      </p:pic>
      <p:sp>
        <p:nvSpPr>
          <p:cNvPr id="40" name="TextBox 39">
            <a:hlinkClick r:id="rId3" action="ppaction://hlinksldjump"/>
          </p:cNvPr>
          <p:cNvSpPr txBox="1"/>
          <p:nvPr/>
        </p:nvSpPr>
        <p:spPr>
          <a:xfrm>
            <a:off x="10189581" y="2939796"/>
            <a:ext cx="1361270"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متن دعای ندبه</a:t>
            </a:r>
            <a:endParaRPr lang="en-US" sz="2400" b="1" spc="-150" dirty="0">
              <a:solidFill>
                <a:schemeClr val="bg1"/>
              </a:solidFill>
              <a:cs typeface="B Lotus" panose="00000400000000000000" pitchFamily="2" charset="-78"/>
            </a:endParaRPr>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3841" y="5545009"/>
            <a:ext cx="1623441" cy="1298753"/>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7025" y="5061900"/>
            <a:ext cx="1160933" cy="805798"/>
          </a:xfrm>
          <a:prstGeom prst="rect">
            <a:avLst/>
          </a:prstGeom>
        </p:spPr>
      </p:pic>
      <p:sp>
        <p:nvSpPr>
          <p:cNvPr id="2" name="Rectangle 1"/>
          <p:cNvSpPr/>
          <p:nvPr/>
        </p:nvSpPr>
        <p:spPr>
          <a:xfrm>
            <a:off x="1747281" y="1928229"/>
            <a:ext cx="7903732" cy="461665"/>
          </a:xfrm>
          <a:prstGeom prst="rect">
            <a:avLst/>
          </a:prstGeom>
        </p:spPr>
        <p:txBody>
          <a:bodyPr wrap="square">
            <a:spAutoFit/>
          </a:bodyPr>
          <a:lstStyle/>
          <a:p>
            <a:pPr algn="ctr" rtl="1"/>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وَ سُبْحَانَ رَبِّنَا إِنْ کَانَ وَعْدُ رَبِّنَا لَمَفْعُولاً</a:t>
            </a:r>
          </a:p>
        </p:txBody>
      </p:sp>
      <p:sp>
        <p:nvSpPr>
          <p:cNvPr id="3" name="Rectangle 2"/>
          <p:cNvSpPr/>
          <p:nvPr/>
        </p:nvSpPr>
        <p:spPr>
          <a:xfrm>
            <a:off x="1747280" y="3201406"/>
            <a:ext cx="7903731" cy="400110"/>
          </a:xfrm>
          <a:prstGeom prst="rect">
            <a:avLst/>
          </a:prstGeom>
        </p:spPr>
        <p:txBody>
          <a:bodyPr wrap="square">
            <a:spAutoFit/>
          </a:bodyPr>
          <a:lstStyle/>
          <a:p>
            <a:pPr algn="ctr" rtl="1"/>
            <a:r>
              <a:rPr lang="fa-IR" sz="2000" b="1" dirty="0">
                <a:cs typeface="B Lotus" panose="00000400000000000000" pitchFamily="2" charset="-78"/>
              </a:rPr>
              <a:t>و منزّه است پروردگار ما که به یقین وعده پروردگارمان انجام شدنی است</a:t>
            </a:r>
          </a:p>
        </p:txBody>
      </p:sp>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91331" y="3525983"/>
            <a:ext cx="1853381" cy="2172032"/>
          </a:xfrm>
          <a:prstGeom prst="rect">
            <a:avLst/>
          </a:prstGeom>
        </p:spPr>
      </p:pic>
      <p:sp>
        <p:nvSpPr>
          <p:cNvPr id="11" name="Rectangle 10"/>
          <p:cNvSpPr/>
          <p:nvPr/>
        </p:nvSpPr>
        <p:spPr>
          <a:xfrm>
            <a:off x="3553918" y="1187182"/>
            <a:ext cx="4290453" cy="461665"/>
          </a:xfrm>
          <a:prstGeom prst="rect">
            <a:avLst/>
          </a:prstGeom>
        </p:spPr>
        <p:txBody>
          <a:bodyPr wrap="square">
            <a:spAutoFit/>
          </a:bodyPr>
          <a:lstStyle/>
          <a:p>
            <a:pPr algn="just" rtl="1"/>
            <a:r>
              <a:rPr lang="fa-IR" sz="2400" b="1" dirty="0">
                <a:solidFill>
                  <a:schemeClr val="accent1">
                    <a:lumMod val="50000"/>
                  </a:schemeClr>
                </a:solidFill>
                <a:cs typeface="B Lotus" panose="00000400000000000000" pitchFamily="2" charset="-78"/>
              </a:rPr>
              <a:t>مهدویّت از منظر «رویکرد تحلیل </a:t>
            </a:r>
            <a:r>
              <a:rPr lang="fa-IR" sz="2400" b="1" dirty="0" smtClean="0">
                <a:solidFill>
                  <a:schemeClr val="accent1">
                    <a:lumMod val="50000"/>
                  </a:schemeClr>
                </a:solidFill>
                <a:cs typeface="B Lotus" panose="00000400000000000000" pitchFamily="2" charset="-78"/>
              </a:rPr>
              <a:t>تاریخی»:</a:t>
            </a:r>
            <a:endParaRPr lang="en-US" sz="2400" dirty="0">
              <a:solidFill>
                <a:schemeClr val="accent1">
                  <a:lumMod val="50000"/>
                </a:schemeClr>
              </a:solidFill>
            </a:endParaRPr>
          </a:p>
        </p:txBody>
      </p:sp>
      <p:sp>
        <p:nvSpPr>
          <p:cNvPr id="14" name="Rectangle 13"/>
          <p:cNvSpPr/>
          <p:nvPr/>
        </p:nvSpPr>
        <p:spPr>
          <a:xfrm>
            <a:off x="3365288" y="446136"/>
            <a:ext cx="4667716" cy="461665"/>
          </a:xfrm>
          <a:prstGeom prst="rect">
            <a:avLst/>
          </a:prstGeom>
        </p:spPr>
        <p:txBody>
          <a:bodyPr wrap="square">
            <a:spAutoFit/>
          </a:bodyPr>
          <a:lstStyle/>
          <a:p>
            <a:pPr algn="just" rtl="1"/>
            <a:r>
              <a:rPr lang="fa-IR" sz="2400" b="1" dirty="0">
                <a:solidFill>
                  <a:schemeClr val="accent1">
                    <a:lumMod val="50000"/>
                  </a:schemeClr>
                </a:solidFill>
                <a:cs typeface="B Lotus" panose="00000400000000000000" pitchFamily="2" charset="-78"/>
              </a:rPr>
              <a:t>سه رویکرد [اختصاصی] نسبت به اهل‌بیت </a:t>
            </a:r>
            <a:r>
              <a:rPr lang="fa-IR" sz="2400" b="1" dirty="0" smtClean="0">
                <a:solidFill>
                  <a:schemeClr val="accent1">
                    <a:lumMod val="50000"/>
                  </a:schemeClr>
                </a:solidFill>
                <a:cs typeface="B Lotus" panose="00000400000000000000" pitchFamily="2" charset="-78"/>
              </a:rPr>
              <a:t>(ع)</a:t>
            </a:r>
            <a:endParaRPr lang="en-US" sz="2400" dirty="0">
              <a:solidFill>
                <a:schemeClr val="accent1">
                  <a:lumMod val="50000"/>
                </a:schemeClr>
              </a:solidFill>
            </a:endParaRPr>
          </a:p>
        </p:txBody>
      </p:sp>
      <p:sp>
        <p:nvSpPr>
          <p:cNvPr id="15" name="Rectangle 14"/>
          <p:cNvSpPr/>
          <p:nvPr/>
        </p:nvSpPr>
        <p:spPr>
          <a:xfrm>
            <a:off x="1847778" y="4447415"/>
            <a:ext cx="7903733" cy="400110"/>
          </a:xfrm>
          <a:prstGeom prst="rect">
            <a:avLst/>
          </a:prstGeom>
        </p:spPr>
        <p:txBody>
          <a:bodyPr wrap="square">
            <a:spAutoFit/>
          </a:bodyPr>
          <a:lstStyle/>
          <a:p>
            <a:pPr algn="ctr" rtl="1"/>
            <a:r>
              <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rPr>
              <a:t>وَ یَقُولُونَ سُبْحانَ رَبِّنا إِنْ کانَ وَعْدُ رَبِّنا لَمَفْعُولاً [إسراء۱۰۸] </a:t>
            </a:r>
          </a:p>
        </p:txBody>
      </p:sp>
    </p:spTree>
    <p:extLst>
      <p:ext uri="{BB962C8B-B14F-4D97-AF65-F5344CB8AC3E}">
        <p14:creationId xmlns:p14="http://schemas.microsoft.com/office/powerpoint/2010/main" val="584278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1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wipe(right)">
                                      <p:cBhvr>
                                        <p:cTn id="17"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5" grpId="0"/>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hlinkClick r:id="rId3" action="ppaction://hlinksldjump"/>
          </p:cNvPr>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1873512"/>
            <a:ext cx="909484" cy="2645528"/>
          </a:xfrm>
          <a:prstGeom prst="rect">
            <a:avLst/>
          </a:prstGeom>
        </p:spPr>
      </p:pic>
      <p:sp>
        <p:nvSpPr>
          <p:cNvPr id="40" name="TextBox 39">
            <a:hlinkClick r:id="rId3" action="ppaction://hlinksldjump"/>
          </p:cNvPr>
          <p:cNvSpPr txBox="1"/>
          <p:nvPr/>
        </p:nvSpPr>
        <p:spPr>
          <a:xfrm>
            <a:off x="10189581" y="2939796"/>
            <a:ext cx="1361270"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متن دعای ندبه</a:t>
            </a:r>
            <a:endParaRPr lang="en-US" sz="2400" b="1" spc="-150" dirty="0">
              <a:solidFill>
                <a:schemeClr val="bg1"/>
              </a:solidFill>
              <a:cs typeface="B Lotus" panose="00000400000000000000" pitchFamily="2" charset="-78"/>
            </a:endParaRPr>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3841" y="5545009"/>
            <a:ext cx="1623441" cy="1298753"/>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7025" y="5061900"/>
            <a:ext cx="1160933" cy="805798"/>
          </a:xfrm>
          <a:prstGeom prst="rect">
            <a:avLst/>
          </a:prstGeom>
        </p:spPr>
      </p:pic>
      <p:sp>
        <p:nvSpPr>
          <p:cNvPr id="2" name="Rectangle 1"/>
          <p:cNvSpPr/>
          <p:nvPr/>
        </p:nvSpPr>
        <p:spPr>
          <a:xfrm>
            <a:off x="1747281" y="1928229"/>
            <a:ext cx="7903732" cy="461665"/>
          </a:xfrm>
          <a:prstGeom prst="rect">
            <a:avLst/>
          </a:prstGeom>
        </p:spPr>
        <p:txBody>
          <a:bodyPr wrap="square">
            <a:spAutoFit/>
          </a:bodyPr>
          <a:lstStyle/>
          <a:p>
            <a:pPr algn="ctr" rtl="1"/>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وَ لَنْ یُخْلِفَ اللَّهُ وَعْدَهُ وَ هُوَ الْعَزِیزُ الْحَکِیمُ</a:t>
            </a:r>
          </a:p>
        </p:txBody>
      </p:sp>
      <p:sp>
        <p:nvSpPr>
          <p:cNvPr id="3" name="Rectangle 2"/>
          <p:cNvSpPr/>
          <p:nvPr/>
        </p:nvSpPr>
        <p:spPr>
          <a:xfrm>
            <a:off x="1747280" y="3201406"/>
            <a:ext cx="7903731" cy="400110"/>
          </a:xfrm>
          <a:prstGeom prst="rect">
            <a:avLst/>
          </a:prstGeom>
        </p:spPr>
        <p:txBody>
          <a:bodyPr wrap="square">
            <a:spAutoFit/>
          </a:bodyPr>
          <a:lstStyle/>
          <a:p>
            <a:pPr algn="ctr" rtl="1"/>
            <a:r>
              <a:rPr lang="fa-IR" sz="2000" b="1" dirty="0">
                <a:cs typeface="B Lotus" panose="00000400000000000000" pitchFamily="2" charset="-78"/>
              </a:rPr>
              <a:t>و خدا هرگز از وعده خویش تخلّف نمی‌کند و او نیرومند حکیم است</a:t>
            </a:r>
          </a:p>
        </p:txBody>
      </p:sp>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91331" y="3525983"/>
            <a:ext cx="1853381" cy="2172032"/>
          </a:xfrm>
          <a:prstGeom prst="rect">
            <a:avLst/>
          </a:prstGeom>
        </p:spPr>
      </p:pic>
      <p:sp>
        <p:nvSpPr>
          <p:cNvPr id="11" name="Rectangle 10"/>
          <p:cNvSpPr/>
          <p:nvPr/>
        </p:nvSpPr>
        <p:spPr>
          <a:xfrm>
            <a:off x="3553918" y="1187182"/>
            <a:ext cx="4290453" cy="461665"/>
          </a:xfrm>
          <a:prstGeom prst="rect">
            <a:avLst/>
          </a:prstGeom>
        </p:spPr>
        <p:txBody>
          <a:bodyPr wrap="square">
            <a:spAutoFit/>
          </a:bodyPr>
          <a:lstStyle/>
          <a:p>
            <a:pPr algn="just" rtl="1"/>
            <a:r>
              <a:rPr lang="fa-IR" sz="2400" b="1" dirty="0">
                <a:solidFill>
                  <a:schemeClr val="accent1">
                    <a:lumMod val="50000"/>
                  </a:schemeClr>
                </a:solidFill>
                <a:cs typeface="B Lotus" panose="00000400000000000000" pitchFamily="2" charset="-78"/>
              </a:rPr>
              <a:t>مهدویّت از منظر «رویکرد تحلیل </a:t>
            </a:r>
            <a:r>
              <a:rPr lang="fa-IR" sz="2400" b="1" dirty="0" smtClean="0">
                <a:solidFill>
                  <a:schemeClr val="accent1">
                    <a:lumMod val="50000"/>
                  </a:schemeClr>
                </a:solidFill>
                <a:cs typeface="B Lotus" panose="00000400000000000000" pitchFamily="2" charset="-78"/>
              </a:rPr>
              <a:t>تاریخی»:</a:t>
            </a:r>
            <a:endParaRPr lang="en-US" sz="2400" dirty="0">
              <a:solidFill>
                <a:schemeClr val="accent1">
                  <a:lumMod val="50000"/>
                </a:schemeClr>
              </a:solidFill>
            </a:endParaRPr>
          </a:p>
        </p:txBody>
      </p:sp>
      <p:sp>
        <p:nvSpPr>
          <p:cNvPr id="14" name="Rectangle 13"/>
          <p:cNvSpPr/>
          <p:nvPr/>
        </p:nvSpPr>
        <p:spPr>
          <a:xfrm>
            <a:off x="3365288" y="446136"/>
            <a:ext cx="4667716" cy="461665"/>
          </a:xfrm>
          <a:prstGeom prst="rect">
            <a:avLst/>
          </a:prstGeom>
        </p:spPr>
        <p:txBody>
          <a:bodyPr wrap="square">
            <a:spAutoFit/>
          </a:bodyPr>
          <a:lstStyle/>
          <a:p>
            <a:pPr algn="just" rtl="1"/>
            <a:r>
              <a:rPr lang="fa-IR" sz="2400" b="1" dirty="0">
                <a:solidFill>
                  <a:schemeClr val="accent1">
                    <a:lumMod val="50000"/>
                  </a:schemeClr>
                </a:solidFill>
                <a:cs typeface="B Lotus" panose="00000400000000000000" pitchFamily="2" charset="-78"/>
              </a:rPr>
              <a:t>سه رویکرد [اختصاصی] نسبت به اهل‌بیت </a:t>
            </a:r>
            <a:r>
              <a:rPr lang="fa-IR" sz="2400" b="1" dirty="0" smtClean="0">
                <a:solidFill>
                  <a:schemeClr val="accent1">
                    <a:lumMod val="50000"/>
                  </a:schemeClr>
                </a:solidFill>
                <a:cs typeface="B Lotus" panose="00000400000000000000" pitchFamily="2" charset="-78"/>
              </a:rPr>
              <a:t>(ع)</a:t>
            </a:r>
            <a:endParaRPr lang="en-US" sz="2400" dirty="0">
              <a:solidFill>
                <a:schemeClr val="accent1">
                  <a:lumMod val="50000"/>
                </a:schemeClr>
              </a:solidFill>
            </a:endParaRPr>
          </a:p>
        </p:txBody>
      </p:sp>
      <p:sp>
        <p:nvSpPr>
          <p:cNvPr id="15" name="Rectangle 14"/>
          <p:cNvSpPr/>
          <p:nvPr/>
        </p:nvSpPr>
        <p:spPr>
          <a:xfrm>
            <a:off x="1847778" y="4447415"/>
            <a:ext cx="7903733" cy="400110"/>
          </a:xfrm>
          <a:prstGeom prst="rect">
            <a:avLst/>
          </a:prstGeom>
        </p:spPr>
        <p:txBody>
          <a:bodyPr wrap="square">
            <a:spAutoFit/>
          </a:bodyPr>
          <a:lstStyle/>
          <a:p>
            <a:pPr algn="ctr" rtl="1"/>
            <a:r>
              <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rPr>
              <a:t>وَ یَقُولُونَ سُبْحانَ رَبِّنا إِنْ کانَ وَعْدُ رَبِّنا لَمَفْعُولاً [إسراء۱۰۸] </a:t>
            </a:r>
          </a:p>
        </p:txBody>
      </p:sp>
    </p:spTree>
    <p:extLst>
      <p:ext uri="{BB962C8B-B14F-4D97-AF65-F5344CB8AC3E}">
        <p14:creationId xmlns:p14="http://schemas.microsoft.com/office/powerpoint/2010/main" val="19718909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1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wipe(right)">
                                      <p:cBhvr>
                                        <p:cTn id="17"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5" grpId="0"/>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hlinkClick r:id="rId3" action="ppaction://hlinksldjump"/>
          </p:cNvPr>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1873512"/>
            <a:ext cx="909484" cy="2645528"/>
          </a:xfrm>
          <a:prstGeom prst="rect">
            <a:avLst/>
          </a:prstGeom>
        </p:spPr>
      </p:pic>
      <p:sp>
        <p:nvSpPr>
          <p:cNvPr id="40" name="TextBox 39">
            <a:hlinkClick r:id="rId3" action="ppaction://hlinksldjump"/>
          </p:cNvPr>
          <p:cNvSpPr txBox="1"/>
          <p:nvPr/>
        </p:nvSpPr>
        <p:spPr>
          <a:xfrm>
            <a:off x="10189581" y="2939796"/>
            <a:ext cx="1361270"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متن دعای ندبه</a:t>
            </a:r>
            <a:endParaRPr lang="en-US" sz="2400" b="1" spc="-150" dirty="0">
              <a:solidFill>
                <a:schemeClr val="bg1"/>
              </a:solidFill>
              <a:cs typeface="B Lotus" panose="00000400000000000000" pitchFamily="2" charset="-78"/>
            </a:endParaRPr>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3841" y="5545009"/>
            <a:ext cx="1623441" cy="1298753"/>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7025" y="5061900"/>
            <a:ext cx="1160933" cy="805798"/>
          </a:xfrm>
          <a:prstGeom prst="rect">
            <a:avLst/>
          </a:prstGeom>
        </p:spPr>
      </p:pic>
      <p:sp>
        <p:nvSpPr>
          <p:cNvPr id="2" name="Rectangle 1"/>
          <p:cNvSpPr/>
          <p:nvPr/>
        </p:nvSpPr>
        <p:spPr>
          <a:xfrm>
            <a:off x="1747281" y="1928229"/>
            <a:ext cx="7903732" cy="830997"/>
          </a:xfrm>
          <a:prstGeom prst="rect">
            <a:avLst/>
          </a:prstGeom>
        </p:spPr>
        <p:txBody>
          <a:bodyPr wrap="square">
            <a:spAutoFit/>
          </a:bodyPr>
          <a:lstStyle/>
          <a:p>
            <a:pPr algn="ctr" rtl="1"/>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فَعَلَى الْأَطَائِبِ مِنْ أَهْلِ بَیْتِ مُحَمَّدٍ وَ عَلِیٍّ صَلَّى </a:t>
            </a:r>
            <a:r>
              <a:rPr lang="fa-IR" sz="2400" b="1" dirty="0" smtClean="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اللَّهُ </a:t>
            </a:r>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عَلَیْهِمَا وَ آلِهِمَا فَلْیَبْکِ الْبَاکُونَ‌ وَ </a:t>
            </a:r>
            <a:r>
              <a:rPr lang="fa-IR" sz="2400" b="1" dirty="0" smtClean="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إِیَّاهُمْ </a:t>
            </a:r>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فَلْیَنْدُبِ النَّادِبُونَ</a:t>
            </a:r>
          </a:p>
        </p:txBody>
      </p:sp>
      <p:sp>
        <p:nvSpPr>
          <p:cNvPr id="3" name="Rectangle 2"/>
          <p:cNvSpPr/>
          <p:nvPr/>
        </p:nvSpPr>
        <p:spPr>
          <a:xfrm>
            <a:off x="1747280" y="3201406"/>
            <a:ext cx="7903731" cy="707886"/>
          </a:xfrm>
          <a:prstGeom prst="rect">
            <a:avLst/>
          </a:prstGeom>
        </p:spPr>
        <p:txBody>
          <a:bodyPr wrap="square">
            <a:spAutoFit/>
          </a:bodyPr>
          <a:lstStyle/>
          <a:p>
            <a:pPr algn="ctr" rtl="1"/>
            <a:r>
              <a:rPr lang="fa-IR" sz="2000" b="1" dirty="0">
                <a:cs typeface="B Lotus" panose="00000400000000000000" pitchFamily="2" charset="-78"/>
              </a:rPr>
              <a:t>پس بر پاکیزگان از اهل بیت محمّد و علی (درود خدا بر ایشان و خاندانشان)، باید گریه کنندگان بگریند، و زاری کنندگان بر ایشان زاری کنند، و برای مانند آنان باید اشکها روان شود</a:t>
            </a:r>
          </a:p>
        </p:txBody>
      </p:sp>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91331" y="3525983"/>
            <a:ext cx="1853381" cy="2172032"/>
          </a:xfrm>
          <a:prstGeom prst="rect">
            <a:avLst/>
          </a:prstGeom>
        </p:spPr>
      </p:pic>
      <p:sp>
        <p:nvSpPr>
          <p:cNvPr id="11" name="Rectangle 10"/>
          <p:cNvSpPr/>
          <p:nvPr/>
        </p:nvSpPr>
        <p:spPr>
          <a:xfrm>
            <a:off x="3096718" y="1187182"/>
            <a:ext cx="4290453" cy="461665"/>
          </a:xfrm>
          <a:prstGeom prst="rect">
            <a:avLst/>
          </a:prstGeom>
        </p:spPr>
        <p:txBody>
          <a:bodyPr wrap="square">
            <a:spAutoFit/>
          </a:bodyPr>
          <a:lstStyle/>
          <a:p>
            <a:pPr algn="just" rtl="1"/>
            <a:r>
              <a:rPr lang="fa-IR" sz="2400" b="1" dirty="0" smtClean="0">
                <a:solidFill>
                  <a:schemeClr val="accent1">
                    <a:lumMod val="50000"/>
                  </a:schemeClr>
                </a:solidFill>
                <a:cs typeface="B Lotus" panose="00000400000000000000" pitchFamily="2" charset="-78"/>
              </a:rPr>
              <a:t>2- رویکرد </a:t>
            </a:r>
            <a:r>
              <a:rPr lang="fa-IR" sz="2400" b="1" dirty="0">
                <a:solidFill>
                  <a:schemeClr val="accent1">
                    <a:lumMod val="50000"/>
                  </a:schemeClr>
                </a:solidFill>
                <a:cs typeface="B Lotus" panose="00000400000000000000" pitchFamily="2" charset="-78"/>
              </a:rPr>
              <a:t>عزاداری بر اهل بیت ع:</a:t>
            </a:r>
            <a:endParaRPr lang="en-US" sz="2400" dirty="0">
              <a:solidFill>
                <a:schemeClr val="accent1">
                  <a:lumMod val="50000"/>
                </a:schemeClr>
              </a:solidFill>
            </a:endParaRPr>
          </a:p>
        </p:txBody>
      </p:sp>
      <p:sp>
        <p:nvSpPr>
          <p:cNvPr id="14" name="Rectangle 13"/>
          <p:cNvSpPr/>
          <p:nvPr/>
        </p:nvSpPr>
        <p:spPr>
          <a:xfrm>
            <a:off x="3365288" y="446136"/>
            <a:ext cx="4667716" cy="461665"/>
          </a:xfrm>
          <a:prstGeom prst="rect">
            <a:avLst/>
          </a:prstGeom>
        </p:spPr>
        <p:txBody>
          <a:bodyPr wrap="square">
            <a:spAutoFit/>
          </a:bodyPr>
          <a:lstStyle/>
          <a:p>
            <a:pPr algn="just" rtl="1"/>
            <a:r>
              <a:rPr lang="fa-IR" sz="2400" b="1" dirty="0">
                <a:solidFill>
                  <a:schemeClr val="accent1">
                    <a:lumMod val="50000"/>
                  </a:schemeClr>
                </a:solidFill>
                <a:cs typeface="B Lotus" panose="00000400000000000000" pitchFamily="2" charset="-78"/>
              </a:rPr>
              <a:t>سه رویکرد [اختصاصی] نسبت به اهل‌بیت </a:t>
            </a:r>
            <a:r>
              <a:rPr lang="fa-IR" sz="2400" b="1" dirty="0" smtClean="0">
                <a:solidFill>
                  <a:schemeClr val="accent1">
                    <a:lumMod val="50000"/>
                  </a:schemeClr>
                </a:solidFill>
                <a:cs typeface="B Lotus" panose="00000400000000000000" pitchFamily="2" charset="-78"/>
              </a:rPr>
              <a:t>(ع)</a:t>
            </a:r>
            <a:endParaRPr lang="en-US" sz="2400" dirty="0">
              <a:solidFill>
                <a:schemeClr val="accent1">
                  <a:lumMod val="50000"/>
                </a:schemeClr>
              </a:solidFill>
            </a:endParaRPr>
          </a:p>
        </p:txBody>
      </p:sp>
    </p:spTree>
    <p:extLst>
      <p:ext uri="{BB962C8B-B14F-4D97-AF65-F5344CB8AC3E}">
        <p14:creationId xmlns:p14="http://schemas.microsoft.com/office/powerpoint/2010/main" val="34139097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hlinkClick r:id="rId3" action="ppaction://hlinksldjump"/>
          </p:cNvPr>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1873512"/>
            <a:ext cx="909484" cy="2645528"/>
          </a:xfrm>
          <a:prstGeom prst="rect">
            <a:avLst/>
          </a:prstGeom>
        </p:spPr>
      </p:pic>
      <p:sp>
        <p:nvSpPr>
          <p:cNvPr id="40" name="TextBox 39">
            <a:hlinkClick r:id="rId3" action="ppaction://hlinksldjump"/>
          </p:cNvPr>
          <p:cNvSpPr txBox="1"/>
          <p:nvPr/>
        </p:nvSpPr>
        <p:spPr>
          <a:xfrm>
            <a:off x="10189581" y="2939796"/>
            <a:ext cx="1361270"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متن دعای ندبه</a:t>
            </a:r>
            <a:endParaRPr lang="en-US" sz="2400" b="1" spc="-150" dirty="0">
              <a:solidFill>
                <a:schemeClr val="bg1"/>
              </a:solidFill>
              <a:cs typeface="B Lotus" panose="00000400000000000000" pitchFamily="2" charset="-78"/>
            </a:endParaRPr>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3841" y="5545009"/>
            <a:ext cx="1623441" cy="1298753"/>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7025" y="5061900"/>
            <a:ext cx="1160933" cy="805798"/>
          </a:xfrm>
          <a:prstGeom prst="rect">
            <a:avLst/>
          </a:prstGeom>
        </p:spPr>
      </p:pic>
      <p:sp>
        <p:nvSpPr>
          <p:cNvPr id="2" name="Rectangle 1"/>
          <p:cNvSpPr/>
          <p:nvPr/>
        </p:nvSpPr>
        <p:spPr>
          <a:xfrm>
            <a:off x="1747281" y="1928229"/>
            <a:ext cx="7903732" cy="830997"/>
          </a:xfrm>
          <a:prstGeom prst="rect">
            <a:avLst/>
          </a:prstGeom>
        </p:spPr>
        <p:txBody>
          <a:bodyPr wrap="square">
            <a:spAutoFit/>
          </a:bodyPr>
          <a:lstStyle/>
          <a:p>
            <a:pPr algn="ctr" rtl="1"/>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وَ لِمِثْلِهِمْ فَلْتُذْرَفِ (فَلْتَدُرَّ) الدُّمُوعُ وَ لْیَصْرُخِ   الصَّارِخُونَ وَ یَضِجُّ (یَضِجَّ) الضَّاجُّونَ وَ یَعِجُّ (یَعِجَّ) الْعَاجُّونَ</a:t>
            </a:r>
          </a:p>
        </p:txBody>
      </p:sp>
      <p:sp>
        <p:nvSpPr>
          <p:cNvPr id="3" name="Rectangle 2"/>
          <p:cNvSpPr/>
          <p:nvPr/>
        </p:nvSpPr>
        <p:spPr>
          <a:xfrm>
            <a:off x="1747280" y="3201406"/>
            <a:ext cx="7903731" cy="400110"/>
          </a:xfrm>
          <a:prstGeom prst="rect">
            <a:avLst/>
          </a:prstGeom>
        </p:spPr>
        <p:txBody>
          <a:bodyPr wrap="square">
            <a:spAutoFit/>
          </a:bodyPr>
          <a:lstStyle/>
          <a:p>
            <a:pPr algn="ctr" rtl="1"/>
            <a:r>
              <a:rPr lang="fa-IR" sz="2000" b="1" dirty="0">
                <a:cs typeface="B Lotus" panose="00000400000000000000" pitchFamily="2" charset="-78"/>
              </a:rPr>
              <a:t>و فریادکنندگان فریاد زنند، و شیون کنندگان شیون کنند، و خروشندگان بخروشند</a:t>
            </a:r>
          </a:p>
        </p:txBody>
      </p:sp>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91331" y="3525983"/>
            <a:ext cx="1853381" cy="2172032"/>
          </a:xfrm>
          <a:prstGeom prst="rect">
            <a:avLst/>
          </a:prstGeom>
        </p:spPr>
      </p:pic>
      <p:sp>
        <p:nvSpPr>
          <p:cNvPr id="11" name="Rectangle 10"/>
          <p:cNvSpPr/>
          <p:nvPr/>
        </p:nvSpPr>
        <p:spPr>
          <a:xfrm>
            <a:off x="3406434" y="1183944"/>
            <a:ext cx="4290453" cy="461665"/>
          </a:xfrm>
          <a:prstGeom prst="rect">
            <a:avLst/>
          </a:prstGeom>
        </p:spPr>
        <p:txBody>
          <a:bodyPr wrap="square">
            <a:spAutoFit/>
          </a:bodyPr>
          <a:lstStyle/>
          <a:p>
            <a:pPr algn="just" rtl="1"/>
            <a:r>
              <a:rPr lang="fa-IR" sz="2400" b="1" dirty="0" smtClean="0">
                <a:solidFill>
                  <a:schemeClr val="accent1">
                    <a:lumMod val="50000"/>
                  </a:schemeClr>
                </a:solidFill>
                <a:cs typeface="B Lotus" panose="00000400000000000000" pitchFamily="2" charset="-78"/>
              </a:rPr>
              <a:t>2- رویکرد </a:t>
            </a:r>
            <a:r>
              <a:rPr lang="fa-IR" sz="2400" b="1" dirty="0">
                <a:solidFill>
                  <a:schemeClr val="accent1">
                    <a:lumMod val="50000"/>
                  </a:schemeClr>
                </a:solidFill>
                <a:cs typeface="B Lotus" panose="00000400000000000000" pitchFamily="2" charset="-78"/>
              </a:rPr>
              <a:t>عزاداری بر اهل بیت ع:</a:t>
            </a:r>
            <a:endParaRPr lang="en-US" sz="2400" dirty="0">
              <a:solidFill>
                <a:schemeClr val="accent1">
                  <a:lumMod val="50000"/>
                </a:schemeClr>
              </a:solidFill>
            </a:endParaRPr>
          </a:p>
        </p:txBody>
      </p:sp>
      <p:sp>
        <p:nvSpPr>
          <p:cNvPr id="14" name="Rectangle 13"/>
          <p:cNvSpPr/>
          <p:nvPr/>
        </p:nvSpPr>
        <p:spPr>
          <a:xfrm>
            <a:off x="3553918" y="446135"/>
            <a:ext cx="4667716" cy="461665"/>
          </a:xfrm>
          <a:prstGeom prst="rect">
            <a:avLst/>
          </a:prstGeom>
        </p:spPr>
        <p:txBody>
          <a:bodyPr wrap="square">
            <a:spAutoFit/>
          </a:bodyPr>
          <a:lstStyle/>
          <a:p>
            <a:pPr algn="just" rtl="1"/>
            <a:r>
              <a:rPr lang="fa-IR" sz="2400" b="1" dirty="0">
                <a:solidFill>
                  <a:schemeClr val="accent1">
                    <a:lumMod val="50000"/>
                  </a:schemeClr>
                </a:solidFill>
                <a:cs typeface="B Lotus" panose="00000400000000000000" pitchFamily="2" charset="-78"/>
              </a:rPr>
              <a:t>سه رویکرد [اختصاصی] نسبت به اهل‌بیت </a:t>
            </a:r>
            <a:r>
              <a:rPr lang="fa-IR" sz="2400" b="1" dirty="0" smtClean="0">
                <a:solidFill>
                  <a:schemeClr val="accent1">
                    <a:lumMod val="50000"/>
                  </a:schemeClr>
                </a:solidFill>
                <a:cs typeface="B Lotus" panose="00000400000000000000" pitchFamily="2" charset="-78"/>
              </a:rPr>
              <a:t>(ع)</a:t>
            </a:r>
            <a:endParaRPr lang="en-US" sz="2400" dirty="0">
              <a:solidFill>
                <a:schemeClr val="accent1">
                  <a:lumMod val="50000"/>
                </a:schemeClr>
              </a:solidFill>
            </a:endParaRPr>
          </a:p>
        </p:txBody>
      </p:sp>
    </p:spTree>
    <p:extLst>
      <p:ext uri="{BB962C8B-B14F-4D97-AF65-F5344CB8AC3E}">
        <p14:creationId xmlns:p14="http://schemas.microsoft.com/office/powerpoint/2010/main" val="24730251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hlinkClick r:id="rId3" action="ppaction://hlinksldjump"/>
          </p:cNvPr>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1873512"/>
            <a:ext cx="909484" cy="2645528"/>
          </a:xfrm>
          <a:prstGeom prst="rect">
            <a:avLst/>
          </a:prstGeom>
        </p:spPr>
      </p:pic>
      <p:sp>
        <p:nvSpPr>
          <p:cNvPr id="40" name="TextBox 39">
            <a:hlinkClick r:id="rId3" action="ppaction://hlinksldjump"/>
          </p:cNvPr>
          <p:cNvSpPr txBox="1"/>
          <p:nvPr/>
        </p:nvSpPr>
        <p:spPr>
          <a:xfrm>
            <a:off x="10189581" y="2939796"/>
            <a:ext cx="1361270"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متن دعای ندبه</a:t>
            </a:r>
            <a:endParaRPr lang="en-US" sz="2400" b="1" spc="-150" dirty="0">
              <a:solidFill>
                <a:schemeClr val="bg1"/>
              </a:solidFill>
              <a:cs typeface="B Lotus" panose="00000400000000000000" pitchFamily="2" charset="-78"/>
            </a:endParaRPr>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3841" y="5545009"/>
            <a:ext cx="1623441" cy="1298753"/>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7025" y="5061900"/>
            <a:ext cx="1160933" cy="805798"/>
          </a:xfrm>
          <a:prstGeom prst="rect">
            <a:avLst/>
          </a:prstGeom>
        </p:spPr>
      </p:pic>
      <p:sp>
        <p:nvSpPr>
          <p:cNvPr id="2" name="Rectangle 1"/>
          <p:cNvSpPr/>
          <p:nvPr/>
        </p:nvSpPr>
        <p:spPr>
          <a:xfrm>
            <a:off x="1747281" y="1928229"/>
            <a:ext cx="7903732" cy="461665"/>
          </a:xfrm>
          <a:prstGeom prst="rect">
            <a:avLst/>
          </a:prstGeom>
        </p:spPr>
        <p:txBody>
          <a:bodyPr wrap="square">
            <a:spAutoFit/>
          </a:bodyPr>
          <a:lstStyle/>
          <a:p>
            <a:pPr algn="ctr" rtl="1"/>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أَیْنَ الْحَسَنُ أَیْنَ الْحُسَیْنُ أَیْنَ أَبْنَاءُ الْحُسَیْنِ </a:t>
            </a:r>
          </a:p>
        </p:txBody>
      </p:sp>
      <p:sp>
        <p:nvSpPr>
          <p:cNvPr id="3" name="Rectangle 2"/>
          <p:cNvSpPr/>
          <p:nvPr/>
        </p:nvSpPr>
        <p:spPr>
          <a:xfrm>
            <a:off x="1747281" y="2873003"/>
            <a:ext cx="7903731" cy="400110"/>
          </a:xfrm>
          <a:prstGeom prst="rect">
            <a:avLst/>
          </a:prstGeom>
        </p:spPr>
        <p:txBody>
          <a:bodyPr wrap="square">
            <a:spAutoFit/>
          </a:bodyPr>
          <a:lstStyle/>
          <a:p>
            <a:pPr algn="ctr" rtl="1"/>
            <a:r>
              <a:rPr lang="fa-IR" sz="2000" b="1" dirty="0">
                <a:cs typeface="B Lotus" panose="00000400000000000000" pitchFamily="2" charset="-78"/>
              </a:rPr>
              <a:t>حسن کجاست؟ حسین کجاست؟ فرزندان حسین کجایند؟ </a:t>
            </a:r>
          </a:p>
        </p:txBody>
      </p:sp>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91331" y="3525983"/>
            <a:ext cx="1853381" cy="2172032"/>
          </a:xfrm>
          <a:prstGeom prst="rect">
            <a:avLst/>
          </a:prstGeom>
        </p:spPr>
      </p:pic>
      <p:sp>
        <p:nvSpPr>
          <p:cNvPr id="11" name="Rectangle 10"/>
          <p:cNvSpPr/>
          <p:nvPr/>
        </p:nvSpPr>
        <p:spPr>
          <a:xfrm>
            <a:off x="3214705" y="1213440"/>
            <a:ext cx="4290453" cy="461665"/>
          </a:xfrm>
          <a:prstGeom prst="rect">
            <a:avLst/>
          </a:prstGeom>
        </p:spPr>
        <p:txBody>
          <a:bodyPr wrap="square">
            <a:spAutoFit/>
          </a:bodyPr>
          <a:lstStyle/>
          <a:p>
            <a:pPr algn="just" rtl="1"/>
            <a:r>
              <a:rPr lang="fa-IR" sz="2400" b="1" dirty="0">
                <a:solidFill>
                  <a:schemeClr val="accent1">
                    <a:lumMod val="50000"/>
                  </a:schemeClr>
                </a:solidFill>
                <a:cs typeface="B Lotus" panose="00000400000000000000" pitchFamily="2" charset="-78"/>
              </a:rPr>
              <a:t>۳ـ رویکرد تحسّسِ اهل‌بیت ع:</a:t>
            </a:r>
            <a:endParaRPr lang="en-US" sz="2400" dirty="0">
              <a:solidFill>
                <a:schemeClr val="accent1">
                  <a:lumMod val="50000"/>
                </a:schemeClr>
              </a:solidFill>
            </a:endParaRPr>
          </a:p>
        </p:txBody>
      </p:sp>
      <p:sp>
        <p:nvSpPr>
          <p:cNvPr id="14" name="Rectangle 13"/>
          <p:cNvSpPr/>
          <p:nvPr/>
        </p:nvSpPr>
        <p:spPr>
          <a:xfrm>
            <a:off x="3365287" y="498651"/>
            <a:ext cx="4667716" cy="461665"/>
          </a:xfrm>
          <a:prstGeom prst="rect">
            <a:avLst/>
          </a:prstGeom>
        </p:spPr>
        <p:txBody>
          <a:bodyPr wrap="square">
            <a:spAutoFit/>
          </a:bodyPr>
          <a:lstStyle/>
          <a:p>
            <a:pPr algn="just" rtl="1"/>
            <a:r>
              <a:rPr lang="fa-IR" sz="2400" b="1" dirty="0">
                <a:solidFill>
                  <a:schemeClr val="accent1">
                    <a:lumMod val="50000"/>
                  </a:schemeClr>
                </a:solidFill>
                <a:cs typeface="B Lotus" panose="00000400000000000000" pitchFamily="2" charset="-78"/>
              </a:rPr>
              <a:t>سه رویکرد [اختصاصی] نسبت به اهل‌بیت </a:t>
            </a:r>
            <a:r>
              <a:rPr lang="fa-IR" sz="2400" b="1" dirty="0" smtClean="0">
                <a:solidFill>
                  <a:schemeClr val="accent1">
                    <a:lumMod val="50000"/>
                  </a:schemeClr>
                </a:solidFill>
                <a:cs typeface="B Lotus" panose="00000400000000000000" pitchFamily="2" charset="-78"/>
              </a:rPr>
              <a:t>(ع)</a:t>
            </a:r>
            <a:endParaRPr lang="en-US" sz="2400" dirty="0">
              <a:solidFill>
                <a:schemeClr val="accent1">
                  <a:lumMod val="50000"/>
                </a:schemeClr>
              </a:solidFill>
            </a:endParaRPr>
          </a:p>
        </p:txBody>
      </p:sp>
      <p:sp>
        <p:nvSpPr>
          <p:cNvPr id="15" name="Rectangle 14"/>
          <p:cNvSpPr/>
          <p:nvPr/>
        </p:nvSpPr>
        <p:spPr>
          <a:xfrm>
            <a:off x="1847778" y="4134127"/>
            <a:ext cx="7903733" cy="400110"/>
          </a:xfrm>
          <a:prstGeom prst="rect">
            <a:avLst/>
          </a:prstGeom>
        </p:spPr>
        <p:txBody>
          <a:bodyPr wrap="square">
            <a:spAutoFit/>
          </a:bodyPr>
          <a:lstStyle/>
          <a:p>
            <a:pPr algn="ctr" rtl="1"/>
            <a:r>
              <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rPr>
              <a:t>اَیْنَ الحسین ع [از لحاظ مفهومی]= وجود کاروان حسینی در الآن. </a:t>
            </a:r>
          </a:p>
        </p:txBody>
      </p:sp>
    </p:spTree>
    <p:extLst>
      <p:ext uri="{BB962C8B-B14F-4D97-AF65-F5344CB8AC3E}">
        <p14:creationId xmlns:p14="http://schemas.microsoft.com/office/powerpoint/2010/main" val="2872172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1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wipe(right)">
                                      <p:cBhvr>
                                        <p:cTn id="17"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5" grpId="0"/>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hlinkClick r:id="rId3" action="ppaction://hlinksldjump"/>
          </p:cNvPr>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1873512"/>
            <a:ext cx="909484" cy="2645528"/>
          </a:xfrm>
          <a:prstGeom prst="rect">
            <a:avLst/>
          </a:prstGeom>
        </p:spPr>
      </p:pic>
      <p:sp>
        <p:nvSpPr>
          <p:cNvPr id="40" name="TextBox 39">
            <a:hlinkClick r:id="rId3" action="ppaction://hlinksldjump"/>
          </p:cNvPr>
          <p:cNvSpPr txBox="1"/>
          <p:nvPr/>
        </p:nvSpPr>
        <p:spPr>
          <a:xfrm>
            <a:off x="10189581" y="2939796"/>
            <a:ext cx="1361270"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متن دعای ندبه</a:t>
            </a:r>
            <a:endParaRPr lang="en-US" sz="2400" b="1" spc="-150" dirty="0">
              <a:solidFill>
                <a:schemeClr val="bg1"/>
              </a:solidFill>
              <a:cs typeface="B Lotus" panose="00000400000000000000" pitchFamily="2" charset="-78"/>
            </a:endParaRPr>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3841" y="5545009"/>
            <a:ext cx="1623441" cy="1298753"/>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7025" y="5061900"/>
            <a:ext cx="1160933" cy="805798"/>
          </a:xfrm>
          <a:prstGeom prst="rect">
            <a:avLst/>
          </a:prstGeom>
        </p:spPr>
      </p:pic>
      <p:sp>
        <p:nvSpPr>
          <p:cNvPr id="2" name="Rectangle 1"/>
          <p:cNvSpPr/>
          <p:nvPr/>
        </p:nvSpPr>
        <p:spPr>
          <a:xfrm>
            <a:off x="1747281" y="1928229"/>
            <a:ext cx="7903732" cy="461665"/>
          </a:xfrm>
          <a:prstGeom prst="rect">
            <a:avLst/>
          </a:prstGeom>
        </p:spPr>
        <p:txBody>
          <a:bodyPr wrap="square">
            <a:spAutoFit/>
          </a:bodyPr>
          <a:lstStyle/>
          <a:p>
            <a:pPr algn="ctr" rtl="1"/>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صَالِحٌ بَعْدَ صَالِحٍ </a:t>
            </a:r>
          </a:p>
        </p:txBody>
      </p:sp>
      <p:sp>
        <p:nvSpPr>
          <p:cNvPr id="3" name="Rectangle 2"/>
          <p:cNvSpPr/>
          <p:nvPr/>
        </p:nvSpPr>
        <p:spPr>
          <a:xfrm>
            <a:off x="1747281" y="2873003"/>
            <a:ext cx="7903731" cy="400110"/>
          </a:xfrm>
          <a:prstGeom prst="rect">
            <a:avLst/>
          </a:prstGeom>
        </p:spPr>
        <p:txBody>
          <a:bodyPr wrap="square">
            <a:spAutoFit/>
          </a:bodyPr>
          <a:lstStyle/>
          <a:p>
            <a:pPr algn="ctr" rtl="1"/>
            <a:r>
              <a:rPr lang="fa-IR" sz="2000" b="1" dirty="0" smtClean="0">
                <a:cs typeface="B Lotus" panose="00000400000000000000" pitchFamily="2" charset="-78"/>
              </a:rPr>
              <a:t>کجایند اصلاح کننده بعد از اصلاح کننده قبلی؟</a:t>
            </a:r>
            <a:endParaRPr lang="fa-IR" sz="2000" b="1" dirty="0">
              <a:cs typeface="B Lotus" panose="00000400000000000000" pitchFamily="2" charset="-78"/>
            </a:endParaRPr>
          </a:p>
        </p:txBody>
      </p:sp>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91331" y="3525983"/>
            <a:ext cx="1853381" cy="2172032"/>
          </a:xfrm>
          <a:prstGeom prst="rect">
            <a:avLst/>
          </a:prstGeom>
        </p:spPr>
      </p:pic>
      <p:sp>
        <p:nvSpPr>
          <p:cNvPr id="11" name="Rectangle 10"/>
          <p:cNvSpPr/>
          <p:nvPr/>
        </p:nvSpPr>
        <p:spPr>
          <a:xfrm>
            <a:off x="3214705" y="1213440"/>
            <a:ext cx="4290453" cy="461665"/>
          </a:xfrm>
          <a:prstGeom prst="rect">
            <a:avLst/>
          </a:prstGeom>
        </p:spPr>
        <p:txBody>
          <a:bodyPr wrap="square">
            <a:spAutoFit/>
          </a:bodyPr>
          <a:lstStyle/>
          <a:p>
            <a:pPr algn="just" rtl="1"/>
            <a:r>
              <a:rPr lang="fa-IR" sz="2400" b="1" dirty="0">
                <a:solidFill>
                  <a:schemeClr val="accent1">
                    <a:lumMod val="50000"/>
                  </a:schemeClr>
                </a:solidFill>
                <a:cs typeface="B Lotus" panose="00000400000000000000" pitchFamily="2" charset="-78"/>
              </a:rPr>
              <a:t>۳ـ رویکرد تحسّسِ اهل‌بیت ع:</a:t>
            </a:r>
            <a:endParaRPr lang="en-US" sz="2400" dirty="0">
              <a:solidFill>
                <a:schemeClr val="accent1">
                  <a:lumMod val="50000"/>
                </a:schemeClr>
              </a:solidFill>
            </a:endParaRPr>
          </a:p>
        </p:txBody>
      </p:sp>
      <p:sp>
        <p:nvSpPr>
          <p:cNvPr id="14" name="Rectangle 13"/>
          <p:cNvSpPr/>
          <p:nvPr/>
        </p:nvSpPr>
        <p:spPr>
          <a:xfrm>
            <a:off x="3365287" y="498651"/>
            <a:ext cx="4667716" cy="461665"/>
          </a:xfrm>
          <a:prstGeom prst="rect">
            <a:avLst/>
          </a:prstGeom>
        </p:spPr>
        <p:txBody>
          <a:bodyPr wrap="square">
            <a:spAutoFit/>
          </a:bodyPr>
          <a:lstStyle/>
          <a:p>
            <a:pPr algn="just" rtl="1"/>
            <a:r>
              <a:rPr lang="fa-IR" sz="2400" b="1" dirty="0">
                <a:solidFill>
                  <a:schemeClr val="accent1">
                    <a:lumMod val="50000"/>
                  </a:schemeClr>
                </a:solidFill>
                <a:cs typeface="B Lotus" panose="00000400000000000000" pitchFamily="2" charset="-78"/>
              </a:rPr>
              <a:t>سه رویکرد [اختصاصی] نسبت به اهل‌بیت </a:t>
            </a:r>
            <a:r>
              <a:rPr lang="fa-IR" sz="2400" b="1" dirty="0" smtClean="0">
                <a:solidFill>
                  <a:schemeClr val="accent1">
                    <a:lumMod val="50000"/>
                  </a:schemeClr>
                </a:solidFill>
                <a:cs typeface="B Lotus" panose="00000400000000000000" pitchFamily="2" charset="-78"/>
              </a:rPr>
              <a:t>(ع)</a:t>
            </a:r>
            <a:endParaRPr lang="en-US" sz="2400" dirty="0">
              <a:solidFill>
                <a:schemeClr val="accent1">
                  <a:lumMod val="50000"/>
                </a:schemeClr>
              </a:solidFill>
            </a:endParaRPr>
          </a:p>
        </p:txBody>
      </p:sp>
    </p:spTree>
    <p:extLst>
      <p:ext uri="{BB962C8B-B14F-4D97-AF65-F5344CB8AC3E}">
        <p14:creationId xmlns:p14="http://schemas.microsoft.com/office/powerpoint/2010/main" val="20710693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hlinkClick r:id="rId3" action="ppaction://hlinksldjump"/>
          </p:cNvPr>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1873512"/>
            <a:ext cx="909484" cy="2645528"/>
          </a:xfrm>
          <a:prstGeom prst="rect">
            <a:avLst/>
          </a:prstGeom>
        </p:spPr>
      </p:pic>
      <p:sp>
        <p:nvSpPr>
          <p:cNvPr id="40" name="TextBox 39">
            <a:hlinkClick r:id="rId3" action="ppaction://hlinksldjump"/>
          </p:cNvPr>
          <p:cNvSpPr txBox="1"/>
          <p:nvPr/>
        </p:nvSpPr>
        <p:spPr>
          <a:xfrm>
            <a:off x="10189581" y="2939796"/>
            <a:ext cx="1361270"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متن دعای ندبه</a:t>
            </a:r>
            <a:endParaRPr lang="en-US" sz="2400" b="1" spc="-150" dirty="0">
              <a:solidFill>
                <a:schemeClr val="bg1"/>
              </a:solidFill>
              <a:cs typeface="B Lotus" panose="00000400000000000000" pitchFamily="2" charset="-78"/>
            </a:endParaRPr>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3841" y="5545009"/>
            <a:ext cx="1623441" cy="1298753"/>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7025" y="5061900"/>
            <a:ext cx="1160933" cy="805798"/>
          </a:xfrm>
          <a:prstGeom prst="rect">
            <a:avLst/>
          </a:prstGeom>
        </p:spPr>
      </p:pic>
      <p:sp>
        <p:nvSpPr>
          <p:cNvPr id="2" name="Rectangle 1"/>
          <p:cNvSpPr/>
          <p:nvPr/>
        </p:nvSpPr>
        <p:spPr>
          <a:xfrm>
            <a:off x="1747281" y="1928229"/>
            <a:ext cx="7903732" cy="461665"/>
          </a:xfrm>
          <a:prstGeom prst="rect">
            <a:avLst/>
          </a:prstGeom>
        </p:spPr>
        <p:txBody>
          <a:bodyPr wrap="square">
            <a:spAutoFit/>
          </a:bodyPr>
          <a:lstStyle/>
          <a:p>
            <a:pPr algn="ctr" rtl="1"/>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وَ صَادِقٌ بَعْدَ صَادِقٍ‌</a:t>
            </a:r>
          </a:p>
        </p:txBody>
      </p:sp>
      <p:sp>
        <p:nvSpPr>
          <p:cNvPr id="3" name="Rectangle 2"/>
          <p:cNvSpPr/>
          <p:nvPr/>
        </p:nvSpPr>
        <p:spPr>
          <a:xfrm>
            <a:off x="1747281" y="2873003"/>
            <a:ext cx="7903731" cy="400110"/>
          </a:xfrm>
          <a:prstGeom prst="rect">
            <a:avLst/>
          </a:prstGeom>
        </p:spPr>
        <p:txBody>
          <a:bodyPr wrap="square">
            <a:spAutoFit/>
          </a:bodyPr>
          <a:lstStyle/>
          <a:p>
            <a:pPr algn="ctr" rtl="1"/>
            <a:r>
              <a:rPr lang="fa-IR" sz="2000" b="1" dirty="0" smtClean="0">
                <a:cs typeface="B Lotus" panose="00000400000000000000" pitchFamily="2" charset="-78"/>
              </a:rPr>
              <a:t>کجایند صداقت پیشگان بعد از صداقت پیشگان قبلی؟</a:t>
            </a:r>
            <a:endParaRPr lang="fa-IR" sz="2000" b="1" dirty="0">
              <a:cs typeface="B Lotus" panose="00000400000000000000" pitchFamily="2" charset="-78"/>
            </a:endParaRPr>
          </a:p>
        </p:txBody>
      </p:sp>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91331" y="3525983"/>
            <a:ext cx="1853381" cy="2172032"/>
          </a:xfrm>
          <a:prstGeom prst="rect">
            <a:avLst/>
          </a:prstGeom>
        </p:spPr>
      </p:pic>
      <p:sp>
        <p:nvSpPr>
          <p:cNvPr id="11" name="Rectangle 10"/>
          <p:cNvSpPr/>
          <p:nvPr/>
        </p:nvSpPr>
        <p:spPr>
          <a:xfrm>
            <a:off x="3214705" y="1213440"/>
            <a:ext cx="4290453" cy="461665"/>
          </a:xfrm>
          <a:prstGeom prst="rect">
            <a:avLst/>
          </a:prstGeom>
        </p:spPr>
        <p:txBody>
          <a:bodyPr wrap="square">
            <a:spAutoFit/>
          </a:bodyPr>
          <a:lstStyle/>
          <a:p>
            <a:pPr algn="just" rtl="1"/>
            <a:r>
              <a:rPr lang="fa-IR" sz="2400" b="1" dirty="0">
                <a:solidFill>
                  <a:schemeClr val="accent1">
                    <a:lumMod val="50000"/>
                  </a:schemeClr>
                </a:solidFill>
                <a:cs typeface="B Lotus" panose="00000400000000000000" pitchFamily="2" charset="-78"/>
              </a:rPr>
              <a:t>۳ـ رویکرد تحسّسِ اهل‌بیت ع:</a:t>
            </a:r>
            <a:endParaRPr lang="en-US" sz="2400" dirty="0">
              <a:solidFill>
                <a:schemeClr val="accent1">
                  <a:lumMod val="50000"/>
                </a:schemeClr>
              </a:solidFill>
            </a:endParaRPr>
          </a:p>
        </p:txBody>
      </p:sp>
      <p:sp>
        <p:nvSpPr>
          <p:cNvPr id="14" name="Rectangle 13"/>
          <p:cNvSpPr/>
          <p:nvPr/>
        </p:nvSpPr>
        <p:spPr>
          <a:xfrm>
            <a:off x="3365287" y="498651"/>
            <a:ext cx="4667716" cy="461665"/>
          </a:xfrm>
          <a:prstGeom prst="rect">
            <a:avLst/>
          </a:prstGeom>
        </p:spPr>
        <p:txBody>
          <a:bodyPr wrap="square">
            <a:spAutoFit/>
          </a:bodyPr>
          <a:lstStyle/>
          <a:p>
            <a:pPr algn="just" rtl="1"/>
            <a:r>
              <a:rPr lang="fa-IR" sz="2400" b="1" dirty="0">
                <a:solidFill>
                  <a:schemeClr val="accent1">
                    <a:lumMod val="50000"/>
                  </a:schemeClr>
                </a:solidFill>
                <a:cs typeface="B Lotus" panose="00000400000000000000" pitchFamily="2" charset="-78"/>
              </a:rPr>
              <a:t>سه رویکرد [اختصاصی] نسبت به اهل‌بیت </a:t>
            </a:r>
            <a:r>
              <a:rPr lang="fa-IR" sz="2400" b="1" dirty="0" smtClean="0">
                <a:solidFill>
                  <a:schemeClr val="accent1">
                    <a:lumMod val="50000"/>
                  </a:schemeClr>
                </a:solidFill>
                <a:cs typeface="B Lotus" panose="00000400000000000000" pitchFamily="2" charset="-78"/>
              </a:rPr>
              <a:t>(ع)</a:t>
            </a:r>
            <a:endParaRPr lang="en-US" sz="2400" dirty="0">
              <a:solidFill>
                <a:schemeClr val="accent1">
                  <a:lumMod val="50000"/>
                </a:schemeClr>
              </a:solidFill>
            </a:endParaRPr>
          </a:p>
        </p:txBody>
      </p:sp>
    </p:spTree>
    <p:extLst>
      <p:ext uri="{BB962C8B-B14F-4D97-AF65-F5344CB8AC3E}">
        <p14:creationId xmlns:p14="http://schemas.microsoft.com/office/powerpoint/2010/main" val="14792961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hlinkClick r:id="rId3" action="ppaction://hlinksldjump"/>
          </p:cNvPr>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1873512"/>
            <a:ext cx="909484" cy="2645528"/>
          </a:xfrm>
          <a:prstGeom prst="rect">
            <a:avLst/>
          </a:prstGeom>
        </p:spPr>
      </p:pic>
      <p:sp>
        <p:nvSpPr>
          <p:cNvPr id="40" name="TextBox 39">
            <a:hlinkClick r:id="rId3" action="ppaction://hlinksldjump"/>
          </p:cNvPr>
          <p:cNvSpPr txBox="1"/>
          <p:nvPr/>
        </p:nvSpPr>
        <p:spPr>
          <a:xfrm>
            <a:off x="10189581" y="2939796"/>
            <a:ext cx="1361270"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متن دعای ندبه</a:t>
            </a:r>
            <a:endParaRPr lang="en-US" sz="2400" b="1" spc="-150" dirty="0">
              <a:solidFill>
                <a:schemeClr val="bg1"/>
              </a:solidFill>
              <a:cs typeface="B Lotus" panose="00000400000000000000" pitchFamily="2" charset="-78"/>
            </a:endParaRPr>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3841" y="5545009"/>
            <a:ext cx="1623441" cy="1298753"/>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7025" y="5061900"/>
            <a:ext cx="1160933" cy="805798"/>
          </a:xfrm>
          <a:prstGeom prst="rect">
            <a:avLst/>
          </a:prstGeom>
        </p:spPr>
      </p:pic>
      <p:sp>
        <p:nvSpPr>
          <p:cNvPr id="2" name="Rectangle 1"/>
          <p:cNvSpPr/>
          <p:nvPr/>
        </p:nvSpPr>
        <p:spPr>
          <a:xfrm>
            <a:off x="1747281" y="1928229"/>
            <a:ext cx="7903732" cy="461665"/>
          </a:xfrm>
          <a:prstGeom prst="rect">
            <a:avLst/>
          </a:prstGeom>
        </p:spPr>
        <p:txBody>
          <a:bodyPr wrap="square">
            <a:spAutoFit/>
          </a:bodyPr>
          <a:lstStyle/>
          <a:p>
            <a:pPr algn="ctr" rtl="1"/>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أَيْنَ السَّبِيلُ بَعْدَ السَّبِيلِ، أَيْنَ الْخِيَرَةُ بَعْدَ الْخِيَرَةِ</a:t>
            </a:r>
          </a:p>
        </p:txBody>
      </p:sp>
      <p:sp>
        <p:nvSpPr>
          <p:cNvPr id="3" name="Rectangle 2"/>
          <p:cNvSpPr/>
          <p:nvPr/>
        </p:nvSpPr>
        <p:spPr>
          <a:xfrm>
            <a:off x="1747281" y="2873003"/>
            <a:ext cx="7903731" cy="400110"/>
          </a:xfrm>
          <a:prstGeom prst="rect">
            <a:avLst/>
          </a:prstGeom>
        </p:spPr>
        <p:txBody>
          <a:bodyPr wrap="square">
            <a:spAutoFit/>
          </a:bodyPr>
          <a:lstStyle/>
          <a:p>
            <a:pPr algn="ctr" rtl="1"/>
            <a:r>
              <a:rPr lang="fa-IR" sz="2000" b="1" dirty="0" smtClean="0">
                <a:cs typeface="B Lotus" panose="00000400000000000000" pitchFamily="2" charset="-78"/>
              </a:rPr>
              <a:t>کجایند مسیر های خدا بعد از مسیر های قبلی؟ </a:t>
            </a:r>
            <a:r>
              <a:rPr lang="fa-IR" sz="2000" b="1" dirty="0">
                <a:cs typeface="B Lotus" panose="00000400000000000000" pitchFamily="2" charset="-78"/>
              </a:rPr>
              <a:t>کجاست بهترین برگزیده بعد از بهترین برگزیده؟</a:t>
            </a:r>
          </a:p>
        </p:txBody>
      </p:sp>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91331" y="3525983"/>
            <a:ext cx="1853381" cy="2172032"/>
          </a:xfrm>
          <a:prstGeom prst="rect">
            <a:avLst/>
          </a:prstGeom>
        </p:spPr>
      </p:pic>
      <p:sp>
        <p:nvSpPr>
          <p:cNvPr id="11" name="Rectangle 10"/>
          <p:cNvSpPr/>
          <p:nvPr/>
        </p:nvSpPr>
        <p:spPr>
          <a:xfrm>
            <a:off x="3214705" y="1213440"/>
            <a:ext cx="4290453" cy="461665"/>
          </a:xfrm>
          <a:prstGeom prst="rect">
            <a:avLst/>
          </a:prstGeom>
        </p:spPr>
        <p:txBody>
          <a:bodyPr wrap="square">
            <a:spAutoFit/>
          </a:bodyPr>
          <a:lstStyle/>
          <a:p>
            <a:pPr algn="just" rtl="1"/>
            <a:r>
              <a:rPr lang="fa-IR" sz="2400" b="1" dirty="0">
                <a:solidFill>
                  <a:schemeClr val="accent1">
                    <a:lumMod val="50000"/>
                  </a:schemeClr>
                </a:solidFill>
                <a:cs typeface="B Lotus" panose="00000400000000000000" pitchFamily="2" charset="-78"/>
              </a:rPr>
              <a:t>۳ـ رویکرد تحسّسِ اهل‌بیت ع:</a:t>
            </a:r>
            <a:endParaRPr lang="en-US" sz="2400" dirty="0">
              <a:solidFill>
                <a:schemeClr val="accent1">
                  <a:lumMod val="50000"/>
                </a:schemeClr>
              </a:solidFill>
            </a:endParaRPr>
          </a:p>
        </p:txBody>
      </p:sp>
      <p:sp>
        <p:nvSpPr>
          <p:cNvPr id="14" name="Rectangle 13"/>
          <p:cNvSpPr/>
          <p:nvPr/>
        </p:nvSpPr>
        <p:spPr>
          <a:xfrm>
            <a:off x="3365287" y="498651"/>
            <a:ext cx="4667716" cy="461665"/>
          </a:xfrm>
          <a:prstGeom prst="rect">
            <a:avLst/>
          </a:prstGeom>
        </p:spPr>
        <p:txBody>
          <a:bodyPr wrap="square">
            <a:spAutoFit/>
          </a:bodyPr>
          <a:lstStyle/>
          <a:p>
            <a:pPr algn="just" rtl="1"/>
            <a:r>
              <a:rPr lang="fa-IR" sz="2400" b="1" dirty="0">
                <a:solidFill>
                  <a:schemeClr val="accent1">
                    <a:lumMod val="50000"/>
                  </a:schemeClr>
                </a:solidFill>
                <a:cs typeface="B Lotus" panose="00000400000000000000" pitchFamily="2" charset="-78"/>
              </a:rPr>
              <a:t>سه رویکرد [اختصاصی] نسبت به اهل‌بیت </a:t>
            </a:r>
            <a:r>
              <a:rPr lang="fa-IR" sz="2400" b="1" dirty="0" smtClean="0">
                <a:solidFill>
                  <a:schemeClr val="accent1">
                    <a:lumMod val="50000"/>
                  </a:schemeClr>
                </a:solidFill>
                <a:cs typeface="B Lotus" panose="00000400000000000000" pitchFamily="2" charset="-78"/>
              </a:rPr>
              <a:t>(ع)</a:t>
            </a:r>
            <a:endParaRPr lang="en-US" sz="2400" dirty="0">
              <a:solidFill>
                <a:schemeClr val="accent1">
                  <a:lumMod val="50000"/>
                </a:schemeClr>
              </a:solidFill>
            </a:endParaRPr>
          </a:p>
        </p:txBody>
      </p:sp>
    </p:spTree>
    <p:extLst>
      <p:ext uri="{BB962C8B-B14F-4D97-AF65-F5344CB8AC3E}">
        <p14:creationId xmlns:p14="http://schemas.microsoft.com/office/powerpoint/2010/main" val="40118896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hlinkClick r:id="rId3" action="ppaction://hlinksldjump"/>
          </p:cNvPr>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1873512"/>
            <a:ext cx="909484" cy="2645528"/>
          </a:xfrm>
          <a:prstGeom prst="rect">
            <a:avLst/>
          </a:prstGeom>
        </p:spPr>
      </p:pic>
      <p:sp>
        <p:nvSpPr>
          <p:cNvPr id="40" name="TextBox 39">
            <a:hlinkClick r:id="rId3" action="ppaction://hlinksldjump"/>
          </p:cNvPr>
          <p:cNvSpPr txBox="1"/>
          <p:nvPr/>
        </p:nvSpPr>
        <p:spPr>
          <a:xfrm>
            <a:off x="10189581" y="2939796"/>
            <a:ext cx="1361270"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متن دعای ندبه</a:t>
            </a:r>
            <a:endParaRPr lang="en-US" sz="2400" b="1" spc="-150" dirty="0">
              <a:solidFill>
                <a:schemeClr val="bg1"/>
              </a:solidFill>
              <a:cs typeface="B Lotus" panose="00000400000000000000" pitchFamily="2" charset="-78"/>
            </a:endParaRPr>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3841" y="5545009"/>
            <a:ext cx="1623441" cy="1298753"/>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7025" y="5061900"/>
            <a:ext cx="1160933" cy="805798"/>
          </a:xfrm>
          <a:prstGeom prst="rect">
            <a:avLst/>
          </a:prstGeom>
        </p:spPr>
      </p:pic>
      <p:sp>
        <p:nvSpPr>
          <p:cNvPr id="2" name="Rectangle 1"/>
          <p:cNvSpPr/>
          <p:nvPr/>
        </p:nvSpPr>
        <p:spPr>
          <a:xfrm>
            <a:off x="1747281" y="1928229"/>
            <a:ext cx="7903732" cy="461665"/>
          </a:xfrm>
          <a:prstGeom prst="rect">
            <a:avLst/>
          </a:prstGeom>
        </p:spPr>
        <p:txBody>
          <a:bodyPr wrap="square">
            <a:spAutoFit/>
          </a:bodyPr>
          <a:lstStyle/>
          <a:p>
            <a:pPr algn="ctr" rtl="1"/>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أَيْنَ الشُّمُوسُ الطَّالِعَةُ</a:t>
            </a:r>
          </a:p>
        </p:txBody>
      </p:sp>
      <p:sp>
        <p:nvSpPr>
          <p:cNvPr id="3" name="Rectangle 2"/>
          <p:cNvSpPr/>
          <p:nvPr/>
        </p:nvSpPr>
        <p:spPr>
          <a:xfrm>
            <a:off x="1747281" y="2873003"/>
            <a:ext cx="7903731" cy="400110"/>
          </a:xfrm>
          <a:prstGeom prst="rect">
            <a:avLst/>
          </a:prstGeom>
        </p:spPr>
        <p:txBody>
          <a:bodyPr wrap="square">
            <a:spAutoFit/>
          </a:bodyPr>
          <a:lstStyle/>
          <a:p>
            <a:pPr algn="ctr" rtl="1"/>
            <a:r>
              <a:rPr lang="fa-IR" sz="2000" b="1" dirty="0">
                <a:cs typeface="B Lotus" panose="00000400000000000000" pitchFamily="2" charset="-78"/>
              </a:rPr>
              <a:t>کجایند خورشیدهای تابان</a:t>
            </a:r>
          </a:p>
        </p:txBody>
      </p:sp>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91331" y="3525983"/>
            <a:ext cx="1853381" cy="2172032"/>
          </a:xfrm>
          <a:prstGeom prst="rect">
            <a:avLst/>
          </a:prstGeom>
        </p:spPr>
      </p:pic>
      <p:sp>
        <p:nvSpPr>
          <p:cNvPr id="11" name="Rectangle 10"/>
          <p:cNvSpPr/>
          <p:nvPr/>
        </p:nvSpPr>
        <p:spPr>
          <a:xfrm>
            <a:off x="3214705" y="1213440"/>
            <a:ext cx="4290453" cy="461665"/>
          </a:xfrm>
          <a:prstGeom prst="rect">
            <a:avLst/>
          </a:prstGeom>
        </p:spPr>
        <p:txBody>
          <a:bodyPr wrap="square">
            <a:spAutoFit/>
          </a:bodyPr>
          <a:lstStyle/>
          <a:p>
            <a:pPr algn="just" rtl="1"/>
            <a:r>
              <a:rPr lang="fa-IR" sz="2400" b="1" dirty="0">
                <a:solidFill>
                  <a:schemeClr val="accent1">
                    <a:lumMod val="50000"/>
                  </a:schemeClr>
                </a:solidFill>
                <a:cs typeface="B Lotus" panose="00000400000000000000" pitchFamily="2" charset="-78"/>
              </a:rPr>
              <a:t>۳ـ رویکرد تحسّسِ اهل‌بیت ع:</a:t>
            </a:r>
            <a:endParaRPr lang="en-US" sz="2400" dirty="0">
              <a:solidFill>
                <a:schemeClr val="accent1">
                  <a:lumMod val="50000"/>
                </a:schemeClr>
              </a:solidFill>
            </a:endParaRPr>
          </a:p>
        </p:txBody>
      </p:sp>
      <p:sp>
        <p:nvSpPr>
          <p:cNvPr id="14" name="Rectangle 13"/>
          <p:cNvSpPr/>
          <p:nvPr/>
        </p:nvSpPr>
        <p:spPr>
          <a:xfrm>
            <a:off x="3365287" y="498651"/>
            <a:ext cx="4667716" cy="461665"/>
          </a:xfrm>
          <a:prstGeom prst="rect">
            <a:avLst/>
          </a:prstGeom>
        </p:spPr>
        <p:txBody>
          <a:bodyPr wrap="square">
            <a:spAutoFit/>
          </a:bodyPr>
          <a:lstStyle/>
          <a:p>
            <a:pPr algn="just" rtl="1"/>
            <a:r>
              <a:rPr lang="fa-IR" sz="2400" b="1" dirty="0">
                <a:solidFill>
                  <a:schemeClr val="accent1">
                    <a:lumMod val="50000"/>
                  </a:schemeClr>
                </a:solidFill>
                <a:cs typeface="B Lotus" panose="00000400000000000000" pitchFamily="2" charset="-78"/>
              </a:rPr>
              <a:t>سه رویکرد [اختصاصی] نسبت به اهل‌بیت </a:t>
            </a:r>
            <a:r>
              <a:rPr lang="fa-IR" sz="2400" b="1" dirty="0" smtClean="0">
                <a:solidFill>
                  <a:schemeClr val="accent1">
                    <a:lumMod val="50000"/>
                  </a:schemeClr>
                </a:solidFill>
                <a:cs typeface="B Lotus" panose="00000400000000000000" pitchFamily="2" charset="-78"/>
              </a:rPr>
              <a:t>(ع)</a:t>
            </a:r>
            <a:endParaRPr lang="en-US" sz="2400" dirty="0">
              <a:solidFill>
                <a:schemeClr val="accent1">
                  <a:lumMod val="50000"/>
                </a:schemeClr>
              </a:solidFill>
            </a:endParaRPr>
          </a:p>
        </p:txBody>
      </p:sp>
    </p:spTree>
    <p:extLst>
      <p:ext uri="{BB962C8B-B14F-4D97-AF65-F5344CB8AC3E}">
        <p14:creationId xmlns:p14="http://schemas.microsoft.com/office/powerpoint/2010/main" val="21873063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hlinkClick r:id="rId3" action="ppaction://hlinksldjump"/>
          </p:cNvPr>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1873512"/>
            <a:ext cx="909484" cy="2645528"/>
          </a:xfrm>
          <a:prstGeom prst="rect">
            <a:avLst/>
          </a:prstGeom>
        </p:spPr>
      </p:pic>
      <p:sp>
        <p:nvSpPr>
          <p:cNvPr id="40" name="TextBox 39">
            <a:hlinkClick r:id="rId3" action="ppaction://hlinksldjump"/>
          </p:cNvPr>
          <p:cNvSpPr txBox="1"/>
          <p:nvPr/>
        </p:nvSpPr>
        <p:spPr>
          <a:xfrm>
            <a:off x="10189581" y="2939796"/>
            <a:ext cx="1361270"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متن دعای ندبه</a:t>
            </a:r>
            <a:endParaRPr lang="en-US" sz="2400" b="1" spc="-150" dirty="0">
              <a:solidFill>
                <a:schemeClr val="bg1"/>
              </a:solidFill>
              <a:cs typeface="B Lotus" panose="00000400000000000000" pitchFamily="2" charset="-78"/>
            </a:endParaRPr>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3841" y="5545009"/>
            <a:ext cx="1623441" cy="1298753"/>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7025" y="5061900"/>
            <a:ext cx="1160933" cy="805798"/>
          </a:xfrm>
          <a:prstGeom prst="rect">
            <a:avLst/>
          </a:prstGeom>
        </p:spPr>
      </p:pic>
      <p:sp>
        <p:nvSpPr>
          <p:cNvPr id="2" name="Rectangle 1"/>
          <p:cNvSpPr/>
          <p:nvPr/>
        </p:nvSpPr>
        <p:spPr>
          <a:xfrm>
            <a:off x="1747281" y="1928229"/>
            <a:ext cx="7903732" cy="461665"/>
          </a:xfrm>
          <a:prstGeom prst="rect">
            <a:avLst/>
          </a:prstGeom>
        </p:spPr>
        <p:txBody>
          <a:bodyPr wrap="square">
            <a:spAutoFit/>
          </a:bodyPr>
          <a:lstStyle/>
          <a:p>
            <a:pPr algn="ctr" rtl="1"/>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أَيْنَ الْأَقْمَارُ الْمُنِيرَةُ</a:t>
            </a:r>
          </a:p>
        </p:txBody>
      </p:sp>
      <p:sp>
        <p:nvSpPr>
          <p:cNvPr id="3" name="Rectangle 2"/>
          <p:cNvSpPr/>
          <p:nvPr/>
        </p:nvSpPr>
        <p:spPr>
          <a:xfrm>
            <a:off x="1747281" y="2873003"/>
            <a:ext cx="7903731" cy="400110"/>
          </a:xfrm>
          <a:prstGeom prst="rect">
            <a:avLst/>
          </a:prstGeom>
        </p:spPr>
        <p:txBody>
          <a:bodyPr wrap="square">
            <a:spAutoFit/>
          </a:bodyPr>
          <a:lstStyle/>
          <a:p>
            <a:pPr algn="ctr" rtl="1"/>
            <a:r>
              <a:rPr lang="fa-IR" sz="2000" b="1" dirty="0">
                <a:cs typeface="B Lotus" panose="00000400000000000000" pitchFamily="2" charset="-78"/>
              </a:rPr>
              <a:t>کجایند ماههای نورافشان</a:t>
            </a:r>
          </a:p>
        </p:txBody>
      </p:sp>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91331" y="3525983"/>
            <a:ext cx="1853381" cy="2172032"/>
          </a:xfrm>
          <a:prstGeom prst="rect">
            <a:avLst/>
          </a:prstGeom>
        </p:spPr>
      </p:pic>
      <p:sp>
        <p:nvSpPr>
          <p:cNvPr id="11" name="Rectangle 10"/>
          <p:cNvSpPr/>
          <p:nvPr/>
        </p:nvSpPr>
        <p:spPr>
          <a:xfrm>
            <a:off x="3214705" y="1213440"/>
            <a:ext cx="4290453" cy="461665"/>
          </a:xfrm>
          <a:prstGeom prst="rect">
            <a:avLst/>
          </a:prstGeom>
        </p:spPr>
        <p:txBody>
          <a:bodyPr wrap="square">
            <a:spAutoFit/>
          </a:bodyPr>
          <a:lstStyle/>
          <a:p>
            <a:pPr algn="just" rtl="1"/>
            <a:r>
              <a:rPr lang="fa-IR" sz="2400" b="1" dirty="0">
                <a:solidFill>
                  <a:schemeClr val="accent1">
                    <a:lumMod val="50000"/>
                  </a:schemeClr>
                </a:solidFill>
                <a:cs typeface="B Lotus" panose="00000400000000000000" pitchFamily="2" charset="-78"/>
              </a:rPr>
              <a:t>۳ـ رویکرد تحسّسِ اهل‌بیت ع:</a:t>
            </a:r>
            <a:endParaRPr lang="en-US" sz="2400" dirty="0">
              <a:solidFill>
                <a:schemeClr val="accent1">
                  <a:lumMod val="50000"/>
                </a:schemeClr>
              </a:solidFill>
            </a:endParaRPr>
          </a:p>
        </p:txBody>
      </p:sp>
      <p:sp>
        <p:nvSpPr>
          <p:cNvPr id="14" name="Rectangle 13"/>
          <p:cNvSpPr/>
          <p:nvPr/>
        </p:nvSpPr>
        <p:spPr>
          <a:xfrm>
            <a:off x="3365287" y="498651"/>
            <a:ext cx="4667716" cy="461665"/>
          </a:xfrm>
          <a:prstGeom prst="rect">
            <a:avLst/>
          </a:prstGeom>
        </p:spPr>
        <p:txBody>
          <a:bodyPr wrap="square">
            <a:spAutoFit/>
          </a:bodyPr>
          <a:lstStyle/>
          <a:p>
            <a:pPr algn="just" rtl="1"/>
            <a:r>
              <a:rPr lang="fa-IR" sz="2400" b="1" dirty="0">
                <a:solidFill>
                  <a:schemeClr val="accent1">
                    <a:lumMod val="50000"/>
                  </a:schemeClr>
                </a:solidFill>
                <a:cs typeface="B Lotus" panose="00000400000000000000" pitchFamily="2" charset="-78"/>
              </a:rPr>
              <a:t>سه رویکرد [اختصاصی] نسبت به اهل‌بیت </a:t>
            </a:r>
            <a:r>
              <a:rPr lang="fa-IR" sz="2400" b="1" dirty="0" smtClean="0">
                <a:solidFill>
                  <a:schemeClr val="accent1">
                    <a:lumMod val="50000"/>
                  </a:schemeClr>
                </a:solidFill>
                <a:cs typeface="B Lotus" panose="00000400000000000000" pitchFamily="2" charset="-78"/>
              </a:rPr>
              <a:t>(ع)</a:t>
            </a:r>
            <a:endParaRPr lang="en-US" sz="2400" dirty="0">
              <a:solidFill>
                <a:schemeClr val="accent1">
                  <a:lumMod val="50000"/>
                </a:schemeClr>
              </a:solidFill>
            </a:endParaRPr>
          </a:p>
        </p:txBody>
      </p:sp>
    </p:spTree>
    <p:extLst>
      <p:ext uri="{BB962C8B-B14F-4D97-AF65-F5344CB8AC3E}">
        <p14:creationId xmlns:p14="http://schemas.microsoft.com/office/powerpoint/2010/main" val="13926155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hlinkClick r:id="rId3" action="ppaction://hlinksldjump"/>
          </p:cNvPr>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1873512"/>
            <a:ext cx="909484" cy="2645528"/>
          </a:xfrm>
          <a:prstGeom prst="rect">
            <a:avLst/>
          </a:prstGeom>
        </p:spPr>
      </p:pic>
      <p:sp>
        <p:nvSpPr>
          <p:cNvPr id="40" name="TextBox 39">
            <a:hlinkClick r:id="rId3" action="ppaction://hlinksldjump"/>
          </p:cNvPr>
          <p:cNvSpPr txBox="1"/>
          <p:nvPr/>
        </p:nvSpPr>
        <p:spPr>
          <a:xfrm>
            <a:off x="10189581" y="2939796"/>
            <a:ext cx="1361270"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متن دعای ندبه</a:t>
            </a:r>
            <a:endParaRPr lang="en-US" sz="2400" b="1" spc="-150" dirty="0">
              <a:solidFill>
                <a:schemeClr val="bg1"/>
              </a:solidFill>
              <a:cs typeface="B Lotus" panose="00000400000000000000" pitchFamily="2" charset="-78"/>
            </a:endParaRPr>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3841" y="5545009"/>
            <a:ext cx="1623441" cy="1298753"/>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7025" y="5061900"/>
            <a:ext cx="1160933" cy="805798"/>
          </a:xfrm>
          <a:prstGeom prst="rect">
            <a:avLst/>
          </a:prstGeom>
        </p:spPr>
      </p:pic>
      <p:sp>
        <p:nvSpPr>
          <p:cNvPr id="2" name="Rectangle 1"/>
          <p:cNvSpPr/>
          <p:nvPr/>
        </p:nvSpPr>
        <p:spPr>
          <a:xfrm>
            <a:off x="1747281" y="1928229"/>
            <a:ext cx="7903732" cy="461665"/>
          </a:xfrm>
          <a:prstGeom prst="rect">
            <a:avLst/>
          </a:prstGeom>
        </p:spPr>
        <p:txBody>
          <a:bodyPr wrap="square">
            <a:spAutoFit/>
          </a:bodyPr>
          <a:lstStyle/>
          <a:p>
            <a:pPr algn="ctr" rtl="1"/>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أَیْنَ الْأَنْجُمُ الزَّاهِرَةُ</a:t>
            </a:r>
          </a:p>
        </p:txBody>
      </p:sp>
      <p:sp>
        <p:nvSpPr>
          <p:cNvPr id="3" name="Rectangle 2"/>
          <p:cNvSpPr/>
          <p:nvPr/>
        </p:nvSpPr>
        <p:spPr>
          <a:xfrm>
            <a:off x="1747281" y="2873003"/>
            <a:ext cx="7903731" cy="400110"/>
          </a:xfrm>
          <a:prstGeom prst="rect">
            <a:avLst/>
          </a:prstGeom>
        </p:spPr>
        <p:txBody>
          <a:bodyPr wrap="square">
            <a:spAutoFit/>
          </a:bodyPr>
          <a:lstStyle/>
          <a:p>
            <a:pPr algn="ctr" rtl="1"/>
            <a:r>
              <a:rPr lang="fa-IR" sz="2000" b="1" dirty="0">
                <a:cs typeface="B Lotus" panose="00000400000000000000" pitchFamily="2" charset="-78"/>
              </a:rPr>
              <a:t>کجایند ستارگان فروزان</a:t>
            </a:r>
          </a:p>
        </p:txBody>
      </p:sp>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91331" y="3525983"/>
            <a:ext cx="1853381" cy="2172032"/>
          </a:xfrm>
          <a:prstGeom prst="rect">
            <a:avLst/>
          </a:prstGeom>
        </p:spPr>
      </p:pic>
      <p:sp>
        <p:nvSpPr>
          <p:cNvPr id="11" name="Rectangle 10"/>
          <p:cNvSpPr/>
          <p:nvPr/>
        </p:nvSpPr>
        <p:spPr>
          <a:xfrm>
            <a:off x="3214705" y="1213440"/>
            <a:ext cx="4290453" cy="461665"/>
          </a:xfrm>
          <a:prstGeom prst="rect">
            <a:avLst/>
          </a:prstGeom>
        </p:spPr>
        <p:txBody>
          <a:bodyPr wrap="square">
            <a:spAutoFit/>
          </a:bodyPr>
          <a:lstStyle/>
          <a:p>
            <a:pPr algn="just" rtl="1"/>
            <a:r>
              <a:rPr lang="fa-IR" sz="2400" b="1" dirty="0">
                <a:solidFill>
                  <a:schemeClr val="accent1">
                    <a:lumMod val="50000"/>
                  </a:schemeClr>
                </a:solidFill>
                <a:cs typeface="B Lotus" panose="00000400000000000000" pitchFamily="2" charset="-78"/>
              </a:rPr>
              <a:t>۳ـ رویکرد تحسّسِ اهل‌بیت ع:</a:t>
            </a:r>
            <a:endParaRPr lang="en-US" sz="2400" dirty="0">
              <a:solidFill>
                <a:schemeClr val="accent1">
                  <a:lumMod val="50000"/>
                </a:schemeClr>
              </a:solidFill>
            </a:endParaRPr>
          </a:p>
        </p:txBody>
      </p:sp>
      <p:sp>
        <p:nvSpPr>
          <p:cNvPr id="14" name="Rectangle 13"/>
          <p:cNvSpPr/>
          <p:nvPr/>
        </p:nvSpPr>
        <p:spPr>
          <a:xfrm>
            <a:off x="3365287" y="498651"/>
            <a:ext cx="4667716" cy="461665"/>
          </a:xfrm>
          <a:prstGeom prst="rect">
            <a:avLst/>
          </a:prstGeom>
        </p:spPr>
        <p:txBody>
          <a:bodyPr wrap="square">
            <a:spAutoFit/>
          </a:bodyPr>
          <a:lstStyle/>
          <a:p>
            <a:pPr algn="just" rtl="1"/>
            <a:r>
              <a:rPr lang="fa-IR" sz="2400" b="1" dirty="0">
                <a:solidFill>
                  <a:schemeClr val="accent1">
                    <a:lumMod val="50000"/>
                  </a:schemeClr>
                </a:solidFill>
                <a:cs typeface="B Lotus" panose="00000400000000000000" pitchFamily="2" charset="-78"/>
              </a:rPr>
              <a:t>سه رویکرد [اختصاصی] نسبت به اهل‌بیت </a:t>
            </a:r>
            <a:r>
              <a:rPr lang="fa-IR" sz="2400" b="1" dirty="0" smtClean="0">
                <a:solidFill>
                  <a:schemeClr val="accent1">
                    <a:lumMod val="50000"/>
                  </a:schemeClr>
                </a:solidFill>
                <a:cs typeface="B Lotus" panose="00000400000000000000" pitchFamily="2" charset="-78"/>
              </a:rPr>
              <a:t>(ع)</a:t>
            </a:r>
            <a:endParaRPr lang="en-US" sz="2400" dirty="0">
              <a:solidFill>
                <a:schemeClr val="accent1">
                  <a:lumMod val="50000"/>
                </a:schemeClr>
              </a:solidFill>
            </a:endParaRPr>
          </a:p>
        </p:txBody>
      </p:sp>
    </p:spTree>
    <p:extLst>
      <p:ext uri="{BB962C8B-B14F-4D97-AF65-F5344CB8AC3E}">
        <p14:creationId xmlns:p14="http://schemas.microsoft.com/office/powerpoint/2010/main" val="414112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hlinkClick r:id="rId3" action="ppaction://hlinksldjump"/>
          </p:cNvPr>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1873512"/>
            <a:ext cx="909484" cy="2645528"/>
          </a:xfrm>
          <a:prstGeom prst="rect">
            <a:avLst/>
          </a:prstGeom>
        </p:spPr>
      </p:pic>
      <p:sp>
        <p:nvSpPr>
          <p:cNvPr id="40" name="TextBox 39">
            <a:hlinkClick r:id="rId3" action="ppaction://hlinksldjump"/>
          </p:cNvPr>
          <p:cNvSpPr txBox="1"/>
          <p:nvPr/>
        </p:nvSpPr>
        <p:spPr>
          <a:xfrm>
            <a:off x="10189581" y="2939796"/>
            <a:ext cx="1361270"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متن دعای ندبه</a:t>
            </a:r>
            <a:endParaRPr lang="en-US" sz="2400" b="1" spc="-150" dirty="0">
              <a:solidFill>
                <a:schemeClr val="bg1"/>
              </a:solidFill>
              <a:cs typeface="B Lotus" panose="00000400000000000000" pitchFamily="2" charset="-78"/>
            </a:endParaRPr>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3841" y="5545009"/>
            <a:ext cx="1623441" cy="1298753"/>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7025" y="5061900"/>
            <a:ext cx="1160933" cy="805798"/>
          </a:xfrm>
          <a:prstGeom prst="rect">
            <a:avLst/>
          </a:prstGeom>
        </p:spPr>
      </p:pic>
      <p:sp>
        <p:nvSpPr>
          <p:cNvPr id="2" name="Rectangle 1"/>
          <p:cNvSpPr/>
          <p:nvPr/>
        </p:nvSpPr>
        <p:spPr>
          <a:xfrm>
            <a:off x="1747281" y="1928229"/>
            <a:ext cx="7903732" cy="461665"/>
          </a:xfrm>
          <a:prstGeom prst="rect">
            <a:avLst/>
          </a:prstGeom>
        </p:spPr>
        <p:txBody>
          <a:bodyPr wrap="square">
            <a:spAutoFit/>
          </a:bodyPr>
          <a:lstStyle/>
          <a:p>
            <a:pPr algn="ctr" rtl="1"/>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أَیْنَ أَعْلاَمُ الدِّینِ وَ قَوَاعِدُ الْعِلْمِ</a:t>
            </a:r>
          </a:p>
        </p:txBody>
      </p:sp>
      <p:sp>
        <p:nvSpPr>
          <p:cNvPr id="3" name="Rectangle 2"/>
          <p:cNvSpPr/>
          <p:nvPr/>
        </p:nvSpPr>
        <p:spPr>
          <a:xfrm>
            <a:off x="1747281" y="2873003"/>
            <a:ext cx="7903731" cy="400110"/>
          </a:xfrm>
          <a:prstGeom prst="rect">
            <a:avLst/>
          </a:prstGeom>
        </p:spPr>
        <p:txBody>
          <a:bodyPr wrap="square">
            <a:spAutoFit/>
          </a:bodyPr>
          <a:lstStyle/>
          <a:p>
            <a:pPr algn="ctr" rtl="1"/>
            <a:r>
              <a:rPr lang="fa-IR" sz="2000" b="1">
                <a:cs typeface="B Lotus" panose="00000400000000000000" pitchFamily="2" charset="-78"/>
              </a:rPr>
              <a:t>کجایند پرچمهای دین، و پایه‌های دانش</a:t>
            </a:r>
            <a:endParaRPr lang="fa-IR" sz="2000" b="1" dirty="0">
              <a:cs typeface="B Lotus" panose="00000400000000000000" pitchFamily="2" charset="-78"/>
            </a:endParaRPr>
          </a:p>
        </p:txBody>
      </p:sp>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91331" y="3525983"/>
            <a:ext cx="1853381" cy="2172032"/>
          </a:xfrm>
          <a:prstGeom prst="rect">
            <a:avLst/>
          </a:prstGeom>
        </p:spPr>
      </p:pic>
      <p:sp>
        <p:nvSpPr>
          <p:cNvPr id="11" name="Rectangle 10"/>
          <p:cNvSpPr/>
          <p:nvPr/>
        </p:nvSpPr>
        <p:spPr>
          <a:xfrm>
            <a:off x="3214705" y="1213440"/>
            <a:ext cx="4290453" cy="461665"/>
          </a:xfrm>
          <a:prstGeom prst="rect">
            <a:avLst/>
          </a:prstGeom>
        </p:spPr>
        <p:txBody>
          <a:bodyPr wrap="square">
            <a:spAutoFit/>
          </a:bodyPr>
          <a:lstStyle/>
          <a:p>
            <a:pPr algn="just" rtl="1"/>
            <a:r>
              <a:rPr lang="fa-IR" sz="2400" b="1" dirty="0">
                <a:solidFill>
                  <a:schemeClr val="accent1">
                    <a:lumMod val="50000"/>
                  </a:schemeClr>
                </a:solidFill>
                <a:cs typeface="B Lotus" panose="00000400000000000000" pitchFamily="2" charset="-78"/>
              </a:rPr>
              <a:t>۳ـ رویکرد تحسّسِ اهل‌بیت ع:</a:t>
            </a:r>
            <a:endParaRPr lang="en-US" sz="2400" dirty="0">
              <a:solidFill>
                <a:schemeClr val="accent1">
                  <a:lumMod val="50000"/>
                </a:schemeClr>
              </a:solidFill>
            </a:endParaRPr>
          </a:p>
        </p:txBody>
      </p:sp>
      <p:sp>
        <p:nvSpPr>
          <p:cNvPr id="14" name="Rectangle 13"/>
          <p:cNvSpPr/>
          <p:nvPr/>
        </p:nvSpPr>
        <p:spPr>
          <a:xfrm>
            <a:off x="3365287" y="498651"/>
            <a:ext cx="4667716" cy="461665"/>
          </a:xfrm>
          <a:prstGeom prst="rect">
            <a:avLst/>
          </a:prstGeom>
        </p:spPr>
        <p:txBody>
          <a:bodyPr wrap="square">
            <a:spAutoFit/>
          </a:bodyPr>
          <a:lstStyle/>
          <a:p>
            <a:pPr algn="just" rtl="1"/>
            <a:r>
              <a:rPr lang="fa-IR" sz="2400" b="1" dirty="0">
                <a:solidFill>
                  <a:schemeClr val="accent1">
                    <a:lumMod val="50000"/>
                  </a:schemeClr>
                </a:solidFill>
                <a:cs typeface="B Lotus" panose="00000400000000000000" pitchFamily="2" charset="-78"/>
              </a:rPr>
              <a:t>سه رویکرد [اختصاصی] نسبت به اهل‌بیت </a:t>
            </a:r>
            <a:r>
              <a:rPr lang="fa-IR" sz="2400" b="1" dirty="0" smtClean="0">
                <a:solidFill>
                  <a:schemeClr val="accent1">
                    <a:lumMod val="50000"/>
                  </a:schemeClr>
                </a:solidFill>
                <a:cs typeface="B Lotus" panose="00000400000000000000" pitchFamily="2" charset="-78"/>
              </a:rPr>
              <a:t>(ع)</a:t>
            </a:r>
            <a:endParaRPr lang="en-US" sz="2400" dirty="0">
              <a:solidFill>
                <a:schemeClr val="accent1">
                  <a:lumMod val="50000"/>
                </a:schemeClr>
              </a:solidFill>
            </a:endParaRPr>
          </a:p>
        </p:txBody>
      </p:sp>
    </p:spTree>
    <p:extLst>
      <p:ext uri="{BB962C8B-B14F-4D97-AF65-F5344CB8AC3E}">
        <p14:creationId xmlns:p14="http://schemas.microsoft.com/office/powerpoint/2010/main" val="8385682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hlinkClick r:id="rId3" action="ppaction://hlinksldjump"/>
          </p:cNvPr>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1873512"/>
            <a:ext cx="909484" cy="2645528"/>
          </a:xfrm>
          <a:prstGeom prst="rect">
            <a:avLst/>
          </a:prstGeom>
        </p:spPr>
      </p:pic>
      <p:sp>
        <p:nvSpPr>
          <p:cNvPr id="40" name="TextBox 39">
            <a:hlinkClick r:id="rId3" action="ppaction://hlinksldjump"/>
          </p:cNvPr>
          <p:cNvSpPr txBox="1"/>
          <p:nvPr/>
        </p:nvSpPr>
        <p:spPr>
          <a:xfrm>
            <a:off x="10189581" y="2939796"/>
            <a:ext cx="1361270"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متن دعای ندبه</a:t>
            </a:r>
            <a:endParaRPr lang="en-US" sz="2400" b="1" spc="-150" dirty="0">
              <a:solidFill>
                <a:schemeClr val="bg1"/>
              </a:solidFill>
              <a:cs typeface="B Lotus" panose="00000400000000000000" pitchFamily="2" charset="-78"/>
            </a:endParaRPr>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3841" y="5545009"/>
            <a:ext cx="1623441" cy="1298753"/>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7025" y="5061900"/>
            <a:ext cx="1160933" cy="805798"/>
          </a:xfrm>
          <a:prstGeom prst="rect">
            <a:avLst/>
          </a:prstGeom>
        </p:spPr>
      </p:pic>
      <p:sp>
        <p:nvSpPr>
          <p:cNvPr id="2" name="Rectangle 1"/>
          <p:cNvSpPr/>
          <p:nvPr/>
        </p:nvSpPr>
        <p:spPr>
          <a:xfrm>
            <a:off x="1747281" y="1928229"/>
            <a:ext cx="7903732" cy="461665"/>
          </a:xfrm>
          <a:prstGeom prst="rect">
            <a:avLst/>
          </a:prstGeom>
        </p:spPr>
        <p:txBody>
          <a:bodyPr wrap="square">
            <a:spAutoFit/>
          </a:bodyPr>
          <a:lstStyle/>
          <a:p>
            <a:pPr algn="ctr" rtl="1"/>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أَیْنَ بَقِیَّةُ اللَّهِ الَّتِی لاَ تَخْلُو مِنَ الْعِتْرَةِ الْهَادِیَةِ</a:t>
            </a:r>
          </a:p>
        </p:txBody>
      </p:sp>
      <p:sp>
        <p:nvSpPr>
          <p:cNvPr id="3" name="Rectangle 2"/>
          <p:cNvSpPr/>
          <p:nvPr/>
        </p:nvSpPr>
        <p:spPr>
          <a:xfrm>
            <a:off x="1747281" y="2873003"/>
            <a:ext cx="7903731" cy="400110"/>
          </a:xfrm>
          <a:prstGeom prst="rect">
            <a:avLst/>
          </a:prstGeom>
        </p:spPr>
        <p:txBody>
          <a:bodyPr wrap="square">
            <a:spAutoFit/>
          </a:bodyPr>
          <a:lstStyle/>
          <a:p>
            <a:pPr algn="ctr" rtl="1"/>
            <a:r>
              <a:rPr lang="fa-IR" sz="2000" b="1" dirty="0">
                <a:cs typeface="B Lotus" panose="00000400000000000000" pitchFamily="2" charset="-78"/>
              </a:rPr>
              <a:t>کجاست آن باقیمانده خدا که عالَم از عترت هدایتگر خالی نشود</a:t>
            </a:r>
          </a:p>
        </p:txBody>
      </p:sp>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91331" y="3525983"/>
            <a:ext cx="1853381" cy="2172032"/>
          </a:xfrm>
          <a:prstGeom prst="rect">
            <a:avLst/>
          </a:prstGeom>
        </p:spPr>
      </p:pic>
      <p:sp>
        <p:nvSpPr>
          <p:cNvPr id="14" name="Rectangle 13"/>
          <p:cNvSpPr/>
          <p:nvPr/>
        </p:nvSpPr>
        <p:spPr>
          <a:xfrm>
            <a:off x="3740044" y="983455"/>
            <a:ext cx="3918203" cy="461665"/>
          </a:xfrm>
          <a:prstGeom prst="rect">
            <a:avLst/>
          </a:prstGeom>
        </p:spPr>
        <p:txBody>
          <a:bodyPr wrap="square">
            <a:spAutoFit/>
          </a:bodyPr>
          <a:lstStyle/>
          <a:p>
            <a:pPr algn="just" rtl="1"/>
            <a:r>
              <a:rPr lang="fa-IR" sz="2400" b="1" dirty="0">
                <a:solidFill>
                  <a:schemeClr val="accent1">
                    <a:lumMod val="50000"/>
                  </a:schemeClr>
                </a:solidFill>
                <a:cs typeface="B Lotus" panose="00000400000000000000" pitchFamily="2" charset="-78"/>
              </a:rPr>
              <a:t>مهدویّت از منظر «تحسّسِ اهل‌بیت ع»:</a:t>
            </a:r>
            <a:endParaRPr lang="en-US" sz="2400" dirty="0">
              <a:solidFill>
                <a:schemeClr val="accent1">
                  <a:lumMod val="50000"/>
                </a:schemeClr>
              </a:solidFill>
            </a:endParaRPr>
          </a:p>
        </p:txBody>
      </p:sp>
    </p:spTree>
    <p:extLst>
      <p:ext uri="{BB962C8B-B14F-4D97-AF65-F5344CB8AC3E}">
        <p14:creationId xmlns:p14="http://schemas.microsoft.com/office/powerpoint/2010/main" val="27367945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hlinkClick r:id="rId3" action="ppaction://hlinksldjump"/>
          </p:cNvPr>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1873512"/>
            <a:ext cx="909484" cy="2645528"/>
          </a:xfrm>
          <a:prstGeom prst="rect">
            <a:avLst/>
          </a:prstGeom>
        </p:spPr>
      </p:pic>
      <p:sp>
        <p:nvSpPr>
          <p:cNvPr id="40" name="TextBox 39">
            <a:hlinkClick r:id="rId3" action="ppaction://hlinksldjump"/>
          </p:cNvPr>
          <p:cNvSpPr txBox="1"/>
          <p:nvPr/>
        </p:nvSpPr>
        <p:spPr>
          <a:xfrm>
            <a:off x="10189581" y="2939796"/>
            <a:ext cx="1361270"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متن دعای ندبه</a:t>
            </a:r>
            <a:endParaRPr lang="en-US" sz="2400" b="1" spc="-150" dirty="0">
              <a:solidFill>
                <a:schemeClr val="bg1"/>
              </a:solidFill>
              <a:cs typeface="B Lotus" panose="00000400000000000000" pitchFamily="2" charset="-78"/>
            </a:endParaRPr>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3841" y="5545009"/>
            <a:ext cx="1623441" cy="1298753"/>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7025" y="5061900"/>
            <a:ext cx="1160933" cy="805798"/>
          </a:xfrm>
          <a:prstGeom prst="rect">
            <a:avLst/>
          </a:prstGeom>
        </p:spPr>
      </p:pic>
      <p:sp>
        <p:nvSpPr>
          <p:cNvPr id="2" name="Rectangle 1"/>
          <p:cNvSpPr/>
          <p:nvPr/>
        </p:nvSpPr>
        <p:spPr>
          <a:xfrm>
            <a:off x="1747281" y="1928229"/>
            <a:ext cx="7903732" cy="461665"/>
          </a:xfrm>
          <a:prstGeom prst="rect">
            <a:avLst/>
          </a:prstGeom>
        </p:spPr>
        <p:txBody>
          <a:bodyPr wrap="square">
            <a:spAutoFit/>
          </a:bodyPr>
          <a:lstStyle/>
          <a:p>
            <a:pPr algn="ctr" rtl="1"/>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أَیْنَ الْمُعَدُّ لِقَطْعِ دَابِرِ الظَّلَمَةِ </a:t>
            </a:r>
          </a:p>
        </p:txBody>
      </p:sp>
      <p:sp>
        <p:nvSpPr>
          <p:cNvPr id="3" name="Rectangle 2"/>
          <p:cNvSpPr/>
          <p:nvPr/>
        </p:nvSpPr>
        <p:spPr>
          <a:xfrm>
            <a:off x="1747281" y="2873003"/>
            <a:ext cx="7903731" cy="400110"/>
          </a:xfrm>
          <a:prstGeom prst="rect">
            <a:avLst/>
          </a:prstGeom>
        </p:spPr>
        <p:txBody>
          <a:bodyPr wrap="square">
            <a:spAutoFit/>
          </a:bodyPr>
          <a:lstStyle/>
          <a:p>
            <a:pPr algn="ctr" rtl="1"/>
            <a:r>
              <a:rPr lang="fa-IR" sz="2000" b="1" dirty="0">
                <a:cs typeface="B Lotus" panose="00000400000000000000" pitchFamily="2" charset="-78"/>
              </a:rPr>
              <a:t>کجاست آن مهیا گشته برای ریشه کن کردن ستمکاران</a:t>
            </a:r>
          </a:p>
        </p:txBody>
      </p:sp>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91331" y="3525983"/>
            <a:ext cx="1853381" cy="2172032"/>
          </a:xfrm>
          <a:prstGeom prst="rect">
            <a:avLst/>
          </a:prstGeom>
        </p:spPr>
      </p:pic>
      <p:sp>
        <p:nvSpPr>
          <p:cNvPr id="14" name="Rectangle 13"/>
          <p:cNvSpPr/>
          <p:nvPr/>
        </p:nvSpPr>
        <p:spPr>
          <a:xfrm>
            <a:off x="3740044" y="983455"/>
            <a:ext cx="3918203" cy="461665"/>
          </a:xfrm>
          <a:prstGeom prst="rect">
            <a:avLst/>
          </a:prstGeom>
        </p:spPr>
        <p:txBody>
          <a:bodyPr wrap="square">
            <a:spAutoFit/>
          </a:bodyPr>
          <a:lstStyle/>
          <a:p>
            <a:pPr algn="just" rtl="1"/>
            <a:r>
              <a:rPr lang="fa-IR" sz="2400" b="1" dirty="0">
                <a:solidFill>
                  <a:schemeClr val="accent1">
                    <a:lumMod val="50000"/>
                  </a:schemeClr>
                </a:solidFill>
                <a:cs typeface="B Lotus" panose="00000400000000000000" pitchFamily="2" charset="-78"/>
              </a:rPr>
              <a:t>مهدویّت از منظر «تحسّسِ اهل‌بیت ع»:</a:t>
            </a:r>
            <a:endParaRPr lang="en-US" sz="2400" dirty="0">
              <a:solidFill>
                <a:schemeClr val="accent1">
                  <a:lumMod val="50000"/>
                </a:schemeClr>
              </a:solidFill>
            </a:endParaRPr>
          </a:p>
        </p:txBody>
      </p:sp>
    </p:spTree>
    <p:extLst>
      <p:ext uri="{BB962C8B-B14F-4D97-AF65-F5344CB8AC3E}">
        <p14:creationId xmlns:p14="http://schemas.microsoft.com/office/powerpoint/2010/main" val="34448201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hlinkClick r:id="rId3" action="ppaction://hlinksldjump"/>
          </p:cNvPr>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1873512"/>
            <a:ext cx="909484" cy="2645528"/>
          </a:xfrm>
          <a:prstGeom prst="rect">
            <a:avLst/>
          </a:prstGeom>
        </p:spPr>
      </p:pic>
      <p:sp>
        <p:nvSpPr>
          <p:cNvPr id="40" name="TextBox 39">
            <a:hlinkClick r:id="rId3" action="ppaction://hlinksldjump"/>
          </p:cNvPr>
          <p:cNvSpPr txBox="1"/>
          <p:nvPr/>
        </p:nvSpPr>
        <p:spPr>
          <a:xfrm>
            <a:off x="10189581" y="2939796"/>
            <a:ext cx="1361270"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متن دعای ندبه</a:t>
            </a:r>
            <a:endParaRPr lang="en-US" sz="2400" b="1" spc="-150" dirty="0">
              <a:solidFill>
                <a:schemeClr val="bg1"/>
              </a:solidFill>
              <a:cs typeface="B Lotus" panose="00000400000000000000" pitchFamily="2" charset="-78"/>
            </a:endParaRPr>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3841" y="5545009"/>
            <a:ext cx="1623441" cy="1298753"/>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7025" y="5061900"/>
            <a:ext cx="1160933" cy="805798"/>
          </a:xfrm>
          <a:prstGeom prst="rect">
            <a:avLst/>
          </a:prstGeom>
        </p:spPr>
      </p:pic>
      <p:sp>
        <p:nvSpPr>
          <p:cNvPr id="2" name="Rectangle 1"/>
          <p:cNvSpPr/>
          <p:nvPr/>
        </p:nvSpPr>
        <p:spPr>
          <a:xfrm>
            <a:off x="1747281" y="1928229"/>
            <a:ext cx="7903732" cy="461665"/>
          </a:xfrm>
          <a:prstGeom prst="rect">
            <a:avLst/>
          </a:prstGeom>
        </p:spPr>
        <p:txBody>
          <a:bodyPr wrap="square">
            <a:spAutoFit/>
          </a:bodyPr>
          <a:lstStyle/>
          <a:p>
            <a:pPr algn="ctr" rtl="1"/>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أَیْنَ الْمُنْتَظَرُ لِإِقَامَةِ الْأَمْتِ وَ الْعِوَجِ</a:t>
            </a:r>
          </a:p>
        </p:txBody>
      </p:sp>
      <p:sp>
        <p:nvSpPr>
          <p:cNvPr id="3" name="Rectangle 2"/>
          <p:cNvSpPr/>
          <p:nvPr/>
        </p:nvSpPr>
        <p:spPr>
          <a:xfrm>
            <a:off x="1747281" y="2873003"/>
            <a:ext cx="7903731" cy="400110"/>
          </a:xfrm>
          <a:prstGeom prst="rect">
            <a:avLst/>
          </a:prstGeom>
        </p:spPr>
        <p:txBody>
          <a:bodyPr wrap="square">
            <a:spAutoFit/>
          </a:bodyPr>
          <a:lstStyle/>
          <a:p>
            <a:pPr algn="ctr" rtl="1"/>
            <a:r>
              <a:rPr lang="fa-IR" sz="2000" b="1" dirty="0">
                <a:cs typeface="B Lotus" panose="00000400000000000000" pitchFamily="2" charset="-78"/>
              </a:rPr>
              <a:t>کجاست آن که برای راست نمودن انحراف و کجی به انتظار اویند</a:t>
            </a:r>
          </a:p>
        </p:txBody>
      </p:sp>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91331" y="3525983"/>
            <a:ext cx="1853381" cy="2172032"/>
          </a:xfrm>
          <a:prstGeom prst="rect">
            <a:avLst/>
          </a:prstGeom>
        </p:spPr>
      </p:pic>
      <p:sp>
        <p:nvSpPr>
          <p:cNvPr id="14" name="Rectangle 13"/>
          <p:cNvSpPr/>
          <p:nvPr/>
        </p:nvSpPr>
        <p:spPr>
          <a:xfrm>
            <a:off x="3740044" y="983455"/>
            <a:ext cx="3918203" cy="461665"/>
          </a:xfrm>
          <a:prstGeom prst="rect">
            <a:avLst/>
          </a:prstGeom>
        </p:spPr>
        <p:txBody>
          <a:bodyPr wrap="square">
            <a:spAutoFit/>
          </a:bodyPr>
          <a:lstStyle/>
          <a:p>
            <a:pPr algn="just" rtl="1"/>
            <a:r>
              <a:rPr lang="fa-IR" sz="2400" b="1" dirty="0">
                <a:solidFill>
                  <a:schemeClr val="accent1">
                    <a:lumMod val="50000"/>
                  </a:schemeClr>
                </a:solidFill>
                <a:cs typeface="B Lotus" panose="00000400000000000000" pitchFamily="2" charset="-78"/>
              </a:rPr>
              <a:t>مهدویّت از منظر «تحسّسِ اهل‌بیت ع»:</a:t>
            </a:r>
            <a:endParaRPr lang="en-US" sz="2400" dirty="0">
              <a:solidFill>
                <a:schemeClr val="accent1">
                  <a:lumMod val="50000"/>
                </a:schemeClr>
              </a:solidFill>
            </a:endParaRPr>
          </a:p>
        </p:txBody>
      </p:sp>
    </p:spTree>
    <p:extLst>
      <p:ext uri="{BB962C8B-B14F-4D97-AF65-F5344CB8AC3E}">
        <p14:creationId xmlns:p14="http://schemas.microsoft.com/office/powerpoint/2010/main" val="36468442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hlinkClick r:id="rId3" action="ppaction://hlinksldjump"/>
          </p:cNvPr>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1873512"/>
            <a:ext cx="909484" cy="2645528"/>
          </a:xfrm>
          <a:prstGeom prst="rect">
            <a:avLst/>
          </a:prstGeom>
        </p:spPr>
      </p:pic>
      <p:sp>
        <p:nvSpPr>
          <p:cNvPr id="40" name="TextBox 39">
            <a:hlinkClick r:id="rId3" action="ppaction://hlinksldjump"/>
          </p:cNvPr>
          <p:cNvSpPr txBox="1"/>
          <p:nvPr/>
        </p:nvSpPr>
        <p:spPr>
          <a:xfrm>
            <a:off x="10189581" y="2939796"/>
            <a:ext cx="1361270"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متن دعای ندبه</a:t>
            </a:r>
            <a:endParaRPr lang="en-US" sz="2400" b="1" spc="-150" dirty="0">
              <a:solidFill>
                <a:schemeClr val="bg1"/>
              </a:solidFill>
              <a:cs typeface="B Lotus" panose="00000400000000000000" pitchFamily="2" charset="-78"/>
            </a:endParaRPr>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3841" y="5545009"/>
            <a:ext cx="1623441" cy="1298753"/>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7025" y="5061900"/>
            <a:ext cx="1160933" cy="805798"/>
          </a:xfrm>
          <a:prstGeom prst="rect">
            <a:avLst/>
          </a:prstGeom>
        </p:spPr>
      </p:pic>
      <p:sp>
        <p:nvSpPr>
          <p:cNvPr id="2" name="Rectangle 1"/>
          <p:cNvSpPr/>
          <p:nvPr/>
        </p:nvSpPr>
        <p:spPr>
          <a:xfrm>
            <a:off x="1747281" y="1928229"/>
            <a:ext cx="7903732" cy="461665"/>
          </a:xfrm>
          <a:prstGeom prst="rect">
            <a:avLst/>
          </a:prstGeom>
        </p:spPr>
        <p:txBody>
          <a:bodyPr wrap="square">
            <a:spAutoFit/>
          </a:bodyPr>
          <a:lstStyle/>
          <a:p>
            <a:pPr algn="ctr" rtl="1"/>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أَیْنَ الْمُرْتَجَى لِإِزَالَةِ الْجَوْرِ وَ الْعُدْوَانِ</a:t>
            </a:r>
          </a:p>
        </p:txBody>
      </p:sp>
      <p:sp>
        <p:nvSpPr>
          <p:cNvPr id="3" name="Rectangle 2"/>
          <p:cNvSpPr/>
          <p:nvPr/>
        </p:nvSpPr>
        <p:spPr>
          <a:xfrm>
            <a:off x="1909513" y="2873003"/>
            <a:ext cx="7903731" cy="400110"/>
          </a:xfrm>
          <a:prstGeom prst="rect">
            <a:avLst/>
          </a:prstGeom>
        </p:spPr>
        <p:txBody>
          <a:bodyPr wrap="square">
            <a:spAutoFit/>
          </a:bodyPr>
          <a:lstStyle/>
          <a:p>
            <a:pPr algn="ctr" rtl="1"/>
            <a:r>
              <a:rPr lang="fa-IR" sz="2000" b="1">
                <a:cs typeface="B Lotus" panose="00000400000000000000" pitchFamily="2" charset="-78"/>
              </a:rPr>
              <a:t>کجاست آن امید شده برای از بین بردن ستم و دشمنی</a:t>
            </a:r>
            <a:endParaRPr lang="fa-IR" sz="2000" b="1" dirty="0">
              <a:cs typeface="B Lotus" panose="00000400000000000000" pitchFamily="2" charset="-78"/>
            </a:endParaRPr>
          </a:p>
        </p:txBody>
      </p:sp>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91331" y="3525983"/>
            <a:ext cx="1853381" cy="2172032"/>
          </a:xfrm>
          <a:prstGeom prst="rect">
            <a:avLst/>
          </a:prstGeom>
        </p:spPr>
      </p:pic>
      <p:sp>
        <p:nvSpPr>
          <p:cNvPr id="14" name="Rectangle 13"/>
          <p:cNvSpPr/>
          <p:nvPr/>
        </p:nvSpPr>
        <p:spPr>
          <a:xfrm>
            <a:off x="3740044" y="983455"/>
            <a:ext cx="3918203" cy="461665"/>
          </a:xfrm>
          <a:prstGeom prst="rect">
            <a:avLst/>
          </a:prstGeom>
        </p:spPr>
        <p:txBody>
          <a:bodyPr wrap="square">
            <a:spAutoFit/>
          </a:bodyPr>
          <a:lstStyle/>
          <a:p>
            <a:pPr algn="just" rtl="1"/>
            <a:r>
              <a:rPr lang="fa-IR" sz="2400" b="1" dirty="0">
                <a:solidFill>
                  <a:schemeClr val="accent1">
                    <a:lumMod val="50000"/>
                  </a:schemeClr>
                </a:solidFill>
                <a:cs typeface="B Lotus" panose="00000400000000000000" pitchFamily="2" charset="-78"/>
              </a:rPr>
              <a:t>مهدویّت از منظر «تحسّسِ اهل‌بیت ع»:</a:t>
            </a:r>
            <a:endParaRPr lang="en-US" sz="2400" dirty="0">
              <a:solidFill>
                <a:schemeClr val="accent1">
                  <a:lumMod val="50000"/>
                </a:schemeClr>
              </a:solidFill>
            </a:endParaRPr>
          </a:p>
        </p:txBody>
      </p:sp>
    </p:spTree>
    <p:extLst>
      <p:ext uri="{BB962C8B-B14F-4D97-AF65-F5344CB8AC3E}">
        <p14:creationId xmlns:p14="http://schemas.microsoft.com/office/powerpoint/2010/main" val="13221984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hlinkClick r:id="rId3" action="ppaction://hlinksldjump"/>
          </p:cNvPr>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1873512"/>
            <a:ext cx="909484" cy="2645528"/>
          </a:xfrm>
          <a:prstGeom prst="rect">
            <a:avLst/>
          </a:prstGeom>
        </p:spPr>
      </p:pic>
      <p:sp>
        <p:nvSpPr>
          <p:cNvPr id="40" name="TextBox 39">
            <a:hlinkClick r:id="rId3" action="ppaction://hlinksldjump"/>
          </p:cNvPr>
          <p:cNvSpPr txBox="1"/>
          <p:nvPr/>
        </p:nvSpPr>
        <p:spPr>
          <a:xfrm>
            <a:off x="10189581" y="2939796"/>
            <a:ext cx="1361270"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متن دعای ندبه</a:t>
            </a:r>
            <a:endParaRPr lang="en-US" sz="2400" b="1" spc="-150" dirty="0">
              <a:solidFill>
                <a:schemeClr val="bg1"/>
              </a:solidFill>
              <a:cs typeface="B Lotus" panose="00000400000000000000" pitchFamily="2" charset="-78"/>
            </a:endParaRPr>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3841" y="5545009"/>
            <a:ext cx="1623441" cy="1298753"/>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7025" y="5061900"/>
            <a:ext cx="1160933" cy="805798"/>
          </a:xfrm>
          <a:prstGeom prst="rect">
            <a:avLst/>
          </a:prstGeom>
        </p:spPr>
      </p:pic>
      <p:sp>
        <p:nvSpPr>
          <p:cNvPr id="2" name="Rectangle 1"/>
          <p:cNvSpPr/>
          <p:nvPr/>
        </p:nvSpPr>
        <p:spPr>
          <a:xfrm>
            <a:off x="1747282" y="1928229"/>
            <a:ext cx="7903732" cy="461665"/>
          </a:xfrm>
          <a:prstGeom prst="rect">
            <a:avLst/>
          </a:prstGeom>
        </p:spPr>
        <p:txBody>
          <a:bodyPr wrap="square">
            <a:spAutoFit/>
          </a:bodyPr>
          <a:lstStyle/>
          <a:p>
            <a:pPr algn="ctr" rtl="1"/>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أَیْنَ الْمُدَّخَرُ لِتَجْدِیدِ الْفَرَائِضِ وَ السُّنَنِ‏</a:t>
            </a:r>
          </a:p>
        </p:txBody>
      </p:sp>
      <p:sp>
        <p:nvSpPr>
          <p:cNvPr id="3" name="Rectangle 2"/>
          <p:cNvSpPr/>
          <p:nvPr/>
        </p:nvSpPr>
        <p:spPr>
          <a:xfrm>
            <a:off x="1909513" y="2873003"/>
            <a:ext cx="7903731" cy="400110"/>
          </a:xfrm>
          <a:prstGeom prst="rect">
            <a:avLst/>
          </a:prstGeom>
        </p:spPr>
        <p:txBody>
          <a:bodyPr wrap="square">
            <a:spAutoFit/>
          </a:bodyPr>
          <a:lstStyle/>
          <a:p>
            <a:pPr algn="ctr" rtl="1"/>
            <a:r>
              <a:rPr lang="fa-IR" sz="2000" b="1" dirty="0">
                <a:cs typeface="B Lotus" panose="00000400000000000000" pitchFamily="2" charset="-78"/>
              </a:rPr>
              <a:t>کجاست آن ذخیره برای تجدید فریضه‌ها و سنّتها</a:t>
            </a:r>
          </a:p>
        </p:txBody>
      </p:sp>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91331" y="3525983"/>
            <a:ext cx="1853381" cy="2172032"/>
          </a:xfrm>
          <a:prstGeom prst="rect">
            <a:avLst/>
          </a:prstGeom>
        </p:spPr>
      </p:pic>
      <p:sp>
        <p:nvSpPr>
          <p:cNvPr id="14" name="Rectangle 13"/>
          <p:cNvSpPr/>
          <p:nvPr/>
        </p:nvSpPr>
        <p:spPr>
          <a:xfrm>
            <a:off x="3740044" y="983455"/>
            <a:ext cx="3918203" cy="461665"/>
          </a:xfrm>
          <a:prstGeom prst="rect">
            <a:avLst/>
          </a:prstGeom>
        </p:spPr>
        <p:txBody>
          <a:bodyPr wrap="square">
            <a:spAutoFit/>
          </a:bodyPr>
          <a:lstStyle/>
          <a:p>
            <a:pPr algn="just" rtl="1"/>
            <a:r>
              <a:rPr lang="fa-IR" sz="2400" b="1" dirty="0">
                <a:solidFill>
                  <a:schemeClr val="accent1">
                    <a:lumMod val="50000"/>
                  </a:schemeClr>
                </a:solidFill>
                <a:cs typeface="B Lotus" panose="00000400000000000000" pitchFamily="2" charset="-78"/>
              </a:rPr>
              <a:t>مهدویّت از منظر «تحسّسِ اهل‌بیت ع»:</a:t>
            </a:r>
            <a:endParaRPr lang="en-US" sz="2400" dirty="0">
              <a:solidFill>
                <a:schemeClr val="accent1">
                  <a:lumMod val="50000"/>
                </a:schemeClr>
              </a:solidFill>
            </a:endParaRPr>
          </a:p>
        </p:txBody>
      </p:sp>
    </p:spTree>
    <p:extLst>
      <p:ext uri="{BB962C8B-B14F-4D97-AF65-F5344CB8AC3E}">
        <p14:creationId xmlns:p14="http://schemas.microsoft.com/office/powerpoint/2010/main" val="38209859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hlinkClick r:id="rId3" action="ppaction://hlinksldjump"/>
          </p:cNvPr>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1873512"/>
            <a:ext cx="909484" cy="2645528"/>
          </a:xfrm>
          <a:prstGeom prst="rect">
            <a:avLst/>
          </a:prstGeom>
        </p:spPr>
      </p:pic>
      <p:sp>
        <p:nvSpPr>
          <p:cNvPr id="40" name="TextBox 39">
            <a:hlinkClick r:id="rId3" action="ppaction://hlinksldjump"/>
          </p:cNvPr>
          <p:cNvSpPr txBox="1"/>
          <p:nvPr/>
        </p:nvSpPr>
        <p:spPr>
          <a:xfrm>
            <a:off x="10189581" y="2939796"/>
            <a:ext cx="1361270"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متن دعای ندبه</a:t>
            </a:r>
            <a:endParaRPr lang="en-US" sz="2400" b="1" spc="-150" dirty="0">
              <a:solidFill>
                <a:schemeClr val="bg1"/>
              </a:solidFill>
              <a:cs typeface="B Lotus" panose="00000400000000000000" pitchFamily="2" charset="-78"/>
            </a:endParaRPr>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3841" y="5545009"/>
            <a:ext cx="1623441" cy="1298753"/>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7025" y="5061900"/>
            <a:ext cx="1160933" cy="805798"/>
          </a:xfrm>
          <a:prstGeom prst="rect">
            <a:avLst/>
          </a:prstGeom>
        </p:spPr>
      </p:pic>
      <p:sp>
        <p:nvSpPr>
          <p:cNvPr id="2" name="Rectangle 1"/>
          <p:cNvSpPr/>
          <p:nvPr/>
        </p:nvSpPr>
        <p:spPr>
          <a:xfrm>
            <a:off x="1747282" y="1901964"/>
            <a:ext cx="7903732" cy="461665"/>
          </a:xfrm>
          <a:prstGeom prst="rect">
            <a:avLst/>
          </a:prstGeom>
        </p:spPr>
        <p:txBody>
          <a:bodyPr wrap="square">
            <a:spAutoFit/>
          </a:bodyPr>
          <a:lstStyle/>
          <a:p>
            <a:pPr algn="ctr" rtl="1"/>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أَیْنَ الْمُتَخَیَّرُ (الْمُتَّخَذُ) لِإِعَادَةِ الْمِلَّةِ وَ الشَّرِیعَةِ </a:t>
            </a:r>
          </a:p>
        </p:txBody>
      </p:sp>
      <p:sp>
        <p:nvSpPr>
          <p:cNvPr id="3" name="Rectangle 2"/>
          <p:cNvSpPr/>
          <p:nvPr/>
        </p:nvSpPr>
        <p:spPr>
          <a:xfrm>
            <a:off x="1894765" y="2876678"/>
            <a:ext cx="7903731" cy="400110"/>
          </a:xfrm>
          <a:prstGeom prst="rect">
            <a:avLst/>
          </a:prstGeom>
        </p:spPr>
        <p:txBody>
          <a:bodyPr wrap="square">
            <a:spAutoFit/>
          </a:bodyPr>
          <a:lstStyle/>
          <a:p>
            <a:pPr algn="ctr" rtl="1"/>
            <a:r>
              <a:rPr lang="fa-IR" sz="2000" b="1" dirty="0">
                <a:cs typeface="B Lotus" panose="00000400000000000000" pitchFamily="2" charset="-78"/>
              </a:rPr>
              <a:t>کجاست آن برگزیده برای بازگرداندن دین و شریعت</a:t>
            </a:r>
          </a:p>
        </p:txBody>
      </p:sp>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91331" y="3525983"/>
            <a:ext cx="1853381" cy="2172032"/>
          </a:xfrm>
          <a:prstGeom prst="rect">
            <a:avLst/>
          </a:prstGeom>
        </p:spPr>
      </p:pic>
      <p:sp>
        <p:nvSpPr>
          <p:cNvPr id="14" name="Rectangle 13"/>
          <p:cNvSpPr/>
          <p:nvPr/>
        </p:nvSpPr>
        <p:spPr>
          <a:xfrm>
            <a:off x="3740044" y="983455"/>
            <a:ext cx="3918203" cy="461665"/>
          </a:xfrm>
          <a:prstGeom prst="rect">
            <a:avLst/>
          </a:prstGeom>
        </p:spPr>
        <p:txBody>
          <a:bodyPr wrap="square">
            <a:spAutoFit/>
          </a:bodyPr>
          <a:lstStyle/>
          <a:p>
            <a:pPr algn="just" rtl="1"/>
            <a:r>
              <a:rPr lang="fa-IR" sz="2400" b="1" dirty="0">
                <a:solidFill>
                  <a:schemeClr val="accent1">
                    <a:lumMod val="50000"/>
                  </a:schemeClr>
                </a:solidFill>
                <a:cs typeface="B Lotus" panose="00000400000000000000" pitchFamily="2" charset="-78"/>
              </a:rPr>
              <a:t>مهدویّت از منظر «تحسّسِ اهل‌بیت ع»:</a:t>
            </a:r>
            <a:endParaRPr lang="en-US" sz="2400" dirty="0">
              <a:solidFill>
                <a:schemeClr val="accent1">
                  <a:lumMod val="50000"/>
                </a:schemeClr>
              </a:solidFill>
            </a:endParaRPr>
          </a:p>
        </p:txBody>
      </p:sp>
    </p:spTree>
    <p:extLst>
      <p:ext uri="{BB962C8B-B14F-4D97-AF65-F5344CB8AC3E}">
        <p14:creationId xmlns:p14="http://schemas.microsoft.com/office/powerpoint/2010/main" val="16191735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hlinkClick r:id="rId3" action="ppaction://hlinksldjump"/>
          </p:cNvPr>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1873512"/>
            <a:ext cx="909484" cy="2645528"/>
          </a:xfrm>
          <a:prstGeom prst="rect">
            <a:avLst/>
          </a:prstGeom>
        </p:spPr>
      </p:pic>
      <p:sp>
        <p:nvSpPr>
          <p:cNvPr id="40" name="TextBox 39">
            <a:hlinkClick r:id="rId3" action="ppaction://hlinksldjump"/>
          </p:cNvPr>
          <p:cNvSpPr txBox="1"/>
          <p:nvPr/>
        </p:nvSpPr>
        <p:spPr>
          <a:xfrm>
            <a:off x="10189581" y="2939796"/>
            <a:ext cx="1361270"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متن دعای ندبه</a:t>
            </a:r>
            <a:endParaRPr lang="en-US" sz="2400" b="1" spc="-150" dirty="0">
              <a:solidFill>
                <a:schemeClr val="bg1"/>
              </a:solidFill>
              <a:cs typeface="B Lotus" panose="00000400000000000000" pitchFamily="2" charset="-78"/>
            </a:endParaRPr>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3841" y="5545009"/>
            <a:ext cx="1623441" cy="1298753"/>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7025" y="5061900"/>
            <a:ext cx="1160933" cy="805798"/>
          </a:xfrm>
          <a:prstGeom prst="rect">
            <a:avLst/>
          </a:prstGeom>
        </p:spPr>
      </p:pic>
      <p:sp>
        <p:nvSpPr>
          <p:cNvPr id="2" name="Rectangle 1"/>
          <p:cNvSpPr/>
          <p:nvPr/>
        </p:nvSpPr>
        <p:spPr>
          <a:xfrm>
            <a:off x="1894764" y="1905639"/>
            <a:ext cx="7903732" cy="461665"/>
          </a:xfrm>
          <a:prstGeom prst="rect">
            <a:avLst/>
          </a:prstGeom>
        </p:spPr>
        <p:txBody>
          <a:bodyPr wrap="square">
            <a:spAutoFit/>
          </a:bodyPr>
          <a:lstStyle/>
          <a:p>
            <a:pPr algn="ctr" rtl="1"/>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أَیْنَ الْمُؤَمَّلُ لِإِحْیَاءِ الْکِتَابِ وَ حُدُودِهِ</a:t>
            </a:r>
          </a:p>
        </p:txBody>
      </p:sp>
      <p:sp>
        <p:nvSpPr>
          <p:cNvPr id="3" name="Rectangle 2"/>
          <p:cNvSpPr/>
          <p:nvPr/>
        </p:nvSpPr>
        <p:spPr>
          <a:xfrm>
            <a:off x="1894765" y="2876678"/>
            <a:ext cx="7903731" cy="400110"/>
          </a:xfrm>
          <a:prstGeom prst="rect">
            <a:avLst/>
          </a:prstGeom>
        </p:spPr>
        <p:txBody>
          <a:bodyPr wrap="square">
            <a:spAutoFit/>
          </a:bodyPr>
          <a:lstStyle/>
          <a:p>
            <a:pPr algn="ctr" rtl="1"/>
            <a:r>
              <a:rPr lang="fa-IR" sz="2000" b="1" dirty="0">
                <a:cs typeface="B Lotus" panose="00000400000000000000" pitchFamily="2" charset="-78"/>
              </a:rPr>
              <a:t>کجاست آن آرزو شده برای زنده کردن قرآن و حدود آن</a:t>
            </a:r>
          </a:p>
        </p:txBody>
      </p:sp>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91331" y="3525983"/>
            <a:ext cx="1853381" cy="2172032"/>
          </a:xfrm>
          <a:prstGeom prst="rect">
            <a:avLst/>
          </a:prstGeom>
        </p:spPr>
      </p:pic>
      <p:sp>
        <p:nvSpPr>
          <p:cNvPr id="14" name="Rectangle 13"/>
          <p:cNvSpPr/>
          <p:nvPr/>
        </p:nvSpPr>
        <p:spPr>
          <a:xfrm>
            <a:off x="3740044" y="983455"/>
            <a:ext cx="3918203" cy="461665"/>
          </a:xfrm>
          <a:prstGeom prst="rect">
            <a:avLst/>
          </a:prstGeom>
        </p:spPr>
        <p:txBody>
          <a:bodyPr wrap="square">
            <a:spAutoFit/>
          </a:bodyPr>
          <a:lstStyle/>
          <a:p>
            <a:pPr algn="just" rtl="1"/>
            <a:r>
              <a:rPr lang="fa-IR" sz="2400" b="1" dirty="0">
                <a:solidFill>
                  <a:schemeClr val="accent1">
                    <a:lumMod val="50000"/>
                  </a:schemeClr>
                </a:solidFill>
                <a:cs typeface="B Lotus" panose="00000400000000000000" pitchFamily="2" charset="-78"/>
              </a:rPr>
              <a:t>مهدویّت از منظر «تحسّسِ اهل‌بیت ع»:</a:t>
            </a:r>
            <a:endParaRPr lang="en-US" sz="2400" dirty="0">
              <a:solidFill>
                <a:schemeClr val="accent1">
                  <a:lumMod val="50000"/>
                </a:schemeClr>
              </a:solidFill>
            </a:endParaRPr>
          </a:p>
        </p:txBody>
      </p:sp>
    </p:spTree>
    <p:extLst>
      <p:ext uri="{BB962C8B-B14F-4D97-AF65-F5344CB8AC3E}">
        <p14:creationId xmlns:p14="http://schemas.microsoft.com/office/powerpoint/2010/main" val="39605884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hlinkClick r:id="rId3" action="ppaction://hlinksldjump"/>
          </p:cNvPr>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1873512"/>
            <a:ext cx="909484" cy="2645528"/>
          </a:xfrm>
          <a:prstGeom prst="rect">
            <a:avLst/>
          </a:prstGeom>
        </p:spPr>
      </p:pic>
      <p:sp>
        <p:nvSpPr>
          <p:cNvPr id="40" name="TextBox 39">
            <a:hlinkClick r:id="rId3" action="ppaction://hlinksldjump"/>
          </p:cNvPr>
          <p:cNvSpPr txBox="1"/>
          <p:nvPr/>
        </p:nvSpPr>
        <p:spPr>
          <a:xfrm>
            <a:off x="10189581" y="2939796"/>
            <a:ext cx="1361270"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متن دعای ندبه</a:t>
            </a:r>
            <a:endParaRPr lang="en-US" sz="2400" b="1" spc="-150" dirty="0">
              <a:solidFill>
                <a:schemeClr val="bg1"/>
              </a:solidFill>
              <a:cs typeface="B Lotus" panose="00000400000000000000" pitchFamily="2" charset="-78"/>
            </a:endParaRPr>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3841" y="5545009"/>
            <a:ext cx="1623441" cy="1298753"/>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7025" y="5061900"/>
            <a:ext cx="1160933" cy="805798"/>
          </a:xfrm>
          <a:prstGeom prst="rect">
            <a:avLst/>
          </a:prstGeom>
        </p:spPr>
      </p:pic>
      <p:sp>
        <p:nvSpPr>
          <p:cNvPr id="2" name="Rectangle 1"/>
          <p:cNvSpPr/>
          <p:nvPr/>
        </p:nvSpPr>
        <p:spPr>
          <a:xfrm>
            <a:off x="1894764" y="1905639"/>
            <a:ext cx="7903732" cy="461665"/>
          </a:xfrm>
          <a:prstGeom prst="rect">
            <a:avLst/>
          </a:prstGeom>
        </p:spPr>
        <p:txBody>
          <a:bodyPr wrap="square">
            <a:spAutoFit/>
          </a:bodyPr>
          <a:lstStyle/>
          <a:p>
            <a:pPr algn="ctr" rtl="1"/>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أَیْنَ مُحْیِی مَعَالِمِ الدِّینِ وَ أَهْلِهِ</a:t>
            </a:r>
          </a:p>
        </p:txBody>
      </p:sp>
      <p:sp>
        <p:nvSpPr>
          <p:cNvPr id="3" name="Rectangle 2"/>
          <p:cNvSpPr/>
          <p:nvPr/>
        </p:nvSpPr>
        <p:spPr>
          <a:xfrm>
            <a:off x="1894765" y="2876678"/>
            <a:ext cx="7903731" cy="400110"/>
          </a:xfrm>
          <a:prstGeom prst="rect">
            <a:avLst/>
          </a:prstGeom>
        </p:spPr>
        <p:txBody>
          <a:bodyPr wrap="square">
            <a:spAutoFit/>
          </a:bodyPr>
          <a:lstStyle/>
          <a:p>
            <a:pPr algn="ctr" rtl="1"/>
            <a:r>
              <a:rPr lang="fa-IR" sz="2000" b="1" dirty="0">
                <a:cs typeface="B Lotus" panose="00000400000000000000" pitchFamily="2" charset="-78"/>
              </a:rPr>
              <a:t>کجاست احیاگر نشانه‌های دین و اهل دین</a:t>
            </a:r>
          </a:p>
        </p:txBody>
      </p:sp>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91331" y="3525983"/>
            <a:ext cx="1853381" cy="2172032"/>
          </a:xfrm>
          <a:prstGeom prst="rect">
            <a:avLst/>
          </a:prstGeom>
        </p:spPr>
      </p:pic>
      <p:sp>
        <p:nvSpPr>
          <p:cNvPr id="14" name="Rectangle 13"/>
          <p:cNvSpPr/>
          <p:nvPr/>
        </p:nvSpPr>
        <p:spPr>
          <a:xfrm>
            <a:off x="3740044" y="983455"/>
            <a:ext cx="3918203" cy="461665"/>
          </a:xfrm>
          <a:prstGeom prst="rect">
            <a:avLst/>
          </a:prstGeom>
        </p:spPr>
        <p:txBody>
          <a:bodyPr wrap="square">
            <a:spAutoFit/>
          </a:bodyPr>
          <a:lstStyle/>
          <a:p>
            <a:pPr algn="just" rtl="1"/>
            <a:r>
              <a:rPr lang="fa-IR" sz="2400" b="1" dirty="0">
                <a:solidFill>
                  <a:schemeClr val="accent1">
                    <a:lumMod val="50000"/>
                  </a:schemeClr>
                </a:solidFill>
                <a:cs typeface="B Lotus" panose="00000400000000000000" pitchFamily="2" charset="-78"/>
              </a:rPr>
              <a:t>مهدویّت از منظر «تحسّسِ اهل‌بیت ع»:</a:t>
            </a:r>
            <a:endParaRPr lang="en-US" sz="2400" dirty="0">
              <a:solidFill>
                <a:schemeClr val="accent1">
                  <a:lumMod val="50000"/>
                </a:schemeClr>
              </a:solidFill>
            </a:endParaRPr>
          </a:p>
        </p:txBody>
      </p:sp>
    </p:spTree>
    <p:extLst>
      <p:ext uri="{BB962C8B-B14F-4D97-AF65-F5344CB8AC3E}">
        <p14:creationId xmlns:p14="http://schemas.microsoft.com/office/powerpoint/2010/main" val="3775155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hlinkClick r:id="rId3" action="ppaction://hlinksldjump"/>
          </p:cNvPr>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1873512"/>
            <a:ext cx="909484" cy="2645528"/>
          </a:xfrm>
          <a:prstGeom prst="rect">
            <a:avLst/>
          </a:prstGeom>
        </p:spPr>
      </p:pic>
      <p:sp>
        <p:nvSpPr>
          <p:cNvPr id="40" name="TextBox 39">
            <a:hlinkClick r:id="rId3" action="ppaction://hlinksldjump"/>
          </p:cNvPr>
          <p:cNvSpPr txBox="1"/>
          <p:nvPr/>
        </p:nvSpPr>
        <p:spPr>
          <a:xfrm>
            <a:off x="10189581" y="2939796"/>
            <a:ext cx="1361270"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متن دعای ندبه</a:t>
            </a:r>
            <a:endParaRPr lang="en-US" sz="2400" b="1" spc="-150" dirty="0">
              <a:solidFill>
                <a:schemeClr val="bg1"/>
              </a:solidFill>
              <a:cs typeface="B Lotus" panose="00000400000000000000" pitchFamily="2" charset="-78"/>
            </a:endParaRPr>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3841" y="5545009"/>
            <a:ext cx="1623441" cy="1298753"/>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7025" y="5061900"/>
            <a:ext cx="1160933" cy="805798"/>
          </a:xfrm>
          <a:prstGeom prst="rect">
            <a:avLst/>
          </a:prstGeom>
        </p:spPr>
      </p:pic>
      <p:sp>
        <p:nvSpPr>
          <p:cNvPr id="2" name="Rectangle 1"/>
          <p:cNvSpPr/>
          <p:nvPr/>
        </p:nvSpPr>
        <p:spPr>
          <a:xfrm>
            <a:off x="1894764" y="1905639"/>
            <a:ext cx="7903732" cy="461665"/>
          </a:xfrm>
          <a:prstGeom prst="rect">
            <a:avLst/>
          </a:prstGeom>
        </p:spPr>
        <p:txBody>
          <a:bodyPr wrap="square">
            <a:spAutoFit/>
          </a:bodyPr>
          <a:lstStyle/>
          <a:p>
            <a:pPr algn="ctr" rtl="1"/>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أَیْنَ قَاصِمُ شَوْکَةِ الْمُعْتَدِینَ</a:t>
            </a:r>
          </a:p>
        </p:txBody>
      </p:sp>
      <p:sp>
        <p:nvSpPr>
          <p:cNvPr id="3" name="Rectangle 2"/>
          <p:cNvSpPr/>
          <p:nvPr/>
        </p:nvSpPr>
        <p:spPr>
          <a:xfrm>
            <a:off x="1894765" y="2876678"/>
            <a:ext cx="7903731" cy="400110"/>
          </a:xfrm>
          <a:prstGeom prst="rect">
            <a:avLst/>
          </a:prstGeom>
        </p:spPr>
        <p:txBody>
          <a:bodyPr wrap="square">
            <a:spAutoFit/>
          </a:bodyPr>
          <a:lstStyle/>
          <a:p>
            <a:pPr algn="ctr" rtl="1"/>
            <a:r>
              <a:rPr lang="fa-IR" sz="2000" b="1" dirty="0">
                <a:cs typeface="B Lotus" panose="00000400000000000000" pitchFamily="2" charset="-78"/>
              </a:rPr>
              <a:t>کجاست درهم شکننده شوکت متجاوزان</a:t>
            </a:r>
          </a:p>
        </p:txBody>
      </p:sp>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91331" y="3525983"/>
            <a:ext cx="1853381" cy="2172032"/>
          </a:xfrm>
          <a:prstGeom prst="rect">
            <a:avLst/>
          </a:prstGeom>
        </p:spPr>
      </p:pic>
      <p:sp>
        <p:nvSpPr>
          <p:cNvPr id="14" name="Rectangle 13"/>
          <p:cNvSpPr/>
          <p:nvPr/>
        </p:nvSpPr>
        <p:spPr>
          <a:xfrm>
            <a:off x="3740044" y="983455"/>
            <a:ext cx="3918203" cy="461665"/>
          </a:xfrm>
          <a:prstGeom prst="rect">
            <a:avLst/>
          </a:prstGeom>
        </p:spPr>
        <p:txBody>
          <a:bodyPr wrap="square">
            <a:spAutoFit/>
          </a:bodyPr>
          <a:lstStyle/>
          <a:p>
            <a:pPr algn="just" rtl="1"/>
            <a:r>
              <a:rPr lang="fa-IR" sz="2400" b="1" dirty="0">
                <a:solidFill>
                  <a:schemeClr val="accent1">
                    <a:lumMod val="50000"/>
                  </a:schemeClr>
                </a:solidFill>
                <a:cs typeface="B Lotus" panose="00000400000000000000" pitchFamily="2" charset="-78"/>
              </a:rPr>
              <a:t>مهدویّت از منظر «تحسّسِ اهل‌بیت ع»:</a:t>
            </a:r>
            <a:endParaRPr lang="en-US" sz="2400" dirty="0">
              <a:solidFill>
                <a:schemeClr val="accent1">
                  <a:lumMod val="50000"/>
                </a:schemeClr>
              </a:solidFill>
            </a:endParaRPr>
          </a:p>
        </p:txBody>
      </p:sp>
    </p:spTree>
    <p:extLst>
      <p:ext uri="{BB962C8B-B14F-4D97-AF65-F5344CB8AC3E}">
        <p14:creationId xmlns:p14="http://schemas.microsoft.com/office/powerpoint/2010/main" val="18256968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hlinkClick r:id="rId3" action="ppaction://hlinksldjump"/>
          </p:cNvPr>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1873512"/>
            <a:ext cx="909484" cy="2645528"/>
          </a:xfrm>
          <a:prstGeom prst="rect">
            <a:avLst/>
          </a:prstGeom>
        </p:spPr>
      </p:pic>
      <p:sp>
        <p:nvSpPr>
          <p:cNvPr id="40" name="TextBox 39">
            <a:hlinkClick r:id="rId3" action="ppaction://hlinksldjump"/>
          </p:cNvPr>
          <p:cNvSpPr txBox="1"/>
          <p:nvPr/>
        </p:nvSpPr>
        <p:spPr>
          <a:xfrm>
            <a:off x="10189581" y="2939796"/>
            <a:ext cx="1361270"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متن دعای ندبه</a:t>
            </a:r>
            <a:endParaRPr lang="en-US" sz="2400" b="1" spc="-150" dirty="0">
              <a:solidFill>
                <a:schemeClr val="bg1"/>
              </a:solidFill>
              <a:cs typeface="B Lotus" panose="00000400000000000000" pitchFamily="2" charset="-78"/>
            </a:endParaRPr>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3841" y="5545009"/>
            <a:ext cx="1623441" cy="1298753"/>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7025" y="5061900"/>
            <a:ext cx="1160933" cy="805798"/>
          </a:xfrm>
          <a:prstGeom prst="rect">
            <a:avLst/>
          </a:prstGeom>
        </p:spPr>
      </p:pic>
      <p:sp>
        <p:nvSpPr>
          <p:cNvPr id="2" name="Rectangle 1"/>
          <p:cNvSpPr/>
          <p:nvPr/>
        </p:nvSpPr>
        <p:spPr>
          <a:xfrm>
            <a:off x="1894764" y="1905639"/>
            <a:ext cx="7903732" cy="461665"/>
          </a:xfrm>
          <a:prstGeom prst="rect">
            <a:avLst/>
          </a:prstGeom>
        </p:spPr>
        <p:txBody>
          <a:bodyPr wrap="square">
            <a:spAutoFit/>
          </a:bodyPr>
          <a:lstStyle/>
          <a:p>
            <a:pPr algn="ctr" rtl="1"/>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أَیْنَ هَادِمُ أَبْنِیَةِ الشِّرْکِ وَ النِّفَاقِ‏</a:t>
            </a:r>
          </a:p>
        </p:txBody>
      </p:sp>
      <p:sp>
        <p:nvSpPr>
          <p:cNvPr id="3" name="Rectangle 2"/>
          <p:cNvSpPr/>
          <p:nvPr/>
        </p:nvSpPr>
        <p:spPr>
          <a:xfrm>
            <a:off x="1894765" y="2876678"/>
            <a:ext cx="7903731" cy="400110"/>
          </a:xfrm>
          <a:prstGeom prst="rect">
            <a:avLst/>
          </a:prstGeom>
        </p:spPr>
        <p:txBody>
          <a:bodyPr wrap="square">
            <a:spAutoFit/>
          </a:bodyPr>
          <a:lstStyle/>
          <a:p>
            <a:pPr algn="ctr" rtl="1"/>
            <a:r>
              <a:rPr lang="fa-IR" sz="2000" b="1" dirty="0">
                <a:cs typeface="B Lotus" panose="00000400000000000000" pitchFamily="2" charset="-78"/>
              </a:rPr>
              <a:t>کجاست ویران کننده بناهای شرک و دورویی</a:t>
            </a:r>
          </a:p>
        </p:txBody>
      </p:sp>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91331" y="3525983"/>
            <a:ext cx="1853381" cy="2172032"/>
          </a:xfrm>
          <a:prstGeom prst="rect">
            <a:avLst/>
          </a:prstGeom>
        </p:spPr>
      </p:pic>
      <p:sp>
        <p:nvSpPr>
          <p:cNvPr id="14" name="Rectangle 13"/>
          <p:cNvSpPr/>
          <p:nvPr/>
        </p:nvSpPr>
        <p:spPr>
          <a:xfrm>
            <a:off x="3740044" y="983455"/>
            <a:ext cx="3918203" cy="461665"/>
          </a:xfrm>
          <a:prstGeom prst="rect">
            <a:avLst/>
          </a:prstGeom>
        </p:spPr>
        <p:txBody>
          <a:bodyPr wrap="square">
            <a:spAutoFit/>
          </a:bodyPr>
          <a:lstStyle/>
          <a:p>
            <a:pPr algn="just" rtl="1"/>
            <a:r>
              <a:rPr lang="fa-IR" sz="2400" b="1" dirty="0">
                <a:solidFill>
                  <a:schemeClr val="accent1">
                    <a:lumMod val="50000"/>
                  </a:schemeClr>
                </a:solidFill>
                <a:cs typeface="B Lotus" panose="00000400000000000000" pitchFamily="2" charset="-78"/>
              </a:rPr>
              <a:t>مهدویّت از منظر «تحسّسِ اهل‌بیت ع»:</a:t>
            </a:r>
            <a:endParaRPr lang="en-US" sz="2400" dirty="0">
              <a:solidFill>
                <a:schemeClr val="accent1">
                  <a:lumMod val="50000"/>
                </a:schemeClr>
              </a:solidFill>
            </a:endParaRPr>
          </a:p>
        </p:txBody>
      </p:sp>
    </p:spTree>
    <p:extLst>
      <p:ext uri="{BB962C8B-B14F-4D97-AF65-F5344CB8AC3E}">
        <p14:creationId xmlns:p14="http://schemas.microsoft.com/office/powerpoint/2010/main" val="23878469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hlinkClick r:id="rId3" action="ppaction://hlinksldjump"/>
          </p:cNvPr>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1873512"/>
            <a:ext cx="909484" cy="2645528"/>
          </a:xfrm>
          <a:prstGeom prst="rect">
            <a:avLst/>
          </a:prstGeom>
        </p:spPr>
      </p:pic>
      <p:sp>
        <p:nvSpPr>
          <p:cNvPr id="40" name="TextBox 39">
            <a:hlinkClick r:id="rId3" action="ppaction://hlinksldjump"/>
          </p:cNvPr>
          <p:cNvSpPr txBox="1"/>
          <p:nvPr/>
        </p:nvSpPr>
        <p:spPr>
          <a:xfrm>
            <a:off x="10189581" y="2939796"/>
            <a:ext cx="1361270"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متن دعای ندبه</a:t>
            </a:r>
            <a:endParaRPr lang="en-US" sz="2400" b="1" spc="-150" dirty="0">
              <a:solidFill>
                <a:schemeClr val="bg1"/>
              </a:solidFill>
              <a:cs typeface="B Lotus" panose="00000400000000000000" pitchFamily="2" charset="-78"/>
            </a:endParaRPr>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3841" y="5545009"/>
            <a:ext cx="1623441" cy="1298753"/>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7025" y="5061900"/>
            <a:ext cx="1160933" cy="805798"/>
          </a:xfrm>
          <a:prstGeom prst="rect">
            <a:avLst/>
          </a:prstGeom>
        </p:spPr>
      </p:pic>
      <p:sp>
        <p:nvSpPr>
          <p:cNvPr id="2" name="Rectangle 1"/>
          <p:cNvSpPr/>
          <p:nvPr/>
        </p:nvSpPr>
        <p:spPr>
          <a:xfrm>
            <a:off x="1894764" y="1905639"/>
            <a:ext cx="7903732" cy="461665"/>
          </a:xfrm>
          <a:prstGeom prst="rect">
            <a:avLst/>
          </a:prstGeom>
        </p:spPr>
        <p:txBody>
          <a:bodyPr wrap="square">
            <a:spAutoFit/>
          </a:bodyPr>
          <a:lstStyle/>
          <a:p>
            <a:pPr algn="ctr" rtl="1"/>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أَیْنَ مُبِیدُ أَهْلِ الْفُسُوقِ وَ الْعِصْیَانِ وَ الطُّغْیَانِ </a:t>
            </a:r>
          </a:p>
        </p:txBody>
      </p:sp>
      <p:sp>
        <p:nvSpPr>
          <p:cNvPr id="3" name="Rectangle 2"/>
          <p:cNvSpPr/>
          <p:nvPr/>
        </p:nvSpPr>
        <p:spPr>
          <a:xfrm>
            <a:off x="1894765" y="2876678"/>
            <a:ext cx="7903731" cy="400110"/>
          </a:xfrm>
          <a:prstGeom prst="rect">
            <a:avLst/>
          </a:prstGeom>
        </p:spPr>
        <p:txBody>
          <a:bodyPr wrap="square">
            <a:spAutoFit/>
          </a:bodyPr>
          <a:lstStyle/>
          <a:p>
            <a:pPr algn="ctr" rtl="1"/>
            <a:r>
              <a:rPr lang="fa-IR" sz="2000" b="1" dirty="0">
                <a:cs typeface="B Lotus" panose="00000400000000000000" pitchFamily="2" charset="-78"/>
              </a:rPr>
              <a:t>کجاست نابودکننده اهل فسق و عصیان و طغیان</a:t>
            </a:r>
          </a:p>
        </p:txBody>
      </p:sp>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91331" y="3525983"/>
            <a:ext cx="1853381" cy="2172032"/>
          </a:xfrm>
          <a:prstGeom prst="rect">
            <a:avLst/>
          </a:prstGeom>
        </p:spPr>
      </p:pic>
      <p:sp>
        <p:nvSpPr>
          <p:cNvPr id="14" name="Rectangle 13"/>
          <p:cNvSpPr/>
          <p:nvPr/>
        </p:nvSpPr>
        <p:spPr>
          <a:xfrm>
            <a:off x="3740044" y="983455"/>
            <a:ext cx="3918203" cy="461665"/>
          </a:xfrm>
          <a:prstGeom prst="rect">
            <a:avLst/>
          </a:prstGeom>
        </p:spPr>
        <p:txBody>
          <a:bodyPr wrap="square">
            <a:spAutoFit/>
          </a:bodyPr>
          <a:lstStyle/>
          <a:p>
            <a:pPr algn="just" rtl="1"/>
            <a:r>
              <a:rPr lang="fa-IR" sz="2400" b="1" dirty="0">
                <a:solidFill>
                  <a:schemeClr val="accent1">
                    <a:lumMod val="50000"/>
                  </a:schemeClr>
                </a:solidFill>
                <a:cs typeface="B Lotus" panose="00000400000000000000" pitchFamily="2" charset="-78"/>
              </a:rPr>
              <a:t>مهدویّت از منظر «تحسّسِ اهل‌بیت ع»:</a:t>
            </a:r>
            <a:endParaRPr lang="en-US" sz="2400" dirty="0">
              <a:solidFill>
                <a:schemeClr val="accent1">
                  <a:lumMod val="50000"/>
                </a:schemeClr>
              </a:solidFill>
            </a:endParaRPr>
          </a:p>
        </p:txBody>
      </p:sp>
    </p:spTree>
    <p:extLst>
      <p:ext uri="{BB962C8B-B14F-4D97-AF65-F5344CB8AC3E}">
        <p14:creationId xmlns:p14="http://schemas.microsoft.com/office/powerpoint/2010/main" val="33666611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hlinkClick r:id="rId3" action="ppaction://hlinksldjump"/>
          </p:cNvPr>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1873512"/>
            <a:ext cx="909484" cy="2645528"/>
          </a:xfrm>
          <a:prstGeom prst="rect">
            <a:avLst/>
          </a:prstGeom>
        </p:spPr>
      </p:pic>
      <p:sp>
        <p:nvSpPr>
          <p:cNvPr id="40" name="TextBox 39">
            <a:hlinkClick r:id="rId3" action="ppaction://hlinksldjump"/>
          </p:cNvPr>
          <p:cNvSpPr txBox="1"/>
          <p:nvPr/>
        </p:nvSpPr>
        <p:spPr>
          <a:xfrm>
            <a:off x="10189581" y="2939796"/>
            <a:ext cx="1361270"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متن دعای ندبه</a:t>
            </a:r>
            <a:endParaRPr lang="en-US" sz="2400" b="1" spc="-150" dirty="0">
              <a:solidFill>
                <a:schemeClr val="bg1"/>
              </a:solidFill>
              <a:cs typeface="B Lotus" panose="00000400000000000000" pitchFamily="2" charset="-78"/>
            </a:endParaRPr>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3841" y="5545009"/>
            <a:ext cx="1623441" cy="1298753"/>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7025" y="5061900"/>
            <a:ext cx="1160933" cy="805798"/>
          </a:xfrm>
          <a:prstGeom prst="rect">
            <a:avLst/>
          </a:prstGeom>
        </p:spPr>
      </p:pic>
      <p:sp>
        <p:nvSpPr>
          <p:cNvPr id="2" name="Rectangle 1"/>
          <p:cNvSpPr/>
          <p:nvPr/>
        </p:nvSpPr>
        <p:spPr>
          <a:xfrm>
            <a:off x="1894764" y="1905639"/>
            <a:ext cx="7903732" cy="461665"/>
          </a:xfrm>
          <a:prstGeom prst="rect">
            <a:avLst/>
          </a:prstGeom>
        </p:spPr>
        <p:txBody>
          <a:bodyPr wrap="square">
            <a:spAutoFit/>
          </a:bodyPr>
          <a:lstStyle/>
          <a:p>
            <a:pPr algn="ctr" rtl="1"/>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أَیْنَ حَاصِدُ فُرُوعِ الْغَیِّ وَ الشِّقَاقِ (النِّفَاقِ)</a:t>
            </a:r>
          </a:p>
        </p:txBody>
      </p:sp>
      <p:sp>
        <p:nvSpPr>
          <p:cNvPr id="3" name="Rectangle 2"/>
          <p:cNvSpPr/>
          <p:nvPr/>
        </p:nvSpPr>
        <p:spPr>
          <a:xfrm>
            <a:off x="1894765" y="2876678"/>
            <a:ext cx="7903731" cy="400110"/>
          </a:xfrm>
          <a:prstGeom prst="rect">
            <a:avLst/>
          </a:prstGeom>
        </p:spPr>
        <p:txBody>
          <a:bodyPr wrap="square">
            <a:spAutoFit/>
          </a:bodyPr>
          <a:lstStyle/>
          <a:p>
            <a:pPr algn="ctr" rtl="1"/>
            <a:r>
              <a:rPr lang="fa-IR" sz="2000" b="1" dirty="0">
                <a:cs typeface="B Lotus" panose="00000400000000000000" pitchFamily="2" charset="-78"/>
              </a:rPr>
              <a:t>کجاست درو کننده شاخه‌های گمراهی و شکاف اندازی</a:t>
            </a:r>
          </a:p>
        </p:txBody>
      </p:sp>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91331" y="3525983"/>
            <a:ext cx="1853381" cy="2172032"/>
          </a:xfrm>
          <a:prstGeom prst="rect">
            <a:avLst/>
          </a:prstGeom>
        </p:spPr>
      </p:pic>
      <p:sp>
        <p:nvSpPr>
          <p:cNvPr id="14" name="Rectangle 13"/>
          <p:cNvSpPr/>
          <p:nvPr/>
        </p:nvSpPr>
        <p:spPr>
          <a:xfrm>
            <a:off x="3740044" y="983455"/>
            <a:ext cx="3918203" cy="461665"/>
          </a:xfrm>
          <a:prstGeom prst="rect">
            <a:avLst/>
          </a:prstGeom>
        </p:spPr>
        <p:txBody>
          <a:bodyPr wrap="square">
            <a:spAutoFit/>
          </a:bodyPr>
          <a:lstStyle/>
          <a:p>
            <a:pPr algn="just" rtl="1"/>
            <a:r>
              <a:rPr lang="fa-IR" sz="2400" b="1" dirty="0">
                <a:solidFill>
                  <a:schemeClr val="accent1">
                    <a:lumMod val="50000"/>
                  </a:schemeClr>
                </a:solidFill>
                <a:cs typeface="B Lotus" panose="00000400000000000000" pitchFamily="2" charset="-78"/>
              </a:rPr>
              <a:t>مهدویّت از منظر «تحسّسِ اهل‌بیت ع»:</a:t>
            </a:r>
            <a:endParaRPr lang="en-US" sz="2400" dirty="0">
              <a:solidFill>
                <a:schemeClr val="accent1">
                  <a:lumMod val="50000"/>
                </a:schemeClr>
              </a:solidFill>
            </a:endParaRPr>
          </a:p>
        </p:txBody>
      </p:sp>
    </p:spTree>
    <p:extLst>
      <p:ext uri="{BB962C8B-B14F-4D97-AF65-F5344CB8AC3E}">
        <p14:creationId xmlns:p14="http://schemas.microsoft.com/office/powerpoint/2010/main" val="42380925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hlinkClick r:id="rId3" action="ppaction://hlinksldjump"/>
          </p:cNvPr>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1873512"/>
            <a:ext cx="909484" cy="2645528"/>
          </a:xfrm>
          <a:prstGeom prst="rect">
            <a:avLst/>
          </a:prstGeom>
        </p:spPr>
      </p:pic>
      <p:sp>
        <p:nvSpPr>
          <p:cNvPr id="40" name="TextBox 39">
            <a:hlinkClick r:id="rId3" action="ppaction://hlinksldjump"/>
          </p:cNvPr>
          <p:cNvSpPr txBox="1"/>
          <p:nvPr/>
        </p:nvSpPr>
        <p:spPr>
          <a:xfrm>
            <a:off x="10189581" y="2939796"/>
            <a:ext cx="1361270"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متن دعای ندبه</a:t>
            </a:r>
            <a:endParaRPr lang="en-US" sz="2400" b="1" spc="-150" dirty="0">
              <a:solidFill>
                <a:schemeClr val="bg1"/>
              </a:solidFill>
              <a:cs typeface="B Lotus" panose="00000400000000000000" pitchFamily="2" charset="-78"/>
            </a:endParaRPr>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3841" y="5545009"/>
            <a:ext cx="1623441" cy="1298753"/>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7025" y="5061900"/>
            <a:ext cx="1160933" cy="805798"/>
          </a:xfrm>
          <a:prstGeom prst="rect">
            <a:avLst/>
          </a:prstGeom>
        </p:spPr>
      </p:pic>
      <p:sp>
        <p:nvSpPr>
          <p:cNvPr id="2" name="Rectangle 1"/>
          <p:cNvSpPr/>
          <p:nvPr/>
        </p:nvSpPr>
        <p:spPr>
          <a:xfrm>
            <a:off x="1894764" y="1905639"/>
            <a:ext cx="7903732" cy="461665"/>
          </a:xfrm>
          <a:prstGeom prst="rect">
            <a:avLst/>
          </a:prstGeom>
        </p:spPr>
        <p:txBody>
          <a:bodyPr wrap="square">
            <a:spAutoFit/>
          </a:bodyPr>
          <a:lstStyle/>
          <a:p>
            <a:pPr algn="ctr" rtl="1"/>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أَیْنَ طَامِسُ آثَارِ الزَّیْغِ وَ الْأَهْوَاءِ </a:t>
            </a:r>
          </a:p>
        </p:txBody>
      </p:sp>
      <p:sp>
        <p:nvSpPr>
          <p:cNvPr id="3" name="Rectangle 2"/>
          <p:cNvSpPr/>
          <p:nvPr/>
        </p:nvSpPr>
        <p:spPr>
          <a:xfrm>
            <a:off x="1894765" y="2876678"/>
            <a:ext cx="7903731" cy="400110"/>
          </a:xfrm>
          <a:prstGeom prst="rect">
            <a:avLst/>
          </a:prstGeom>
        </p:spPr>
        <p:txBody>
          <a:bodyPr wrap="square">
            <a:spAutoFit/>
          </a:bodyPr>
          <a:lstStyle/>
          <a:p>
            <a:pPr algn="ctr" rtl="1"/>
            <a:r>
              <a:rPr lang="fa-IR" sz="2000" b="1" dirty="0">
                <a:cs typeface="B Lotus" panose="00000400000000000000" pitchFamily="2" charset="-78"/>
              </a:rPr>
              <a:t>کجاست محوکننده آثار انحراف و هواهای نفسانی</a:t>
            </a:r>
          </a:p>
        </p:txBody>
      </p:sp>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91331" y="3525983"/>
            <a:ext cx="1853381" cy="2172032"/>
          </a:xfrm>
          <a:prstGeom prst="rect">
            <a:avLst/>
          </a:prstGeom>
        </p:spPr>
      </p:pic>
      <p:sp>
        <p:nvSpPr>
          <p:cNvPr id="14" name="Rectangle 13"/>
          <p:cNvSpPr/>
          <p:nvPr/>
        </p:nvSpPr>
        <p:spPr>
          <a:xfrm>
            <a:off x="3740044" y="983455"/>
            <a:ext cx="3918203" cy="461665"/>
          </a:xfrm>
          <a:prstGeom prst="rect">
            <a:avLst/>
          </a:prstGeom>
        </p:spPr>
        <p:txBody>
          <a:bodyPr wrap="square">
            <a:spAutoFit/>
          </a:bodyPr>
          <a:lstStyle/>
          <a:p>
            <a:pPr algn="just" rtl="1"/>
            <a:r>
              <a:rPr lang="fa-IR" sz="2400" b="1" dirty="0">
                <a:solidFill>
                  <a:schemeClr val="accent1">
                    <a:lumMod val="50000"/>
                  </a:schemeClr>
                </a:solidFill>
                <a:cs typeface="B Lotus" panose="00000400000000000000" pitchFamily="2" charset="-78"/>
              </a:rPr>
              <a:t>مهدویّت از منظر «تحسّسِ اهل‌بیت ع»:</a:t>
            </a:r>
            <a:endParaRPr lang="en-US" sz="2400" dirty="0">
              <a:solidFill>
                <a:schemeClr val="accent1">
                  <a:lumMod val="50000"/>
                </a:schemeClr>
              </a:solidFill>
            </a:endParaRPr>
          </a:p>
        </p:txBody>
      </p:sp>
      <p:sp>
        <p:nvSpPr>
          <p:cNvPr id="11" name="Rectangle 10"/>
          <p:cNvSpPr/>
          <p:nvPr/>
        </p:nvSpPr>
        <p:spPr>
          <a:xfrm>
            <a:off x="1731142" y="3833583"/>
            <a:ext cx="7903733" cy="1631216"/>
          </a:xfrm>
          <a:prstGeom prst="rect">
            <a:avLst/>
          </a:prstGeom>
        </p:spPr>
        <p:txBody>
          <a:bodyPr wrap="square">
            <a:spAutoFit/>
          </a:bodyPr>
          <a:lstStyle/>
          <a:p>
            <a:pPr algn="ctr" rtl="1"/>
            <a:r>
              <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rPr>
              <a:t>وَ قالَ مُوسى رَبَّنا إِنَّکَ آتَیْتَ فِرْعَوْنَ وَ مَلَأَهُ زینَةً وَ أَمْوالاً فِی الْحَیاةِ الدُّنْیا رَبَّنا لِیُضِلُّوا عَنْ سَبیلِکَ </a:t>
            </a:r>
            <a:r>
              <a:rPr lang="fa-IR" sz="2000" b="1" u="sng" dirty="0">
                <a:solidFill>
                  <a:srgbClr val="00B050"/>
                </a:solidFill>
                <a:latin typeface="B Lotus" panose="00000400000000000000" pitchFamily="2" charset="-78"/>
                <a:ea typeface="Calibri" panose="020F0502020204030204" pitchFamily="34" charset="0"/>
                <a:cs typeface="B Lotus" panose="00000400000000000000" pitchFamily="2" charset="-78"/>
              </a:rPr>
              <a:t>رَبَّنَا اطْمِسْ </a:t>
            </a:r>
            <a:r>
              <a:rPr lang="fa-IR" sz="2000" b="1" dirty="0">
                <a:solidFill>
                  <a:srgbClr val="00B050"/>
                </a:solidFill>
                <a:latin typeface="B Lotus" panose="00000400000000000000" pitchFamily="2" charset="-78"/>
                <a:ea typeface="Calibri" panose="020F0502020204030204" pitchFamily="34" charset="0"/>
                <a:cs typeface="B Lotus" panose="00000400000000000000" pitchFamily="2" charset="-78"/>
              </a:rPr>
              <a:t>عَلى أَمْوالِهِمْ وَ اشْدُدْ عَلى قُلُوبِهِمْ فَلا یُؤْمِنُوا حَتّى یَرَوُا الْعَذابَ اْلأَلیمَ/ و موسى گفت: «پروردگارا، تو به فرعون و اشرافش در زندگى دنیا زیور و اموال داده‌اى، پروردگارا، تا [خلق را] از راه تو گمراه کنند، پروردگارا، اموالشان را نابود کن و آنان را دل‌سخت گردان که ایمان نیاورند تا عذاب دردناک را ببینند.» [یونس۸۸] </a:t>
            </a:r>
          </a:p>
        </p:txBody>
      </p:sp>
    </p:spTree>
    <p:extLst>
      <p:ext uri="{BB962C8B-B14F-4D97-AF65-F5344CB8AC3E}">
        <p14:creationId xmlns:p14="http://schemas.microsoft.com/office/powerpoint/2010/main" val="27800055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1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right)">
                                      <p:cBhvr>
                                        <p:cTn id="17"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1" grpId="0"/>
    </p:bld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hlinkClick r:id="rId3" action="ppaction://hlinksldjump"/>
          </p:cNvPr>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1873512"/>
            <a:ext cx="909484" cy="2645528"/>
          </a:xfrm>
          <a:prstGeom prst="rect">
            <a:avLst/>
          </a:prstGeom>
        </p:spPr>
      </p:pic>
      <p:sp>
        <p:nvSpPr>
          <p:cNvPr id="40" name="TextBox 39">
            <a:hlinkClick r:id="rId3" action="ppaction://hlinksldjump"/>
          </p:cNvPr>
          <p:cNvSpPr txBox="1"/>
          <p:nvPr/>
        </p:nvSpPr>
        <p:spPr>
          <a:xfrm>
            <a:off x="10189581" y="2939796"/>
            <a:ext cx="1361270"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متن دعای ندبه</a:t>
            </a:r>
            <a:endParaRPr lang="en-US" sz="2400" b="1" spc="-150" dirty="0">
              <a:solidFill>
                <a:schemeClr val="bg1"/>
              </a:solidFill>
              <a:cs typeface="B Lotus" panose="00000400000000000000" pitchFamily="2" charset="-78"/>
            </a:endParaRPr>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3841" y="5545009"/>
            <a:ext cx="1623441" cy="1298753"/>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7025" y="5061900"/>
            <a:ext cx="1160933" cy="805798"/>
          </a:xfrm>
          <a:prstGeom prst="rect">
            <a:avLst/>
          </a:prstGeom>
        </p:spPr>
      </p:pic>
      <p:sp>
        <p:nvSpPr>
          <p:cNvPr id="2" name="Rectangle 1"/>
          <p:cNvSpPr/>
          <p:nvPr/>
        </p:nvSpPr>
        <p:spPr>
          <a:xfrm>
            <a:off x="1894764" y="1905639"/>
            <a:ext cx="7903732" cy="461665"/>
          </a:xfrm>
          <a:prstGeom prst="rect">
            <a:avLst/>
          </a:prstGeom>
        </p:spPr>
        <p:txBody>
          <a:bodyPr wrap="square">
            <a:spAutoFit/>
          </a:bodyPr>
          <a:lstStyle/>
          <a:p>
            <a:pPr algn="ctr" rtl="1"/>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أَیْنَ مُبِیدُ الْعُتَاةِ وَ الْمَرَدَةِ</a:t>
            </a:r>
          </a:p>
        </p:txBody>
      </p:sp>
      <p:sp>
        <p:nvSpPr>
          <p:cNvPr id="3" name="Rectangle 2"/>
          <p:cNvSpPr/>
          <p:nvPr/>
        </p:nvSpPr>
        <p:spPr>
          <a:xfrm>
            <a:off x="1894764" y="2827823"/>
            <a:ext cx="7903731" cy="400110"/>
          </a:xfrm>
          <a:prstGeom prst="rect">
            <a:avLst/>
          </a:prstGeom>
        </p:spPr>
        <p:txBody>
          <a:bodyPr wrap="square">
            <a:spAutoFit/>
          </a:bodyPr>
          <a:lstStyle/>
          <a:p>
            <a:pPr algn="ctr" rtl="1"/>
            <a:r>
              <a:rPr lang="fa-IR" sz="2000" b="1" dirty="0">
                <a:cs typeface="B Lotus" panose="00000400000000000000" pitchFamily="2" charset="-78"/>
              </a:rPr>
              <a:t>کجاست نابودکننده سرکشان و سرپیچی کنندگان</a:t>
            </a:r>
          </a:p>
        </p:txBody>
      </p:sp>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91331" y="3525983"/>
            <a:ext cx="1853381" cy="2172032"/>
          </a:xfrm>
          <a:prstGeom prst="rect">
            <a:avLst/>
          </a:prstGeom>
        </p:spPr>
      </p:pic>
      <p:sp>
        <p:nvSpPr>
          <p:cNvPr id="14" name="Rectangle 13"/>
          <p:cNvSpPr/>
          <p:nvPr/>
        </p:nvSpPr>
        <p:spPr>
          <a:xfrm>
            <a:off x="3740044" y="983455"/>
            <a:ext cx="3918203" cy="461665"/>
          </a:xfrm>
          <a:prstGeom prst="rect">
            <a:avLst/>
          </a:prstGeom>
        </p:spPr>
        <p:txBody>
          <a:bodyPr wrap="square">
            <a:spAutoFit/>
          </a:bodyPr>
          <a:lstStyle/>
          <a:p>
            <a:pPr algn="just" rtl="1"/>
            <a:r>
              <a:rPr lang="fa-IR" sz="2400" b="1" dirty="0">
                <a:solidFill>
                  <a:schemeClr val="accent1">
                    <a:lumMod val="50000"/>
                  </a:schemeClr>
                </a:solidFill>
                <a:cs typeface="B Lotus" panose="00000400000000000000" pitchFamily="2" charset="-78"/>
              </a:rPr>
              <a:t>مهدویّت از منظر «تحسّسِ اهل‌بیت ع»:</a:t>
            </a:r>
            <a:endParaRPr lang="en-US" sz="2400" dirty="0">
              <a:solidFill>
                <a:schemeClr val="accent1">
                  <a:lumMod val="50000"/>
                </a:schemeClr>
              </a:solidFill>
            </a:endParaRPr>
          </a:p>
        </p:txBody>
      </p:sp>
    </p:spTree>
    <p:extLst>
      <p:ext uri="{BB962C8B-B14F-4D97-AF65-F5344CB8AC3E}">
        <p14:creationId xmlns:p14="http://schemas.microsoft.com/office/powerpoint/2010/main" val="35582076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hlinkClick r:id="rId3" action="ppaction://hlinksldjump"/>
          </p:cNvPr>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1873512"/>
            <a:ext cx="909484" cy="2645528"/>
          </a:xfrm>
          <a:prstGeom prst="rect">
            <a:avLst/>
          </a:prstGeom>
        </p:spPr>
      </p:pic>
      <p:sp>
        <p:nvSpPr>
          <p:cNvPr id="40" name="TextBox 39">
            <a:hlinkClick r:id="rId3" action="ppaction://hlinksldjump"/>
          </p:cNvPr>
          <p:cNvSpPr txBox="1"/>
          <p:nvPr/>
        </p:nvSpPr>
        <p:spPr>
          <a:xfrm>
            <a:off x="10189581" y="2939796"/>
            <a:ext cx="1361270"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متن دعای ندبه</a:t>
            </a:r>
            <a:endParaRPr lang="en-US" sz="2400" b="1" spc="-150" dirty="0">
              <a:solidFill>
                <a:schemeClr val="bg1"/>
              </a:solidFill>
              <a:cs typeface="B Lotus" panose="00000400000000000000" pitchFamily="2" charset="-78"/>
            </a:endParaRPr>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3841" y="5545009"/>
            <a:ext cx="1623441" cy="1298753"/>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7025" y="5061900"/>
            <a:ext cx="1160933" cy="805798"/>
          </a:xfrm>
          <a:prstGeom prst="rect">
            <a:avLst/>
          </a:prstGeom>
        </p:spPr>
      </p:pic>
      <p:sp>
        <p:nvSpPr>
          <p:cNvPr id="2" name="Rectangle 1"/>
          <p:cNvSpPr/>
          <p:nvPr/>
        </p:nvSpPr>
        <p:spPr>
          <a:xfrm>
            <a:off x="1894764" y="1905639"/>
            <a:ext cx="7903732" cy="461665"/>
          </a:xfrm>
          <a:prstGeom prst="rect">
            <a:avLst/>
          </a:prstGeom>
        </p:spPr>
        <p:txBody>
          <a:bodyPr wrap="square">
            <a:spAutoFit/>
          </a:bodyPr>
          <a:lstStyle/>
          <a:p>
            <a:pPr algn="ctr" rtl="1"/>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أَیْنَ مُسْتَأْصِلُ أَهْلِ الْعِنَادِ وَ التَّضْلِیلِ وَ الْإِلْحَادِ</a:t>
            </a:r>
          </a:p>
        </p:txBody>
      </p:sp>
      <p:sp>
        <p:nvSpPr>
          <p:cNvPr id="3" name="Rectangle 2"/>
          <p:cNvSpPr/>
          <p:nvPr/>
        </p:nvSpPr>
        <p:spPr>
          <a:xfrm>
            <a:off x="1894764" y="2827823"/>
            <a:ext cx="7903731" cy="400110"/>
          </a:xfrm>
          <a:prstGeom prst="rect">
            <a:avLst/>
          </a:prstGeom>
        </p:spPr>
        <p:txBody>
          <a:bodyPr wrap="square">
            <a:spAutoFit/>
          </a:bodyPr>
          <a:lstStyle/>
          <a:p>
            <a:pPr algn="ctr" rtl="1"/>
            <a:r>
              <a:rPr lang="fa-IR" sz="2000" b="1" dirty="0">
                <a:cs typeface="B Lotus" panose="00000400000000000000" pitchFamily="2" charset="-78"/>
              </a:rPr>
              <a:t>کجاست ریشه کن کننده اهل لجاجت و گمراهی و بی دینی</a:t>
            </a:r>
          </a:p>
        </p:txBody>
      </p:sp>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91331" y="3525983"/>
            <a:ext cx="1853381" cy="2172032"/>
          </a:xfrm>
          <a:prstGeom prst="rect">
            <a:avLst/>
          </a:prstGeom>
        </p:spPr>
      </p:pic>
      <p:sp>
        <p:nvSpPr>
          <p:cNvPr id="14" name="Rectangle 13"/>
          <p:cNvSpPr/>
          <p:nvPr/>
        </p:nvSpPr>
        <p:spPr>
          <a:xfrm>
            <a:off x="3740044" y="983455"/>
            <a:ext cx="3918203" cy="461665"/>
          </a:xfrm>
          <a:prstGeom prst="rect">
            <a:avLst/>
          </a:prstGeom>
        </p:spPr>
        <p:txBody>
          <a:bodyPr wrap="square">
            <a:spAutoFit/>
          </a:bodyPr>
          <a:lstStyle/>
          <a:p>
            <a:pPr algn="just" rtl="1"/>
            <a:r>
              <a:rPr lang="fa-IR" sz="2400" b="1" dirty="0">
                <a:solidFill>
                  <a:schemeClr val="accent1">
                    <a:lumMod val="50000"/>
                  </a:schemeClr>
                </a:solidFill>
                <a:cs typeface="B Lotus" panose="00000400000000000000" pitchFamily="2" charset="-78"/>
              </a:rPr>
              <a:t>مهدویّت از منظر «تحسّسِ اهل‌بیت ع»:</a:t>
            </a:r>
            <a:endParaRPr lang="en-US" sz="2400" dirty="0">
              <a:solidFill>
                <a:schemeClr val="accent1">
                  <a:lumMod val="50000"/>
                </a:schemeClr>
              </a:solidFill>
            </a:endParaRPr>
          </a:p>
        </p:txBody>
      </p:sp>
    </p:spTree>
    <p:extLst>
      <p:ext uri="{BB962C8B-B14F-4D97-AF65-F5344CB8AC3E}">
        <p14:creationId xmlns:p14="http://schemas.microsoft.com/office/powerpoint/2010/main" val="17890493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hlinkClick r:id="rId3" action="ppaction://hlinksldjump"/>
          </p:cNvPr>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1873512"/>
            <a:ext cx="909484" cy="2645528"/>
          </a:xfrm>
          <a:prstGeom prst="rect">
            <a:avLst/>
          </a:prstGeom>
        </p:spPr>
      </p:pic>
      <p:sp>
        <p:nvSpPr>
          <p:cNvPr id="40" name="TextBox 39">
            <a:hlinkClick r:id="rId3" action="ppaction://hlinksldjump"/>
          </p:cNvPr>
          <p:cNvSpPr txBox="1"/>
          <p:nvPr/>
        </p:nvSpPr>
        <p:spPr>
          <a:xfrm>
            <a:off x="10189581" y="2939796"/>
            <a:ext cx="1361270"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متن دعای ندبه</a:t>
            </a:r>
            <a:endParaRPr lang="en-US" sz="2400" b="1" spc="-150" dirty="0">
              <a:solidFill>
                <a:schemeClr val="bg1"/>
              </a:solidFill>
              <a:cs typeface="B Lotus" panose="00000400000000000000" pitchFamily="2" charset="-78"/>
            </a:endParaRPr>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3841" y="5545009"/>
            <a:ext cx="1623441" cy="1298753"/>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7025" y="5061900"/>
            <a:ext cx="1160933" cy="805798"/>
          </a:xfrm>
          <a:prstGeom prst="rect">
            <a:avLst/>
          </a:prstGeom>
        </p:spPr>
      </p:pic>
      <p:sp>
        <p:nvSpPr>
          <p:cNvPr id="2" name="Rectangle 1"/>
          <p:cNvSpPr/>
          <p:nvPr/>
        </p:nvSpPr>
        <p:spPr>
          <a:xfrm>
            <a:off x="1894764" y="1905639"/>
            <a:ext cx="7903732" cy="461665"/>
          </a:xfrm>
          <a:prstGeom prst="rect">
            <a:avLst/>
          </a:prstGeom>
        </p:spPr>
        <p:txBody>
          <a:bodyPr wrap="square">
            <a:spAutoFit/>
          </a:bodyPr>
          <a:lstStyle/>
          <a:p>
            <a:pPr algn="ctr" rtl="1"/>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أَیْنَ مُعِزُّ الْأَوْلِیَاءِ وَ مُذِلُّ الْأَعْدَاءِ</a:t>
            </a:r>
          </a:p>
        </p:txBody>
      </p:sp>
      <p:sp>
        <p:nvSpPr>
          <p:cNvPr id="3" name="Rectangle 2"/>
          <p:cNvSpPr/>
          <p:nvPr/>
        </p:nvSpPr>
        <p:spPr>
          <a:xfrm>
            <a:off x="2016566" y="2827823"/>
            <a:ext cx="7903731" cy="400110"/>
          </a:xfrm>
          <a:prstGeom prst="rect">
            <a:avLst/>
          </a:prstGeom>
        </p:spPr>
        <p:txBody>
          <a:bodyPr wrap="square">
            <a:spAutoFit/>
          </a:bodyPr>
          <a:lstStyle/>
          <a:p>
            <a:pPr algn="ctr" rtl="1"/>
            <a:r>
              <a:rPr lang="fa-IR" sz="2000" b="1" dirty="0">
                <a:cs typeface="B Lotus" panose="00000400000000000000" pitchFamily="2" charset="-78"/>
              </a:rPr>
              <a:t>کجاست عزّت بخش دوستان، و خوارکننده دشمنان</a:t>
            </a:r>
          </a:p>
        </p:txBody>
      </p:sp>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91331" y="3525983"/>
            <a:ext cx="1853381" cy="2172032"/>
          </a:xfrm>
          <a:prstGeom prst="rect">
            <a:avLst/>
          </a:prstGeom>
        </p:spPr>
      </p:pic>
      <p:sp>
        <p:nvSpPr>
          <p:cNvPr id="14" name="Rectangle 13"/>
          <p:cNvSpPr/>
          <p:nvPr/>
        </p:nvSpPr>
        <p:spPr>
          <a:xfrm>
            <a:off x="3740044" y="983455"/>
            <a:ext cx="3918203" cy="461665"/>
          </a:xfrm>
          <a:prstGeom prst="rect">
            <a:avLst/>
          </a:prstGeom>
        </p:spPr>
        <p:txBody>
          <a:bodyPr wrap="square">
            <a:spAutoFit/>
          </a:bodyPr>
          <a:lstStyle/>
          <a:p>
            <a:pPr algn="just" rtl="1"/>
            <a:r>
              <a:rPr lang="fa-IR" sz="2400" b="1" dirty="0">
                <a:solidFill>
                  <a:schemeClr val="accent1">
                    <a:lumMod val="50000"/>
                  </a:schemeClr>
                </a:solidFill>
                <a:cs typeface="B Lotus" panose="00000400000000000000" pitchFamily="2" charset="-78"/>
              </a:rPr>
              <a:t>مهدویّت از منظر «تحسّسِ اهل‌بیت ع»:</a:t>
            </a:r>
            <a:endParaRPr lang="en-US" sz="2400" dirty="0">
              <a:solidFill>
                <a:schemeClr val="accent1">
                  <a:lumMod val="50000"/>
                </a:schemeClr>
              </a:solidFill>
            </a:endParaRPr>
          </a:p>
        </p:txBody>
      </p:sp>
    </p:spTree>
    <p:extLst>
      <p:ext uri="{BB962C8B-B14F-4D97-AF65-F5344CB8AC3E}">
        <p14:creationId xmlns:p14="http://schemas.microsoft.com/office/powerpoint/2010/main" val="12543064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hlinkClick r:id="rId3" action="ppaction://hlinksldjump"/>
          </p:cNvPr>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1873512"/>
            <a:ext cx="909484" cy="2645528"/>
          </a:xfrm>
          <a:prstGeom prst="rect">
            <a:avLst/>
          </a:prstGeom>
        </p:spPr>
      </p:pic>
      <p:sp>
        <p:nvSpPr>
          <p:cNvPr id="40" name="TextBox 39">
            <a:hlinkClick r:id="rId3" action="ppaction://hlinksldjump"/>
          </p:cNvPr>
          <p:cNvSpPr txBox="1"/>
          <p:nvPr/>
        </p:nvSpPr>
        <p:spPr>
          <a:xfrm>
            <a:off x="10189581" y="2939796"/>
            <a:ext cx="1361270"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متن دعای ندبه</a:t>
            </a:r>
            <a:endParaRPr lang="en-US" sz="2400" b="1" spc="-150" dirty="0">
              <a:solidFill>
                <a:schemeClr val="bg1"/>
              </a:solidFill>
              <a:cs typeface="B Lotus" panose="00000400000000000000" pitchFamily="2" charset="-78"/>
            </a:endParaRPr>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3841" y="5545009"/>
            <a:ext cx="1623441" cy="1298753"/>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7025" y="5061900"/>
            <a:ext cx="1160933" cy="805798"/>
          </a:xfrm>
          <a:prstGeom prst="rect">
            <a:avLst/>
          </a:prstGeom>
        </p:spPr>
      </p:pic>
      <p:sp>
        <p:nvSpPr>
          <p:cNvPr id="2" name="Rectangle 1"/>
          <p:cNvSpPr/>
          <p:nvPr/>
        </p:nvSpPr>
        <p:spPr>
          <a:xfrm>
            <a:off x="1894764" y="1905639"/>
            <a:ext cx="7903732" cy="461665"/>
          </a:xfrm>
          <a:prstGeom prst="rect">
            <a:avLst/>
          </a:prstGeom>
        </p:spPr>
        <p:txBody>
          <a:bodyPr wrap="square">
            <a:spAutoFit/>
          </a:bodyPr>
          <a:lstStyle/>
          <a:p>
            <a:pPr algn="ctr" rtl="1"/>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أَیْنَ جَامِعُ الْکَلِمَةِ (الْکَلِمِ) عَلَى التَّقْوَى </a:t>
            </a:r>
          </a:p>
        </p:txBody>
      </p:sp>
      <p:sp>
        <p:nvSpPr>
          <p:cNvPr id="3" name="Rectangle 2"/>
          <p:cNvSpPr/>
          <p:nvPr/>
        </p:nvSpPr>
        <p:spPr>
          <a:xfrm>
            <a:off x="2016566" y="2827823"/>
            <a:ext cx="7903731" cy="400110"/>
          </a:xfrm>
          <a:prstGeom prst="rect">
            <a:avLst/>
          </a:prstGeom>
        </p:spPr>
        <p:txBody>
          <a:bodyPr wrap="square">
            <a:spAutoFit/>
          </a:bodyPr>
          <a:lstStyle/>
          <a:p>
            <a:pPr algn="ctr" rtl="1"/>
            <a:r>
              <a:rPr lang="fa-IR" sz="2000" b="1" dirty="0">
                <a:cs typeface="B Lotus" panose="00000400000000000000" pitchFamily="2" charset="-78"/>
              </a:rPr>
              <a:t>کجاست گردآورنده </a:t>
            </a:r>
            <a:r>
              <a:rPr lang="fa-IR" sz="2000" b="1" dirty="0" smtClean="0">
                <a:cs typeface="B Lotus" panose="00000400000000000000" pitchFamily="2" charset="-78"/>
              </a:rPr>
              <a:t>کلمات </a:t>
            </a:r>
            <a:r>
              <a:rPr lang="fa-IR" sz="2000" b="1" dirty="0">
                <a:cs typeface="B Lotus" panose="00000400000000000000" pitchFamily="2" charset="-78"/>
              </a:rPr>
              <a:t>بر پایه تقوا</a:t>
            </a:r>
          </a:p>
        </p:txBody>
      </p:sp>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91331" y="3525983"/>
            <a:ext cx="1853381" cy="2172032"/>
          </a:xfrm>
          <a:prstGeom prst="rect">
            <a:avLst/>
          </a:prstGeom>
        </p:spPr>
      </p:pic>
      <p:sp>
        <p:nvSpPr>
          <p:cNvPr id="14" name="Rectangle 13"/>
          <p:cNvSpPr/>
          <p:nvPr/>
        </p:nvSpPr>
        <p:spPr>
          <a:xfrm>
            <a:off x="3740044" y="983455"/>
            <a:ext cx="3918203" cy="461665"/>
          </a:xfrm>
          <a:prstGeom prst="rect">
            <a:avLst/>
          </a:prstGeom>
        </p:spPr>
        <p:txBody>
          <a:bodyPr wrap="square">
            <a:spAutoFit/>
          </a:bodyPr>
          <a:lstStyle/>
          <a:p>
            <a:pPr algn="just" rtl="1"/>
            <a:r>
              <a:rPr lang="fa-IR" sz="2400" b="1" dirty="0">
                <a:solidFill>
                  <a:schemeClr val="accent1">
                    <a:lumMod val="50000"/>
                  </a:schemeClr>
                </a:solidFill>
                <a:cs typeface="B Lotus" panose="00000400000000000000" pitchFamily="2" charset="-78"/>
              </a:rPr>
              <a:t>مهدویّت از منظر «تحسّسِ اهل‌بیت ع»:</a:t>
            </a:r>
            <a:endParaRPr lang="en-US" sz="2400" dirty="0">
              <a:solidFill>
                <a:schemeClr val="accent1">
                  <a:lumMod val="50000"/>
                </a:schemeClr>
              </a:solidFill>
            </a:endParaRPr>
          </a:p>
        </p:txBody>
      </p:sp>
    </p:spTree>
    <p:extLst>
      <p:ext uri="{BB962C8B-B14F-4D97-AF65-F5344CB8AC3E}">
        <p14:creationId xmlns:p14="http://schemas.microsoft.com/office/powerpoint/2010/main" val="7391530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hlinkClick r:id="rId3" action="ppaction://hlinksldjump"/>
          </p:cNvPr>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1873512"/>
            <a:ext cx="909484" cy="2645528"/>
          </a:xfrm>
          <a:prstGeom prst="rect">
            <a:avLst/>
          </a:prstGeom>
        </p:spPr>
      </p:pic>
      <p:sp>
        <p:nvSpPr>
          <p:cNvPr id="40" name="TextBox 39">
            <a:hlinkClick r:id="rId3" action="ppaction://hlinksldjump"/>
          </p:cNvPr>
          <p:cNvSpPr txBox="1"/>
          <p:nvPr/>
        </p:nvSpPr>
        <p:spPr>
          <a:xfrm>
            <a:off x="10189581" y="2939796"/>
            <a:ext cx="1361270"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متن دعای ندبه</a:t>
            </a:r>
            <a:endParaRPr lang="en-US" sz="2400" b="1" spc="-150" dirty="0">
              <a:solidFill>
                <a:schemeClr val="bg1"/>
              </a:solidFill>
              <a:cs typeface="B Lotus" panose="00000400000000000000" pitchFamily="2" charset="-78"/>
            </a:endParaRPr>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3841" y="5545009"/>
            <a:ext cx="1623441" cy="1298753"/>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7025" y="5061900"/>
            <a:ext cx="1160933" cy="805798"/>
          </a:xfrm>
          <a:prstGeom prst="rect">
            <a:avLst/>
          </a:prstGeom>
        </p:spPr>
      </p:pic>
      <p:sp>
        <p:nvSpPr>
          <p:cNvPr id="2" name="Rectangle 1"/>
          <p:cNvSpPr/>
          <p:nvPr/>
        </p:nvSpPr>
        <p:spPr>
          <a:xfrm>
            <a:off x="1894764" y="1905639"/>
            <a:ext cx="7903732" cy="461665"/>
          </a:xfrm>
          <a:prstGeom prst="rect">
            <a:avLst/>
          </a:prstGeom>
        </p:spPr>
        <p:txBody>
          <a:bodyPr wrap="square">
            <a:spAutoFit/>
          </a:bodyPr>
          <a:lstStyle/>
          <a:p>
            <a:pPr algn="ctr" rtl="1"/>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أَیْنَ بَابُ اللَّهِ الَّذِی مِنْهُ یُؤْتَى</a:t>
            </a:r>
          </a:p>
        </p:txBody>
      </p:sp>
      <p:sp>
        <p:nvSpPr>
          <p:cNvPr id="3" name="Rectangle 2"/>
          <p:cNvSpPr/>
          <p:nvPr/>
        </p:nvSpPr>
        <p:spPr>
          <a:xfrm>
            <a:off x="2016566" y="2827823"/>
            <a:ext cx="7903731" cy="400110"/>
          </a:xfrm>
          <a:prstGeom prst="rect">
            <a:avLst/>
          </a:prstGeom>
        </p:spPr>
        <p:txBody>
          <a:bodyPr wrap="square">
            <a:spAutoFit/>
          </a:bodyPr>
          <a:lstStyle/>
          <a:p>
            <a:pPr algn="ctr" rtl="1"/>
            <a:r>
              <a:rPr lang="fa-IR" sz="2000" b="1" dirty="0">
                <a:cs typeface="B Lotus" panose="00000400000000000000" pitchFamily="2" charset="-78"/>
              </a:rPr>
              <a:t>کجاست دربِ راه خدا که از آن آمده شود</a:t>
            </a:r>
          </a:p>
        </p:txBody>
      </p:sp>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91331" y="3525983"/>
            <a:ext cx="1853381" cy="2172032"/>
          </a:xfrm>
          <a:prstGeom prst="rect">
            <a:avLst/>
          </a:prstGeom>
        </p:spPr>
      </p:pic>
      <p:sp>
        <p:nvSpPr>
          <p:cNvPr id="14" name="Rectangle 13"/>
          <p:cNvSpPr/>
          <p:nvPr/>
        </p:nvSpPr>
        <p:spPr>
          <a:xfrm>
            <a:off x="3740044" y="983455"/>
            <a:ext cx="3918203" cy="461665"/>
          </a:xfrm>
          <a:prstGeom prst="rect">
            <a:avLst/>
          </a:prstGeom>
        </p:spPr>
        <p:txBody>
          <a:bodyPr wrap="square">
            <a:spAutoFit/>
          </a:bodyPr>
          <a:lstStyle/>
          <a:p>
            <a:pPr algn="just" rtl="1"/>
            <a:r>
              <a:rPr lang="fa-IR" sz="2400" b="1" dirty="0">
                <a:solidFill>
                  <a:schemeClr val="accent1">
                    <a:lumMod val="50000"/>
                  </a:schemeClr>
                </a:solidFill>
                <a:cs typeface="B Lotus" panose="00000400000000000000" pitchFamily="2" charset="-78"/>
              </a:rPr>
              <a:t>مهدویّت از منظر «تحسّسِ اهل‌بیت ع»:</a:t>
            </a:r>
            <a:endParaRPr lang="en-US" sz="2400" dirty="0">
              <a:solidFill>
                <a:schemeClr val="accent1">
                  <a:lumMod val="50000"/>
                </a:schemeClr>
              </a:solidFill>
            </a:endParaRPr>
          </a:p>
        </p:txBody>
      </p:sp>
    </p:spTree>
    <p:extLst>
      <p:ext uri="{BB962C8B-B14F-4D97-AF65-F5344CB8AC3E}">
        <p14:creationId xmlns:p14="http://schemas.microsoft.com/office/powerpoint/2010/main" val="306738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hlinkClick r:id="rId3" action="ppaction://hlinksldjump"/>
          </p:cNvPr>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1873512"/>
            <a:ext cx="909484" cy="2645528"/>
          </a:xfrm>
          <a:prstGeom prst="rect">
            <a:avLst/>
          </a:prstGeom>
        </p:spPr>
      </p:pic>
      <p:sp>
        <p:nvSpPr>
          <p:cNvPr id="40" name="TextBox 39">
            <a:hlinkClick r:id="rId3" action="ppaction://hlinksldjump"/>
          </p:cNvPr>
          <p:cNvSpPr txBox="1"/>
          <p:nvPr/>
        </p:nvSpPr>
        <p:spPr>
          <a:xfrm>
            <a:off x="10189581" y="2939796"/>
            <a:ext cx="1361270"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متن دعای ندبه</a:t>
            </a:r>
            <a:endParaRPr lang="en-US" sz="2400" b="1" spc="-150" dirty="0">
              <a:solidFill>
                <a:schemeClr val="bg1"/>
              </a:solidFill>
              <a:cs typeface="B Lotus" panose="00000400000000000000" pitchFamily="2" charset="-78"/>
            </a:endParaRPr>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3841" y="5545009"/>
            <a:ext cx="1623441" cy="1298753"/>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7025" y="5061900"/>
            <a:ext cx="1160933" cy="805798"/>
          </a:xfrm>
          <a:prstGeom prst="rect">
            <a:avLst/>
          </a:prstGeom>
        </p:spPr>
      </p:pic>
      <p:sp>
        <p:nvSpPr>
          <p:cNvPr id="2" name="Rectangle 1"/>
          <p:cNvSpPr/>
          <p:nvPr/>
        </p:nvSpPr>
        <p:spPr>
          <a:xfrm>
            <a:off x="1894764" y="1905639"/>
            <a:ext cx="7903732" cy="461665"/>
          </a:xfrm>
          <a:prstGeom prst="rect">
            <a:avLst/>
          </a:prstGeom>
        </p:spPr>
        <p:txBody>
          <a:bodyPr wrap="square">
            <a:spAutoFit/>
          </a:bodyPr>
          <a:lstStyle/>
          <a:p>
            <a:pPr algn="ctr" rtl="1"/>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أَیْنَ وَجْهُ اللَّهِ الَّذِی إِلَیْهِ یَتَوَجَّهُ الْأَوْلِیَاءُ</a:t>
            </a:r>
          </a:p>
        </p:txBody>
      </p:sp>
      <p:sp>
        <p:nvSpPr>
          <p:cNvPr id="3" name="Rectangle 2"/>
          <p:cNvSpPr/>
          <p:nvPr/>
        </p:nvSpPr>
        <p:spPr>
          <a:xfrm>
            <a:off x="2016566" y="2827823"/>
            <a:ext cx="7903731" cy="400110"/>
          </a:xfrm>
          <a:prstGeom prst="rect">
            <a:avLst/>
          </a:prstGeom>
        </p:spPr>
        <p:txBody>
          <a:bodyPr wrap="square">
            <a:spAutoFit/>
          </a:bodyPr>
          <a:lstStyle/>
          <a:p>
            <a:pPr algn="ctr" rtl="1"/>
            <a:r>
              <a:rPr lang="fa-IR" sz="2000" b="1" dirty="0">
                <a:cs typeface="B Lotus" panose="00000400000000000000" pitchFamily="2" charset="-78"/>
              </a:rPr>
              <a:t>کجاست جلوه خدا، که دوستان به سویش روی آورند</a:t>
            </a:r>
          </a:p>
        </p:txBody>
      </p:sp>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91331" y="3525983"/>
            <a:ext cx="1853381" cy="2172032"/>
          </a:xfrm>
          <a:prstGeom prst="rect">
            <a:avLst/>
          </a:prstGeom>
        </p:spPr>
      </p:pic>
      <p:sp>
        <p:nvSpPr>
          <p:cNvPr id="14" name="Rectangle 13"/>
          <p:cNvSpPr/>
          <p:nvPr/>
        </p:nvSpPr>
        <p:spPr>
          <a:xfrm>
            <a:off x="3740044" y="983455"/>
            <a:ext cx="3918203" cy="461665"/>
          </a:xfrm>
          <a:prstGeom prst="rect">
            <a:avLst/>
          </a:prstGeom>
        </p:spPr>
        <p:txBody>
          <a:bodyPr wrap="square">
            <a:spAutoFit/>
          </a:bodyPr>
          <a:lstStyle/>
          <a:p>
            <a:pPr algn="just" rtl="1"/>
            <a:r>
              <a:rPr lang="fa-IR" sz="2400" b="1" dirty="0">
                <a:solidFill>
                  <a:schemeClr val="accent1">
                    <a:lumMod val="50000"/>
                  </a:schemeClr>
                </a:solidFill>
                <a:cs typeface="B Lotus" panose="00000400000000000000" pitchFamily="2" charset="-78"/>
              </a:rPr>
              <a:t>مهدویّت از منظر «تحسّسِ اهل‌بیت ع»:</a:t>
            </a:r>
            <a:endParaRPr lang="en-US" sz="2400" dirty="0">
              <a:solidFill>
                <a:schemeClr val="accent1">
                  <a:lumMod val="50000"/>
                </a:schemeClr>
              </a:solidFill>
            </a:endParaRPr>
          </a:p>
        </p:txBody>
      </p:sp>
    </p:spTree>
    <p:extLst>
      <p:ext uri="{BB962C8B-B14F-4D97-AF65-F5344CB8AC3E}">
        <p14:creationId xmlns:p14="http://schemas.microsoft.com/office/powerpoint/2010/main" val="37269659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hlinkClick r:id="rId3" action="ppaction://hlinksldjump"/>
          </p:cNvPr>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1873512"/>
            <a:ext cx="909484" cy="2645528"/>
          </a:xfrm>
          <a:prstGeom prst="rect">
            <a:avLst/>
          </a:prstGeom>
        </p:spPr>
      </p:pic>
      <p:sp>
        <p:nvSpPr>
          <p:cNvPr id="40" name="TextBox 39">
            <a:hlinkClick r:id="rId3" action="ppaction://hlinksldjump"/>
          </p:cNvPr>
          <p:cNvSpPr txBox="1"/>
          <p:nvPr/>
        </p:nvSpPr>
        <p:spPr>
          <a:xfrm>
            <a:off x="10189581" y="2939796"/>
            <a:ext cx="1361270"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متن دعای ندبه</a:t>
            </a:r>
            <a:endParaRPr lang="en-US" sz="2400" b="1" spc="-150" dirty="0">
              <a:solidFill>
                <a:schemeClr val="bg1"/>
              </a:solidFill>
              <a:cs typeface="B Lotus" panose="00000400000000000000" pitchFamily="2" charset="-78"/>
            </a:endParaRPr>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3841" y="5545009"/>
            <a:ext cx="1623441" cy="1298753"/>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7025" y="5061900"/>
            <a:ext cx="1160933" cy="805798"/>
          </a:xfrm>
          <a:prstGeom prst="rect">
            <a:avLst/>
          </a:prstGeom>
        </p:spPr>
      </p:pic>
      <p:sp>
        <p:nvSpPr>
          <p:cNvPr id="2" name="Rectangle 1"/>
          <p:cNvSpPr/>
          <p:nvPr/>
        </p:nvSpPr>
        <p:spPr>
          <a:xfrm>
            <a:off x="1894764" y="1905639"/>
            <a:ext cx="7903732" cy="461665"/>
          </a:xfrm>
          <a:prstGeom prst="rect">
            <a:avLst/>
          </a:prstGeom>
        </p:spPr>
        <p:txBody>
          <a:bodyPr wrap="square">
            <a:spAutoFit/>
          </a:bodyPr>
          <a:lstStyle/>
          <a:p>
            <a:pPr algn="ctr" rtl="1"/>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أَیْنَ السَّبَبُ الْمُتَّصِلُ بَیْنَ الْأَرْضِ وَ السَّمَاءِ</a:t>
            </a:r>
          </a:p>
        </p:txBody>
      </p:sp>
      <p:sp>
        <p:nvSpPr>
          <p:cNvPr id="3" name="Rectangle 2"/>
          <p:cNvSpPr/>
          <p:nvPr/>
        </p:nvSpPr>
        <p:spPr>
          <a:xfrm>
            <a:off x="1894764" y="2827823"/>
            <a:ext cx="7903731" cy="400110"/>
          </a:xfrm>
          <a:prstGeom prst="rect">
            <a:avLst/>
          </a:prstGeom>
        </p:spPr>
        <p:txBody>
          <a:bodyPr wrap="square">
            <a:spAutoFit/>
          </a:bodyPr>
          <a:lstStyle/>
          <a:p>
            <a:pPr algn="ctr" rtl="1"/>
            <a:r>
              <a:rPr lang="fa-IR" sz="2000" b="1" dirty="0">
                <a:cs typeface="B Lotus" panose="00000400000000000000" pitchFamily="2" charset="-78"/>
              </a:rPr>
              <a:t>کجاست آن وسیله پیوند بین زمین و آسمان</a:t>
            </a:r>
          </a:p>
        </p:txBody>
      </p:sp>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91331" y="3525983"/>
            <a:ext cx="1853381" cy="2172032"/>
          </a:xfrm>
          <a:prstGeom prst="rect">
            <a:avLst/>
          </a:prstGeom>
        </p:spPr>
      </p:pic>
      <p:sp>
        <p:nvSpPr>
          <p:cNvPr id="14" name="Rectangle 13"/>
          <p:cNvSpPr/>
          <p:nvPr/>
        </p:nvSpPr>
        <p:spPr>
          <a:xfrm>
            <a:off x="3740044" y="983455"/>
            <a:ext cx="3918203" cy="461665"/>
          </a:xfrm>
          <a:prstGeom prst="rect">
            <a:avLst/>
          </a:prstGeom>
        </p:spPr>
        <p:txBody>
          <a:bodyPr wrap="square">
            <a:spAutoFit/>
          </a:bodyPr>
          <a:lstStyle/>
          <a:p>
            <a:pPr algn="just" rtl="1"/>
            <a:r>
              <a:rPr lang="fa-IR" sz="2400" b="1" dirty="0">
                <a:solidFill>
                  <a:schemeClr val="accent1">
                    <a:lumMod val="50000"/>
                  </a:schemeClr>
                </a:solidFill>
                <a:cs typeface="B Lotus" panose="00000400000000000000" pitchFamily="2" charset="-78"/>
              </a:rPr>
              <a:t>مهدویّت از منظر «تحسّسِ اهل‌بیت ع»:</a:t>
            </a:r>
            <a:endParaRPr lang="en-US" sz="2400" dirty="0">
              <a:solidFill>
                <a:schemeClr val="accent1">
                  <a:lumMod val="50000"/>
                </a:schemeClr>
              </a:solidFill>
            </a:endParaRPr>
          </a:p>
        </p:txBody>
      </p:sp>
    </p:spTree>
    <p:extLst>
      <p:ext uri="{BB962C8B-B14F-4D97-AF65-F5344CB8AC3E}">
        <p14:creationId xmlns:p14="http://schemas.microsoft.com/office/powerpoint/2010/main" val="2585091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hlinkClick r:id="rId3" action="ppaction://hlinksldjump"/>
          </p:cNvPr>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1873512"/>
            <a:ext cx="909484" cy="2645528"/>
          </a:xfrm>
          <a:prstGeom prst="rect">
            <a:avLst/>
          </a:prstGeom>
        </p:spPr>
      </p:pic>
      <p:sp>
        <p:nvSpPr>
          <p:cNvPr id="40" name="TextBox 39">
            <a:hlinkClick r:id="rId3" action="ppaction://hlinksldjump"/>
          </p:cNvPr>
          <p:cNvSpPr txBox="1"/>
          <p:nvPr/>
        </p:nvSpPr>
        <p:spPr>
          <a:xfrm>
            <a:off x="10189581" y="2939796"/>
            <a:ext cx="1361270"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متن دعای ندبه</a:t>
            </a:r>
            <a:endParaRPr lang="en-US" sz="2400" b="1" spc="-150" dirty="0">
              <a:solidFill>
                <a:schemeClr val="bg1"/>
              </a:solidFill>
              <a:cs typeface="B Lotus" panose="00000400000000000000" pitchFamily="2" charset="-78"/>
            </a:endParaRPr>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3841" y="5545009"/>
            <a:ext cx="1623441" cy="1298753"/>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7025" y="5061900"/>
            <a:ext cx="1160933" cy="805798"/>
          </a:xfrm>
          <a:prstGeom prst="rect">
            <a:avLst/>
          </a:prstGeom>
        </p:spPr>
      </p:pic>
      <p:sp>
        <p:nvSpPr>
          <p:cNvPr id="2" name="Rectangle 1"/>
          <p:cNvSpPr/>
          <p:nvPr/>
        </p:nvSpPr>
        <p:spPr>
          <a:xfrm>
            <a:off x="1894764" y="1905639"/>
            <a:ext cx="7903732" cy="461665"/>
          </a:xfrm>
          <a:prstGeom prst="rect">
            <a:avLst/>
          </a:prstGeom>
        </p:spPr>
        <p:txBody>
          <a:bodyPr wrap="square">
            <a:spAutoFit/>
          </a:bodyPr>
          <a:lstStyle/>
          <a:p>
            <a:pPr algn="ctr" rtl="1"/>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أَیْنَ صَاحِبُ یَوْمِ الْفَتْحِ وَ نَاشِرُ رَایَةِ الْهُدَى </a:t>
            </a:r>
          </a:p>
        </p:txBody>
      </p:sp>
      <p:sp>
        <p:nvSpPr>
          <p:cNvPr id="3" name="Rectangle 2"/>
          <p:cNvSpPr/>
          <p:nvPr/>
        </p:nvSpPr>
        <p:spPr>
          <a:xfrm>
            <a:off x="2016566" y="2827823"/>
            <a:ext cx="7903731" cy="400110"/>
          </a:xfrm>
          <a:prstGeom prst="rect">
            <a:avLst/>
          </a:prstGeom>
        </p:spPr>
        <p:txBody>
          <a:bodyPr wrap="square">
            <a:spAutoFit/>
          </a:bodyPr>
          <a:lstStyle/>
          <a:p>
            <a:pPr algn="ctr" rtl="1"/>
            <a:r>
              <a:rPr lang="fa-IR" sz="2000" b="1" dirty="0">
                <a:cs typeface="B Lotus" panose="00000400000000000000" pitchFamily="2" charset="-78"/>
              </a:rPr>
              <a:t>کجاست صاحب روز پیروزی، و گسترنده پرچم هدایت</a:t>
            </a:r>
          </a:p>
        </p:txBody>
      </p:sp>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91331" y="3525983"/>
            <a:ext cx="1853381" cy="2172032"/>
          </a:xfrm>
          <a:prstGeom prst="rect">
            <a:avLst/>
          </a:prstGeom>
        </p:spPr>
      </p:pic>
      <p:sp>
        <p:nvSpPr>
          <p:cNvPr id="14" name="Rectangle 13"/>
          <p:cNvSpPr/>
          <p:nvPr/>
        </p:nvSpPr>
        <p:spPr>
          <a:xfrm>
            <a:off x="3740044" y="983455"/>
            <a:ext cx="3918203" cy="461665"/>
          </a:xfrm>
          <a:prstGeom prst="rect">
            <a:avLst/>
          </a:prstGeom>
        </p:spPr>
        <p:txBody>
          <a:bodyPr wrap="square">
            <a:spAutoFit/>
          </a:bodyPr>
          <a:lstStyle/>
          <a:p>
            <a:pPr algn="just" rtl="1"/>
            <a:r>
              <a:rPr lang="fa-IR" sz="2400" b="1" dirty="0">
                <a:solidFill>
                  <a:schemeClr val="accent1">
                    <a:lumMod val="50000"/>
                  </a:schemeClr>
                </a:solidFill>
                <a:cs typeface="B Lotus" panose="00000400000000000000" pitchFamily="2" charset="-78"/>
              </a:rPr>
              <a:t>مهدویّت از منظر «تحسّسِ اهل‌بیت ع»:</a:t>
            </a:r>
            <a:endParaRPr lang="en-US" sz="2400" dirty="0">
              <a:solidFill>
                <a:schemeClr val="accent1">
                  <a:lumMod val="50000"/>
                </a:schemeClr>
              </a:solidFill>
            </a:endParaRPr>
          </a:p>
        </p:txBody>
      </p:sp>
    </p:spTree>
    <p:extLst>
      <p:ext uri="{BB962C8B-B14F-4D97-AF65-F5344CB8AC3E}">
        <p14:creationId xmlns:p14="http://schemas.microsoft.com/office/powerpoint/2010/main" val="31075340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hlinkClick r:id="rId3" action="ppaction://hlinksldjump"/>
          </p:cNvPr>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1873512"/>
            <a:ext cx="909484" cy="2645528"/>
          </a:xfrm>
          <a:prstGeom prst="rect">
            <a:avLst/>
          </a:prstGeom>
        </p:spPr>
      </p:pic>
      <p:sp>
        <p:nvSpPr>
          <p:cNvPr id="40" name="TextBox 39">
            <a:hlinkClick r:id="rId3" action="ppaction://hlinksldjump"/>
          </p:cNvPr>
          <p:cNvSpPr txBox="1"/>
          <p:nvPr/>
        </p:nvSpPr>
        <p:spPr>
          <a:xfrm>
            <a:off x="10189581" y="2939796"/>
            <a:ext cx="1361270"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متن دعای ندبه</a:t>
            </a:r>
            <a:endParaRPr lang="en-US" sz="2400" b="1" spc="-150" dirty="0">
              <a:solidFill>
                <a:schemeClr val="bg1"/>
              </a:solidFill>
              <a:cs typeface="B Lotus" panose="00000400000000000000" pitchFamily="2" charset="-78"/>
            </a:endParaRPr>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3841" y="5545009"/>
            <a:ext cx="1623441" cy="1298753"/>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7025" y="5061900"/>
            <a:ext cx="1160933" cy="805798"/>
          </a:xfrm>
          <a:prstGeom prst="rect">
            <a:avLst/>
          </a:prstGeom>
        </p:spPr>
      </p:pic>
      <p:sp>
        <p:nvSpPr>
          <p:cNvPr id="2" name="Rectangle 1"/>
          <p:cNvSpPr/>
          <p:nvPr/>
        </p:nvSpPr>
        <p:spPr>
          <a:xfrm>
            <a:off x="1894764" y="1905639"/>
            <a:ext cx="7903732" cy="461665"/>
          </a:xfrm>
          <a:prstGeom prst="rect">
            <a:avLst/>
          </a:prstGeom>
        </p:spPr>
        <p:txBody>
          <a:bodyPr wrap="square">
            <a:spAutoFit/>
          </a:bodyPr>
          <a:lstStyle/>
          <a:p>
            <a:pPr algn="ctr" rtl="1"/>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أَیْنَ مُؤَلِّفُ شَمْلِ الصَّلاَحِ وَ الرِّضَا</a:t>
            </a:r>
          </a:p>
        </p:txBody>
      </p:sp>
      <p:sp>
        <p:nvSpPr>
          <p:cNvPr id="3" name="Rectangle 2"/>
          <p:cNvSpPr/>
          <p:nvPr/>
        </p:nvSpPr>
        <p:spPr>
          <a:xfrm>
            <a:off x="2016566" y="2827823"/>
            <a:ext cx="7903731" cy="400110"/>
          </a:xfrm>
          <a:prstGeom prst="rect">
            <a:avLst/>
          </a:prstGeom>
        </p:spPr>
        <p:txBody>
          <a:bodyPr wrap="square">
            <a:spAutoFit/>
          </a:bodyPr>
          <a:lstStyle/>
          <a:p>
            <a:pPr algn="ctr" rtl="1"/>
            <a:r>
              <a:rPr lang="fa-IR" sz="2000" b="1" dirty="0">
                <a:cs typeface="B Lotus" panose="00000400000000000000" pitchFamily="2" charset="-78"/>
              </a:rPr>
              <a:t>کجاست گردآورنده‌ی اصلاح‌ها و رضایت‌های پراکنده</a:t>
            </a:r>
          </a:p>
        </p:txBody>
      </p:sp>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91331" y="3525983"/>
            <a:ext cx="1853381" cy="2172032"/>
          </a:xfrm>
          <a:prstGeom prst="rect">
            <a:avLst/>
          </a:prstGeom>
        </p:spPr>
      </p:pic>
      <p:sp>
        <p:nvSpPr>
          <p:cNvPr id="14" name="Rectangle 13"/>
          <p:cNvSpPr/>
          <p:nvPr/>
        </p:nvSpPr>
        <p:spPr>
          <a:xfrm>
            <a:off x="3740044" y="983455"/>
            <a:ext cx="3918203" cy="461665"/>
          </a:xfrm>
          <a:prstGeom prst="rect">
            <a:avLst/>
          </a:prstGeom>
        </p:spPr>
        <p:txBody>
          <a:bodyPr wrap="square">
            <a:spAutoFit/>
          </a:bodyPr>
          <a:lstStyle/>
          <a:p>
            <a:pPr algn="just" rtl="1"/>
            <a:r>
              <a:rPr lang="fa-IR" sz="2400" b="1" dirty="0">
                <a:solidFill>
                  <a:schemeClr val="accent1">
                    <a:lumMod val="50000"/>
                  </a:schemeClr>
                </a:solidFill>
                <a:cs typeface="B Lotus" panose="00000400000000000000" pitchFamily="2" charset="-78"/>
              </a:rPr>
              <a:t>مهدویّت از منظر «تحسّسِ اهل‌بیت ع»:</a:t>
            </a:r>
            <a:endParaRPr lang="en-US" sz="2400" dirty="0">
              <a:solidFill>
                <a:schemeClr val="accent1">
                  <a:lumMod val="50000"/>
                </a:schemeClr>
              </a:solidFill>
            </a:endParaRPr>
          </a:p>
        </p:txBody>
      </p:sp>
    </p:spTree>
    <p:extLst>
      <p:ext uri="{BB962C8B-B14F-4D97-AF65-F5344CB8AC3E}">
        <p14:creationId xmlns:p14="http://schemas.microsoft.com/office/powerpoint/2010/main" val="2857234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hlinkClick r:id="rId3" action="ppaction://hlinksldjump"/>
          </p:cNvPr>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1873512"/>
            <a:ext cx="909484" cy="2645528"/>
          </a:xfrm>
          <a:prstGeom prst="rect">
            <a:avLst/>
          </a:prstGeom>
        </p:spPr>
      </p:pic>
      <p:sp>
        <p:nvSpPr>
          <p:cNvPr id="40" name="TextBox 39">
            <a:hlinkClick r:id="rId3" action="ppaction://hlinksldjump"/>
          </p:cNvPr>
          <p:cNvSpPr txBox="1"/>
          <p:nvPr/>
        </p:nvSpPr>
        <p:spPr>
          <a:xfrm>
            <a:off x="10189581" y="2939796"/>
            <a:ext cx="1361270"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متن دعای ندبه</a:t>
            </a:r>
            <a:endParaRPr lang="en-US" sz="2400" b="1" spc="-150" dirty="0">
              <a:solidFill>
                <a:schemeClr val="bg1"/>
              </a:solidFill>
              <a:cs typeface="B Lotus" panose="00000400000000000000" pitchFamily="2" charset="-78"/>
            </a:endParaRPr>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3841" y="5545009"/>
            <a:ext cx="1623441" cy="1298753"/>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7025" y="5061900"/>
            <a:ext cx="1160933" cy="805798"/>
          </a:xfrm>
          <a:prstGeom prst="rect">
            <a:avLst/>
          </a:prstGeom>
        </p:spPr>
      </p:pic>
      <p:sp>
        <p:nvSpPr>
          <p:cNvPr id="2" name="Rectangle 1"/>
          <p:cNvSpPr/>
          <p:nvPr/>
        </p:nvSpPr>
        <p:spPr>
          <a:xfrm>
            <a:off x="1894764" y="1905639"/>
            <a:ext cx="7903732" cy="461665"/>
          </a:xfrm>
          <a:prstGeom prst="rect">
            <a:avLst/>
          </a:prstGeom>
        </p:spPr>
        <p:txBody>
          <a:bodyPr wrap="square">
            <a:spAutoFit/>
          </a:bodyPr>
          <a:lstStyle/>
          <a:p>
            <a:pPr algn="ctr" rtl="1"/>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أَیْنَ الطَّالِبُ بِذُحُولِ الْأَنْبِیَاءِ وَ أَبْنَاءِ الْأَنْبِیَاءِ</a:t>
            </a:r>
          </a:p>
        </p:txBody>
      </p:sp>
      <p:sp>
        <p:nvSpPr>
          <p:cNvPr id="3" name="Rectangle 2"/>
          <p:cNvSpPr/>
          <p:nvPr/>
        </p:nvSpPr>
        <p:spPr>
          <a:xfrm>
            <a:off x="2016566" y="2827823"/>
            <a:ext cx="7903731" cy="400110"/>
          </a:xfrm>
          <a:prstGeom prst="rect">
            <a:avLst/>
          </a:prstGeom>
        </p:spPr>
        <p:txBody>
          <a:bodyPr wrap="square">
            <a:spAutoFit/>
          </a:bodyPr>
          <a:lstStyle/>
          <a:p>
            <a:pPr algn="ctr" rtl="1"/>
            <a:r>
              <a:rPr lang="fa-IR" sz="2000" b="1" dirty="0">
                <a:cs typeface="B Lotus" panose="00000400000000000000" pitchFamily="2" charset="-78"/>
              </a:rPr>
              <a:t>کجاست خواهنده خون پیامبران و فرزندان پیامبران</a:t>
            </a:r>
          </a:p>
        </p:txBody>
      </p:sp>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91331" y="3525983"/>
            <a:ext cx="1853381" cy="2172032"/>
          </a:xfrm>
          <a:prstGeom prst="rect">
            <a:avLst/>
          </a:prstGeom>
        </p:spPr>
      </p:pic>
      <p:sp>
        <p:nvSpPr>
          <p:cNvPr id="14" name="Rectangle 13"/>
          <p:cNvSpPr/>
          <p:nvPr/>
        </p:nvSpPr>
        <p:spPr>
          <a:xfrm>
            <a:off x="3740044" y="983455"/>
            <a:ext cx="3918203" cy="461665"/>
          </a:xfrm>
          <a:prstGeom prst="rect">
            <a:avLst/>
          </a:prstGeom>
        </p:spPr>
        <p:txBody>
          <a:bodyPr wrap="square">
            <a:spAutoFit/>
          </a:bodyPr>
          <a:lstStyle/>
          <a:p>
            <a:pPr algn="just" rtl="1"/>
            <a:r>
              <a:rPr lang="fa-IR" sz="2400" b="1" dirty="0">
                <a:solidFill>
                  <a:schemeClr val="accent1">
                    <a:lumMod val="50000"/>
                  </a:schemeClr>
                </a:solidFill>
                <a:cs typeface="B Lotus" panose="00000400000000000000" pitchFamily="2" charset="-78"/>
              </a:rPr>
              <a:t>مهدویّت از منظر «تحسّسِ اهل‌بیت ع»:</a:t>
            </a:r>
            <a:endParaRPr lang="en-US" sz="2400" dirty="0">
              <a:solidFill>
                <a:schemeClr val="accent1">
                  <a:lumMod val="50000"/>
                </a:schemeClr>
              </a:solidFill>
            </a:endParaRPr>
          </a:p>
        </p:txBody>
      </p:sp>
    </p:spTree>
    <p:extLst>
      <p:ext uri="{BB962C8B-B14F-4D97-AF65-F5344CB8AC3E}">
        <p14:creationId xmlns:p14="http://schemas.microsoft.com/office/powerpoint/2010/main" val="5293231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hlinkClick r:id="rId3" action="ppaction://hlinksldjump"/>
          </p:cNvPr>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1873512"/>
            <a:ext cx="909484" cy="2645528"/>
          </a:xfrm>
          <a:prstGeom prst="rect">
            <a:avLst/>
          </a:prstGeom>
        </p:spPr>
      </p:pic>
      <p:sp>
        <p:nvSpPr>
          <p:cNvPr id="40" name="TextBox 39">
            <a:hlinkClick r:id="rId3" action="ppaction://hlinksldjump"/>
          </p:cNvPr>
          <p:cNvSpPr txBox="1"/>
          <p:nvPr/>
        </p:nvSpPr>
        <p:spPr>
          <a:xfrm>
            <a:off x="10189581" y="2939796"/>
            <a:ext cx="1361270"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متن دعای ندبه</a:t>
            </a:r>
            <a:endParaRPr lang="en-US" sz="2400" b="1" spc="-150" dirty="0">
              <a:solidFill>
                <a:schemeClr val="bg1"/>
              </a:solidFill>
              <a:cs typeface="B Lotus" panose="00000400000000000000" pitchFamily="2" charset="-78"/>
            </a:endParaRPr>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3841" y="5545009"/>
            <a:ext cx="1623441" cy="1298753"/>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7025" y="5061900"/>
            <a:ext cx="1160933" cy="805798"/>
          </a:xfrm>
          <a:prstGeom prst="rect">
            <a:avLst/>
          </a:prstGeom>
        </p:spPr>
      </p:pic>
      <p:sp>
        <p:nvSpPr>
          <p:cNvPr id="2" name="Rectangle 1"/>
          <p:cNvSpPr/>
          <p:nvPr/>
        </p:nvSpPr>
        <p:spPr>
          <a:xfrm>
            <a:off x="1894764" y="1905639"/>
            <a:ext cx="7903732" cy="461665"/>
          </a:xfrm>
          <a:prstGeom prst="rect">
            <a:avLst/>
          </a:prstGeom>
        </p:spPr>
        <p:txBody>
          <a:bodyPr wrap="square">
            <a:spAutoFit/>
          </a:bodyPr>
          <a:lstStyle/>
          <a:p>
            <a:pPr algn="ctr" rtl="1"/>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أَیْنَ الطَّالِبُ (الْمُطَالِبُ) بِدَمِ الْمَقْتُولِ بِکَرْبَلاَءَ</a:t>
            </a:r>
          </a:p>
        </p:txBody>
      </p:sp>
      <p:sp>
        <p:nvSpPr>
          <p:cNvPr id="3" name="Rectangle 2"/>
          <p:cNvSpPr/>
          <p:nvPr/>
        </p:nvSpPr>
        <p:spPr>
          <a:xfrm>
            <a:off x="2016566" y="2827823"/>
            <a:ext cx="7903731" cy="400110"/>
          </a:xfrm>
          <a:prstGeom prst="rect">
            <a:avLst/>
          </a:prstGeom>
        </p:spPr>
        <p:txBody>
          <a:bodyPr wrap="square">
            <a:spAutoFit/>
          </a:bodyPr>
          <a:lstStyle/>
          <a:p>
            <a:pPr algn="ctr" rtl="1"/>
            <a:r>
              <a:rPr lang="fa-IR" sz="2000" b="1" dirty="0">
                <a:cs typeface="B Lotus" panose="00000400000000000000" pitchFamily="2" charset="-78"/>
              </a:rPr>
              <a:t>کجاست خواهنده خون کشته در کربلا</a:t>
            </a:r>
          </a:p>
        </p:txBody>
      </p:sp>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91331" y="3525983"/>
            <a:ext cx="1853381" cy="2172032"/>
          </a:xfrm>
          <a:prstGeom prst="rect">
            <a:avLst/>
          </a:prstGeom>
        </p:spPr>
      </p:pic>
      <p:sp>
        <p:nvSpPr>
          <p:cNvPr id="14" name="Rectangle 13"/>
          <p:cNvSpPr/>
          <p:nvPr/>
        </p:nvSpPr>
        <p:spPr>
          <a:xfrm>
            <a:off x="3740044" y="983455"/>
            <a:ext cx="3918203" cy="461665"/>
          </a:xfrm>
          <a:prstGeom prst="rect">
            <a:avLst/>
          </a:prstGeom>
        </p:spPr>
        <p:txBody>
          <a:bodyPr wrap="square">
            <a:spAutoFit/>
          </a:bodyPr>
          <a:lstStyle/>
          <a:p>
            <a:pPr algn="just" rtl="1"/>
            <a:r>
              <a:rPr lang="fa-IR" sz="2400" b="1" dirty="0">
                <a:solidFill>
                  <a:schemeClr val="accent1">
                    <a:lumMod val="50000"/>
                  </a:schemeClr>
                </a:solidFill>
                <a:cs typeface="B Lotus" panose="00000400000000000000" pitchFamily="2" charset="-78"/>
              </a:rPr>
              <a:t>مهدویّت از منظر «تحسّسِ اهل‌بیت ع»:</a:t>
            </a:r>
            <a:endParaRPr lang="en-US" sz="2400" dirty="0">
              <a:solidFill>
                <a:schemeClr val="accent1">
                  <a:lumMod val="50000"/>
                </a:schemeClr>
              </a:solidFill>
            </a:endParaRPr>
          </a:p>
        </p:txBody>
      </p:sp>
    </p:spTree>
    <p:extLst>
      <p:ext uri="{BB962C8B-B14F-4D97-AF65-F5344CB8AC3E}">
        <p14:creationId xmlns:p14="http://schemas.microsoft.com/office/powerpoint/2010/main" val="26515140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hlinkClick r:id="rId3" action="ppaction://hlinksldjump"/>
          </p:cNvPr>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1873512"/>
            <a:ext cx="909484" cy="2645528"/>
          </a:xfrm>
          <a:prstGeom prst="rect">
            <a:avLst/>
          </a:prstGeom>
        </p:spPr>
      </p:pic>
      <p:sp>
        <p:nvSpPr>
          <p:cNvPr id="40" name="TextBox 39">
            <a:hlinkClick r:id="rId3" action="ppaction://hlinksldjump"/>
          </p:cNvPr>
          <p:cNvSpPr txBox="1"/>
          <p:nvPr/>
        </p:nvSpPr>
        <p:spPr>
          <a:xfrm>
            <a:off x="10189581" y="2939796"/>
            <a:ext cx="1361270"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متن دعای ندبه</a:t>
            </a:r>
            <a:endParaRPr lang="en-US" sz="2400" b="1" spc="-150" dirty="0">
              <a:solidFill>
                <a:schemeClr val="bg1"/>
              </a:solidFill>
              <a:cs typeface="B Lotus" panose="00000400000000000000" pitchFamily="2" charset="-78"/>
            </a:endParaRPr>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3841" y="5545009"/>
            <a:ext cx="1623441" cy="1298753"/>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7025" y="5061900"/>
            <a:ext cx="1160933" cy="805798"/>
          </a:xfrm>
          <a:prstGeom prst="rect">
            <a:avLst/>
          </a:prstGeom>
        </p:spPr>
      </p:pic>
      <p:sp>
        <p:nvSpPr>
          <p:cNvPr id="2" name="Rectangle 1"/>
          <p:cNvSpPr/>
          <p:nvPr/>
        </p:nvSpPr>
        <p:spPr>
          <a:xfrm>
            <a:off x="1894764" y="1905639"/>
            <a:ext cx="7903732" cy="461665"/>
          </a:xfrm>
          <a:prstGeom prst="rect">
            <a:avLst/>
          </a:prstGeom>
        </p:spPr>
        <p:txBody>
          <a:bodyPr wrap="square">
            <a:spAutoFit/>
          </a:bodyPr>
          <a:lstStyle/>
          <a:p>
            <a:pPr algn="ctr" rtl="1"/>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أَیْنَ الْمَنْصُورُ عَلَى مَنِ اعْتَدَى عَلَیْهِ وَ افْتَرَى</a:t>
            </a:r>
          </a:p>
        </p:txBody>
      </p:sp>
      <p:sp>
        <p:nvSpPr>
          <p:cNvPr id="3" name="Rectangle 2"/>
          <p:cNvSpPr/>
          <p:nvPr/>
        </p:nvSpPr>
        <p:spPr>
          <a:xfrm>
            <a:off x="2016566" y="2827823"/>
            <a:ext cx="7903731" cy="400110"/>
          </a:xfrm>
          <a:prstGeom prst="rect">
            <a:avLst/>
          </a:prstGeom>
        </p:spPr>
        <p:txBody>
          <a:bodyPr wrap="square">
            <a:spAutoFit/>
          </a:bodyPr>
          <a:lstStyle/>
          <a:p>
            <a:pPr algn="ctr" rtl="1"/>
            <a:r>
              <a:rPr lang="fa-IR" sz="2000" b="1" dirty="0">
                <a:cs typeface="B Lotus" panose="00000400000000000000" pitchFamily="2" charset="-78"/>
              </a:rPr>
              <a:t>کجاست آن پیروز شده بر هر که به او ستم کرد و بهتان زد</a:t>
            </a:r>
          </a:p>
        </p:txBody>
      </p:sp>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91331" y="3525983"/>
            <a:ext cx="1853381" cy="2172032"/>
          </a:xfrm>
          <a:prstGeom prst="rect">
            <a:avLst/>
          </a:prstGeom>
        </p:spPr>
      </p:pic>
      <p:sp>
        <p:nvSpPr>
          <p:cNvPr id="14" name="Rectangle 13"/>
          <p:cNvSpPr/>
          <p:nvPr/>
        </p:nvSpPr>
        <p:spPr>
          <a:xfrm>
            <a:off x="3740044" y="983455"/>
            <a:ext cx="3918203" cy="461665"/>
          </a:xfrm>
          <a:prstGeom prst="rect">
            <a:avLst/>
          </a:prstGeom>
        </p:spPr>
        <p:txBody>
          <a:bodyPr wrap="square">
            <a:spAutoFit/>
          </a:bodyPr>
          <a:lstStyle/>
          <a:p>
            <a:pPr algn="just" rtl="1"/>
            <a:r>
              <a:rPr lang="fa-IR" sz="2400" b="1" dirty="0">
                <a:solidFill>
                  <a:schemeClr val="accent1">
                    <a:lumMod val="50000"/>
                  </a:schemeClr>
                </a:solidFill>
                <a:cs typeface="B Lotus" panose="00000400000000000000" pitchFamily="2" charset="-78"/>
              </a:rPr>
              <a:t>مهدویّت از منظر «تحسّسِ اهل‌بیت ع»:</a:t>
            </a:r>
            <a:endParaRPr lang="en-US" sz="2400" dirty="0">
              <a:solidFill>
                <a:schemeClr val="accent1">
                  <a:lumMod val="50000"/>
                </a:schemeClr>
              </a:solidFill>
            </a:endParaRPr>
          </a:p>
        </p:txBody>
      </p:sp>
    </p:spTree>
    <p:extLst>
      <p:ext uri="{BB962C8B-B14F-4D97-AF65-F5344CB8AC3E}">
        <p14:creationId xmlns:p14="http://schemas.microsoft.com/office/powerpoint/2010/main" val="4568474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hlinkClick r:id="rId3" action="ppaction://hlinksldjump"/>
          </p:cNvPr>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1873512"/>
            <a:ext cx="909484" cy="2645528"/>
          </a:xfrm>
          <a:prstGeom prst="rect">
            <a:avLst/>
          </a:prstGeom>
        </p:spPr>
      </p:pic>
      <p:sp>
        <p:nvSpPr>
          <p:cNvPr id="40" name="TextBox 39">
            <a:hlinkClick r:id="rId3" action="ppaction://hlinksldjump"/>
          </p:cNvPr>
          <p:cNvSpPr txBox="1"/>
          <p:nvPr/>
        </p:nvSpPr>
        <p:spPr>
          <a:xfrm>
            <a:off x="10189581" y="2939796"/>
            <a:ext cx="1361270"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متن دعای ندبه</a:t>
            </a:r>
            <a:endParaRPr lang="en-US" sz="2400" b="1" spc="-150" dirty="0">
              <a:solidFill>
                <a:schemeClr val="bg1"/>
              </a:solidFill>
              <a:cs typeface="B Lotus" panose="00000400000000000000" pitchFamily="2" charset="-78"/>
            </a:endParaRPr>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3841" y="5545009"/>
            <a:ext cx="1623441" cy="1298753"/>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7025" y="5061900"/>
            <a:ext cx="1160933" cy="805798"/>
          </a:xfrm>
          <a:prstGeom prst="rect">
            <a:avLst/>
          </a:prstGeom>
        </p:spPr>
      </p:pic>
      <p:sp>
        <p:nvSpPr>
          <p:cNvPr id="2" name="Rectangle 1"/>
          <p:cNvSpPr/>
          <p:nvPr/>
        </p:nvSpPr>
        <p:spPr>
          <a:xfrm>
            <a:off x="1894764" y="1905639"/>
            <a:ext cx="7903732" cy="461665"/>
          </a:xfrm>
          <a:prstGeom prst="rect">
            <a:avLst/>
          </a:prstGeom>
        </p:spPr>
        <p:txBody>
          <a:bodyPr wrap="square">
            <a:spAutoFit/>
          </a:bodyPr>
          <a:lstStyle/>
          <a:p>
            <a:pPr algn="ctr" rtl="1"/>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أَیْنَ الْمُضْطَرُّ الَّذِی یُجَابُ إِذَا دَعَا ‏</a:t>
            </a:r>
          </a:p>
        </p:txBody>
      </p:sp>
      <p:sp>
        <p:nvSpPr>
          <p:cNvPr id="3" name="Rectangle 2"/>
          <p:cNvSpPr/>
          <p:nvPr/>
        </p:nvSpPr>
        <p:spPr>
          <a:xfrm>
            <a:off x="2016566" y="2827823"/>
            <a:ext cx="7903731" cy="400110"/>
          </a:xfrm>
          <a:prstGeom prst="rect">
            <a:avLst/>
          </a:prstGeom>
        </p:spPr>
        <p:txBody>
          <a:bodyPr wrap="square">
            <a:spAutoFit/>
          </a:bodyPr>
          <a:lstStyle/>
          <a:p>
            <a:pPr algn="ctr" rtl="1"/>
            <a:r>
              <a:rPr lang="fa-IR" sz="2000" b="1" dirty="0">
                <a:cs typeface="B Lotus" panose="00000400000000000000" pitchFamily="2" charset="-78"/>
              </a:rPr>
              <a:t>کجاست آن مضطّری که اجابت شود هنگامی که دعا کند</a:t>
            </a:r>
          </a:p>
        </p:txBody>
      </p:sp>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91331" y="3525983"/>
            <a:ext cx="1853381" cy="2172032"/>
          </a:xfrm>
          <a:prstGeom prst="rect">
            <a:avLst/>
          </a:prstGeom>
        </p:spPr>
      </p:pic>
      <p:sp>
        <p:nvSpPr>
          <p:cNvPr id="14" name="Rectangle 13"/>
          <p:cNvSpPr/>
          <p:nvPr/>
        </p:nvSpPr>
        <p:spPr>
          <a:xfrm>
            <a:off x="3740044" y="983455"/>
            <a:ext cx="3918203" cy="461665"/>
          </a:xfrm>
          <a:prstGeom prst="rect">
            <a:avLst/>
          </a:prstGeom>
        </p:spPr>
        <p:txBody>
          <a:bodyPr wrap="square">
            <a:spAutoFit/>
          </a:bodyPr>
          <a:lstStyle/>
          <a:p>
            <a:pPr algn="just" rtl="1"/>
            <a:r>
              <a:rPr lang="fa-IR" sz="2400" b="1" dirty="0">
                <a:solidFill>
                  <a:schemeClr val="accent1">
                    <a:lumMod val="50000"/>
                  </a:schemeClr>
                </a:solidFill>
                <a:cs typeface="B Lotus" panose="00000400000000000000" pitchFamily="2" charset="-78"/>
              </a:rPr>
              <a:t>مهدویّت از منظر «تحسّسِ اهل‌بیت ع»:</a:t>
            </a:r>
            <a:endParaRPr lang="en-US" sz="2400" dirty="0">
              <a:solidFill>
                <a:schemeClr val="accent1">
                  <a:lumMod val="50000"/>
                </a:schemeClr>
              </a:solidFill>
            </a:endParaRPr>
          </a:p>
        </p:txBody>
      </p:sp>
    </p:spTree>
    <p:extLst>
      <p:ext uri="{BB962C8B-B14F-4D97-AF65-F5344CB8AC3E}">
        <p14:creationId xmlns:p14="http://schemas.microsoft.com/office/powerpoint/2010/main" val="1973817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hlinkClick r:id="rId3" action="ppaction://hlinksldjump"/>
          </p:cNvPr>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1873512"/>
            <a:ext cx="909484" cy="2645528"/>
          </a:xfrm>
          <a:prstGeom prst="rect">
            <a:avLst/>
          </a:prstGeom>
        </p:spPr>
      </p:pic>
      <p:sp>
        <p:nvSpPr>
          <p:cNvPr id="40" name="TextBox 39">
            <a:hlinkClick r:id="rId3" action="ppaction://hlinksldjump"/>
          </p:cNvPr>
          <p:cNvSpPr txBox="1"/>
          <p:nvPr/>
        </p:nvSpPr>
        <p:spPr>
          <a:xfrm>
            <a:off x="10189581" y="2939796"/>
            <a:ext cx="1361270"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متن دعای ندبه</a:t>
            </a:r>
            <a:endParaRPr lang="en-US" sz="2400" b="1" spc="-150" dirty="0">
              <a:solidFill>
                <a:schemeClr val="bg1"/>
              </a:solidFill>
              <a:cs typeface="B Lotus" panose="00000400000000000000" pitchFamily="2" charset="-78"/>
            </a:endParaRPr>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3841" y="5545009"/>
            <a:ext cx="1623441" cy="1298753"/>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7025" y="5061900"/>
            <a:ext cx="1160933" cy="805798"/>
          </a:xfrm>
          <a:prstGeom prst="rect">
            <a:avLst/>
          </a:prstGeom>
        </p:spPr>
      </p:pic>
      <p:sp>
        <p:nvSpPr>
          <p:cNvPr id="2" name="Rectangle 1"/>
          <p:cNvSpPr/>
          <p:nvPr/>
        </p:nvSpPr>
        <p:spPr>
          <a:xfrm>
            <a:off x="1894764" y="1905639"/>
            <a:ext cx="7903732" cy="461665"/>
          </a:xfrm>
          <a:prstGeom prst="rect">
            <a:avLst/>
          </a:prstGeom>
        </p:spPr>
        <p:txBody>
          <a:bodyPr wrap="square">
            <a:spAutoFit/>
          </a:bodyPr>
          <a:lstStyle/>
          <a:p>
            <a:pPr algn="ctr" rtl="1"/>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أَیْنَ صَدْرُ الْخَلاَئِقِ (الْخَلاَئِفِ) ذُو الْبِرِّ وَ التَّقْوَى</a:t>
            </a:r>
          </a:p>
        </p:txBody>
      </p:sp>
      <p:sp>
        <p:nvSpPr>
          <p:cNvPr id="3" name="Rectangle 2"/>
          <p:cNvSpPr/>
          <p:nvPr/>
        </p:nvSpPr>
        <p:spPr>
          <a:xfrm>
            <a:off x="2016566" y="2827823"/>
            <a:ext cx="7903731" cy="400110"/>
          </a:xfrm>
          <a:prstGeom prst="rect">
            <a:avLst/>
          </a:prstGeom>
        </p:spPr>
        <p:txBody>
          <a:bodyPr wrap="square">
            <a:spAutoFit/>
          </a:bodyPr>
          <a:lstStyle/>
          <a:p>
            <a:pPr algn="ctr" rtl="1"/>
            <a:r>
              <a:rPr lang="fa-IR" sz="2000" b="1" dirty="0">
                <a:cs typeface="B Lotus" panose="00000400000000000000" pitchFamily="2" charset="-78"/>
              </a:rPr>
              <a:t>کجاست سرسلسله مخلوقات، دارای نیکی و تقوا</a:t>
            </a:r>
          </a:p>
        </p:txBody>
      </p:sp>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91331" y="3525983"/>
            <a:ext cx="1853381" cy="2172032"/>
          </a:xfrm>
          <a:prstGeom prst="rect">
            <a:avLst/>
          </a:prstGeom>
        </p:spPr>
      </p:pic>
      <p:sp>
        <p:nvSpPr>
          <p:cNvPr id="14" name="Rectangle 13"/>
          <p:cNvSpPr/>
          <p:nvPr/>
        </p:nvSpPr>
        <p:spPr>
          <a:xfrm>
            <a:off x="3740044" y="983455"/>
            <a:ext cx="3918203" cy="461665"/>
          </a:xfrm>
          <a:prstGeom prst="rect">
            <a:avLst/>
          </a:prstGeom>
        </p:spPr>
        <p:txBody>
          <a:bodyPr wrap="square">
            <a:spAutoFit/>
          </a:bodyPr>
          <a:lstStyle/>
          <a:p>
            <a:pPr algn="just" rtl="1"/>
            <a:r>
              <a:rPr lang="fa-IR" sz="2400" b="1" dirty="0">
                <a:solidFill>
                  <a:schemeClr val="accent1">
                    <a:lumMod val="50000"/>
                  </a:schemeClr>
                </a:solidFill>
                <a:cs typeface="B Lotus" panose="00000400000000000000" pitchFamily="2" charset="-78"/>
              </a:rPr>
              <a:t>مهدویّت از منظر «تحسّسِ اهل‌بیت ع»:</a:t>
            </a:r>
            <a:endParaRPr lang="en-US" sz="2400" dirty="0">
              <a:solidFill>
                <a:schemeClr val="accent1">
                  <a:lumMod val="50000"/>
                </a:schemeClr>
              </a:solidFill>
            </a:endParaRPr>
          </a:p>
        </p:txBody>
      </p:sp>
    </p:spTree>
    <p:extLst>
      <p:ext uri="{BB962C8B-B14F-4D97-AF65-F5344CB8AC3E}">
        <p14:creationId xmlns:p14="http://schemas.microsoft.com/office/powerpoint/2010/main" val="17236289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hlinkClick r:id="rId3" action="ppaction://hlinksldjump"/>
          </p:cNvPr>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1200"/>
                    </a14:imgEffect>
                    <a14:imgEffect>
                      <a14:saturation sat="66000"/>
                    </a14:imgEffect>
                  </a14:imgLayer>
                </a14:imgProps>
              </a:ext>
              <a:ext uri="{28A0092B-C50C-407E-A947-70E740481C1C}">
                <a14:useLocalDpi xmlns:a14="http://schemas.microsoft.com/office/drawing/2010/main" val="0"/>
              </a:ext>
            </a:extLst>
          </a:blip>
          <a:stretch>
            <a:fillRect/>
          </a:stretch>
        </p:blipFill>
        <p:spPr>
          <a:xfrm rot="5400000">
            <a:off x="10519036" y="1873512"/>
            <a:ext cx="909484" cy="2645528"/>
          </a:xfrm>
          <a:prstGeom prst="rect">
            <a:avLst/>
          </a:prstGeom>
        </p:spPr>
      </p:pic>
      <p:sp>
        <p:nvSpPr>
          <p:cNvPr id="40" name="TextBox 39">
            <a:hlinkClick r:id="rId3" action="ppaction://hlinksldjump"/>
          </p:cNvPr>
          <p:cNvSpPr txBox="1"/>
          <p:nvPr/>
        </p:nvSpPr>
        <p:spPr>
          <a:xfrm>
            <a:off x="10189581" y="2939796"/>
            <a:ext cx="1361270" cy="461665"/>
          </a:xfrm>
          <a:prstGeom prst="rect">
            <a:avLst/>
          </a:prstGeom>
          <a:noFill/>
        </p:spPr>
        <p:txBody>
          <a:bodyPr wrap="none" rtlCol="0">
            <a:spAutoFit/>
          </a:bodyPr>
          <a:lstStyle/>
          <a:p>
            <a:r>
              <a:rPr lang="fa-IR" sz="2400" b="1" spc="-150" dirty="0" smtClean="0">
                <a:solidFill>
                  <a:schemeClr val="bg1"/>
                </a:solidFill>
                <a:cs typeface="B Lotus" panose="00000400000000000000" pitchFamily="2" charset="-78"/>
              </a:rPr>
              <a:t>متن دعای ندبه</a:t>
            </a:r>
            <a:endParaRPr lang="en-US" sz="2400" b="1" spc="-150" dirty="0">
              <a:solidFill>
                <a:schemeClr val="bg1"/>
              </a:solidFill>
              <a:cs typeface="B Lotus" panose="00000400000000000000" pitchFamily="2" charset="-78"/>
            </a:endParaRPr>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3841" y="5545009"/>
            <a:ext cx="1623441" cy="1298753"/>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7025" y="5061900"/>
            <a:ext cx="1160933" cy="805798"/>
          </a:xfrm>
          <a:prstGeom prst="rect">
            <a:avLst/>
          </a:prstGeom>
        </p:spPr>
      </p:pic>
      <p:sp>
        <p:nvSpPr>
          <p:cNvPr id="2" name="Rectangle 1"/>
          <p:cNvSpPr/>
          <p:nvPr/>
        </p:nvSpPr>
        <p:spPr>
          <a:xfrm>
            <a:off x="1894764" y="1905639"/>
            <a:ext cx="7903732" cy="830997"/>
          </a:xfrm>
          <a:prstGeom prst="rect">
            <a:avLst/>
          </a:prstGeom>
        </p:spPr>
        <p:txBody>
          <a:bodyPr wrap="square">
            <a:spAutoFit/>
          </a:bodyPr>
          <a:lstStyle/>
          <a:p>
            <a:pPr algn="ctr" rtl="1"/>
            <a:r>
              <a:rPr lang="fa-IR" sz="2400" b="1" dirty="0">
                <a:solidFill>
                  <a:schemeClr val="accent1">
                    <a:lumMod val="75000"/>
                  </a:schemeClr>
                </a:solidFill>
                <a:latin typeface="B Lotus" panose="00000400000000000000" pitchFamily="2" charset="-78"/>
                <a:ea typeface="Calibri" panose="020F0502020204030204" pitchFamily="34" charset="0"/>
                <a:cs typeface="B Lotus" panose="00000400000000000000" pitchFamily="2" charset="-78"/>
              </a:rPr>
              <a:t>أَیْنَ ابْنُ النَّبِیِّ الْمُصْطَفَى وَ ابْنُ عَلِیٍّ الْمُرْتَضَى وَ ابْنُ خَدِیجَةَ الْغَرَّاءِ وَ ابْنُ فَاطِمَةَ الْکُبْرَى‏</a:t>
            </a:r>
          </a:p>
        </p:txBody>
      </p:sp>
      <p:sp>
        <p:nvSpPr>
          <p:cNvPr id="3" name="Rectangle 2"/>
          <p:cNvSpPr/>
          <p:nvPr/>
        </p:nvSpPr>
        <p:spPr>
          <a:xfrm>
            <a:off x="2016566" y="2827823"/>
            <a:ext cx="7903731" cy="707886"/>
          </a:xfrm>
          <a:prstGeom prst="rect">
            <a:avLst/>
          </a:prstGeom>
        </p:spPr>
        <p:txBody>
          <a:bodyPr wrap="square">
            <a:spAutoFit/>
          </a:bodyPr>
          <a:lstStyle/>
          <a:p>
            <a:pPr algn="ctr" rtl="1"/>
            <a:r>
              <a:rPr lang="fa-IR" sz="2000" b="1" dirty="0">
                <a:cs typeface="B Lotus" panose="00000400000000000000" pitchFamily="2" charset="-78"/>
              </a:rPr>
              <a:t>کجاست فرزند پیامبر برگزیده، و فرزند علی مرتضی، و فرزند خدیجه روشن جبین، و فرزند فاطمه </a:t>
            </a:r>
            <a:r>
              <a:rPr lang="fa-IR" sz="2000" b="1">
                <a:cs typeface="B Lotus" panose="00000400000000000000" pitchFamily="2" charset="-78"/>
              </a:rPr>
              <a:t>کبری</a:t>
            </a:r>
            <a:r>
              <a:rPr lang="fa-IR" sz="2000" b="1" smtClean="0">
                <a:cs typeface="B Lotus" panose="00000400000000000000" pitchFamily="2" charset="-78"/>
              </a:rPr>
              <a:t>؟</a:t>
            </a:r>
            <a:endParaRPr lang="fa-IR" sz="2000" b="1" dirty="0">
              <a:cs typeface="B Lotus" panose="00000400000000000000" pitchFamily="2" charset="-78"/>
            </a:endParaRPr>
          </a:p>
        </p:txBody>
      </p:sp>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91331" y="3525983"/>
            <a:ext cx="1853381" cy="2172032"/>
          </a:xfrm>
          <a:prstGeom prst="rect">
            <a:avLst/>
          </a:prstGeom>
        </p:spPr>
      </p:pic>
      <p:sp>
        <p:nvSpPr>
          <p:cNvPr id="14" name="Rectangle 13"/>
          <p:cNvSpPr/>
          <p:nvPr/>
        </p:nvSpPr>
        <p:spPr>
          <a:xfrm>
            <a:off x="3740044" y="983455"/>
            <a:ext cx="3918203" cy="461665"/>
          </a:xfrm>
          <a:prstGeom prst="rect">
            <a:avLst/>
          </a:prstGeom>
        </p:spPr>
        <p:txBody>
          <a:bodyPr wrap="square">
            <a:spAutoFit/>
          </a:bodyPr>
          <a:lstStyle/>
          <a:p>
            <a:pPr algn="just" rtl="1"/>
            <a:r>
              <a:rPr lang="fa-IR" sz="2400" b="1" dirty="0">
                <a:solidFill>
                  <a:schemeClr val="accent1">
                    <a:lumMod val="50000"/>
                  </a:schemeClr>
                </a:solidFill>
                <a:cs typeface="B Lotus" panose="00000400000000000000" pitchFamily="2" charset="-78"/>
              </a:rPr>
              <a:t>مهدویّت از منظر «تحسّسِ اهل‌بیت ع»:</a:t>
            </a:r>
            <a:endParaRPr lang="en-US" sz="2400" dirty="0">
              <a:solidFill>
                <a:schemeClr val="accent1">
                  <a:lumMod val="50000"/>
                </a:schemeClr>
              </a:solidFill>
            </a:endParaRPr>
          </a:p>
        </p:txBody>
      </p:sp>
    </p:spTree>
    <p:extLst>
      <p:ext uri="{BB962C8B-B14F-4D97-AF65-F5344CB8AC3E}">
        <p14:creationId xmlns:p14="http://schemas.microsoft.com/office/powerpoint/2010/main" val="1963162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BEBA8EAE-BF5A-486C-A8C5-ECC9F3942E4B}">
                <a14:imgProps xmlns:a14="http://schemas.microsoft.com/office/drawing/2010/main">
                  <a14:imgLayer r:embed="rId3">
                    <a14:imgEffect>
                      <a14:saturation sat="400000"/>
                    </a14:imgEffect>
                  </a14:imgLayer>
                </a14:imgProps>
              </a:ext>
              <a:ext uri="{28A0092B-C50C-407E-A947-70E740481C1C}">
                <a14:useLocalDpi xmlns:a14="http://schemas.microsoft.com/office/drawing/2010/main" val="0"/>
              </a:ext>
            </a:extLst>
          </a:blip>
          <a:stretch>
            <a:fillRect/>
          </a:stretch>
        </p:blipFill>
        <p:spPr>
          <a:xfrm>
            <a:off x="0" y="0"/>
            <a:ext cx="12496800" cy="7810500"/>
          </a:xfrm>
          <a:prstGeom prst="rect">
            <a:avLst/>
          </a:prstGeom>
        </p:spPr>
      </p:pic>
      <p:sp>
        <p:nvSpPr>
          <p:cNvPr id="8" name="Rectangle 7"/>
          <p:cNvSpPr/>
          <p:nvPr/>
        </p:nvSpPr>
        <p:spPr>
          <a:xfrm>
            <a:off x="4128260" y="2347386"/>
            <a:ext cx="6373880" cy="586314"/>
          </a:xfrm>
          <a:prstGeom prst="rect">
            <a:avLst/>
          </a:prstGeom>
        </p:spPr>
        <p:txBody>
          <a:bodyPr wrap="square">
            <a:spAutoFit/>
          </a:bodyPr>
          <a:lstStyle/>
          <a:p>
            <a:pPr algn="ctr" rtl="1">
              <a:lnSpc>
                <a:spcPct val="107000"/>
              </a:lnSpc>
              <a:spcAft>
                <a:spcPts val="400"/>
              </a:spcAft>
            </a:pPr>
            <a:r>
              <a:rPr lang="fa-IR" sz="3000" b="1" dirty="0">
                <a:solidFill>
                  <a:schemeClr val="accent6">
                    <a:lumMod val="50000"/>
                  </a:schemeClr>
                </a:solidFill>
                <a:latin typeface="B Lotus" panose="00000400000000000000" pitchFamily="2" charset="-78"/>
                <a:ea typeface="Calibri" panose="020F0502020204030204" pitchFamily="34" charset="0"/>
                <a:cs typeface="B Lotus" panose="00000400000000000000" pitchFamily="2" charset="-78"/>
              </a:rPr>
              <a:t>صلواتی خالصانه </a:t>
            </a:r>
            <a:r>
              <a:rPr lang="fa-IR" sz="3000" b="1" dirty="0" smtClean="0">
                <a:solidFill>
                  <a:schemeClr val="accent6">
                    <a:lumMod val="50000"/>
                  </a:schemeClr>
                </a:solidFill>
                <a:latin typeface="B Lotus" panose="00000400000000000000" pitchFamily="2" charset="-78"/>
                <a:ea typeface="Calibri" panose="020F0502020204030204" pitchFamily="34" charset="0"/>
                <a:cs typeface="B Lotus" panose="00000400000000000000" pitchFamily="2" charset="-78"/>
              </a:rPr>
              <a:t>هدیه به حضرت زهرا </a:t>
            </a:r>
            <a:r>
              <a:rPr lang="fa-IR" sz="1000" b="1" dirty="0" smtClean="0">
                <a:solidFill>
                  <a:schemeClr val="accent6">
                    <a:lumMod val="50000"/>
                  </a:schemeClr>
                </a:solidFill>
                <a:latin typeface="B Lotus" panose="00000400000000000000" pitchFamily="2" charset="-78"/>
                <a:ea typeface="Calibri" panose="020F0502020204030204" pitchFamily="34" charset="0"/>
                <a:cs typeface="B Lotus" panose="00000400000000000000" pitchFamily="2" charset="-78"/>
              </a:rPr>
              <a:t>سلام الله علیها</a:t>
            </a:r>
            <a:endParaRPr lang="en-US" sz="1000" b="1" dirty="0">
              <a:solidFill>
                <a:schemeClr val="accent6">
                  <a:lumMod val="50000"/>
                </a:schemeClr>
              </a:solidFill>
              <a:latin typeface="Calibri" panose="020F0502020204030204" pitchFamily="34" charset="0"/>
              <a:ea typeface="Calibri" panose="020F0502020204030204" pitchFamily="34" charset="0"/>
              <a:cs typeface="B Lotus" panose="00000400000000000000" pitchFamily="2" charset="-78"/>
            </a:endParaRPr>
          </a:p>
        </p:txBody>
      </p:sp>
    </p:spTree>
    <p:extLst>
      <p:ext uri="{BB962C8B-B14F-4D97-AF65-F5344CB8AC3E}">
        <p14:creationId xmlns:p14="http://schemas.microsoft.com/office/powerpoint/2010/main" val="3144356877"/>
      </p:ext>
    </p:extLst>
  </p:cSld>
  <p:clrMapOvr>
    <a:masterClrMapping/>
  </p:clrMapOvr>
  <mc:AlternateContent xmlns:mc="http://schemas.openxmlformats.org/markup-compatibility/2006" xmlns:p14="http://schemas.microsoft.com/office/powerpoint/2010/main">
    <mc:Choice Requires="p14">
      <p:transition spd="slow" p14:dur="3400" advTm="3000">
        <p14:reveal/>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250"/>
                                  </p:stCondLst>
                                  <p:childTnLst>
                                    <p:set>
                                      <p:cBhvr>
                                        <p:cTn id="6" dur="1" fill="hold">
                                          <p:stCondLst>
                                            <p:cond delay="0"/>
                                          </p:stCondLst>
                                        </p:cTn>
                                        <p:tgtEl>
                                          <p:spTgt spid="8"/>
                                        </p:tgtEl>
                                        <p:attrNameLst>
                                          <p:attrName>style.visibility</p:attrName>
                                        </p:attrNameLst>
                                      </p:cBhvr>
                                      <p:to>
                                        <p:strVal val="visible"/>
                                      </p:to>
                                    </p:set>
                                    <p:anim calcmode="lin" valueType="num">
                                      <p:cBhvr>
                                        <p:cTn id="7" dur="2000" fill="hold"/>
                                        <p:tgtEl>
                                          <p:spTgt spid="8"/>
                                        </p:tgtEl>
                                        <p:attrNameLst>
                                          <p:attrName>ppt_w</p:attrName>
                                        </p:attrNameLst>
                                      </p:cBhvr>
                                      <p:tavLst>
                                        <p:tav tm="0">
                                          <p:val>
                                            <p:fltVal val="0"/>
                                          </p:val>
                                        </p:tav>
                                        <p:tav tm="100000">
                                          <p:val>
                                            <p:strVal val="#ppt_w"/>
                                          </p:val>
                                        </p:tav>
                                      </p:tavLst>
                                    </p:anim>
                                    <p:anim calcmode="lin" valueType="num">
                                      <p:cBhvr>
                                        <p:cTn id="8" dur="2000" fill="hold"/>
                                        <p:tgtEl>
                                          <p:spTgt spid="8"/>
                                        </p:tgtEl>
                                        <p:attrNameLst>
                                          <p:attrName>ppt_h</p:attrName>
                                        </p:attrNameLst>
                                      </p:cBhvr>
                                      <p:tavLst>
                                        <p:tav tm="0">
                                          <p:val>
                                            <p:fltVal val="0"/>
                                          </p:val>
                                        </p:tav>
                                        <p:tav tm="100000">
                                          <p:val>
                                            <p:strVal val="#ppt_h"/>
                                          </p:val>
                                        </p:tav>
                                      </p:tavLst>
                                    </p:anim>
                                    <p:animEffect transition="in" filter="fade">
                                      <p:cBhvr>
                                        <p:cTn id="9"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BEBA8EAE-BF5A-486C-A8C5-ECC9F3942E4B}">
                <a14:imgProps xmlns:a14="http://schemas.microsoft.com/office/drawing/2010/main">
                  <a14:imgLayer r:embed="rId3">
                    <a14:imgEffect>
                      <a14:saturation sat="400000"/>
                    </a14:imgEffect>
                  </a14:imgLayer>
                </a14:imgProps>
              </a:ext>
              <a:ext uri="{28A0092B-C50C-407E-A947-70E740481C1C}">
                <a14:useLocalDpi xmlns:a14="http://schemas.microsoft.com/office/drawing/2010/main" val="0"/>
              </a:ext>
            </a:extLst>
          </a:blip>
          <a:stretch>
            <a:fillRect/>
          </a:stretch>
        </p:blipFill>
        <p:spPr>
          <a:xfrm>
            <a:off x="-304800" y="0"/>
            <a:ext cx="12496800" cy="7810500"/>
          </a:xfrm>
          <a:prstGeom prst="rect">
            <a:avLst/>
          </a:prstGeom>
        </p:spPr>
      </p:pic>
      <p:pic>
        <p:nvPicPr>
          <p:cNvPr id="2" name="Picture 1"/>
          <p:cNvPicPr>
            <a:picLocks noChangeAspect="1"/>
          </p:cNvPicPr>
          <p:nvPr/>
        </p:nvPicPr>
        <p:blipFill>
          <a:blip r:embed="rId4" cstate="print">
            <a:clrChange>
              <a:clrFrom>
                <a:srgbClr val="000000">
                  <a:alpha val="0"/>
                </a:srgbClr>
              </a:clrFrom>
              <a:clrTo>
                <a:srgbClr val="000000">
                  <a:alpha val="0"/>
                </a:srgbClr>
              </a:clrTo>
            </a:clrChange>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5210865" y="1423307"/>
            <a:ext cx="4087035" cy="2743200"/>
          </a:xfrm>
          <a:prstGeom prst="rect">
            <a:avLst/>
          </a:prstGeom>
          <a:effectLst>
            <a:outerShdw blurRad="76200" dist="12700" dir="8100000" sy="-23000" kx="800400" algn="br" rotWithShape="0">
              <a:schemeClr val="accent6">
                <a:lumMod val="50000"/>
                <a:alpha val="20000"/>
              </a:schemeClr>
            </a:outerShdw>
          </a:effectLst>
        </p:spPr>
      </p:pic>
    </p:spTree>
    <p:extLst>
      <p:ext uri="{BB962C8B-B14F-4D97-AF65-F5344CB8AC3E}">
        <p14:creationId xmlns:p14="http://schemas.microsoft.com/office/powerpoint/2010/main" val="2714931927"/>
      </p:ext>
    </p:extLst>
  </p:cSld>
  <p:clrMapOvr>
    <a:masterClrMapping/>
  </p:clrMapOvr>
  <mc:AlternateContent xmlns:mc="http://schemas.openxmlformats.org/markup-compatibility/2006" xmlns:p14="http://schemas.microsoft.com/office/powerpoint/2010/main">
    <mc:Choice Requires="p14">
      <p:transition spd="slow" p14:dur="3400">
        <p14:reveal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3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1704</TotalTime>
  <Words>9330</Words>
  <Application>Microsoft Office PowerPoint</Application>
  <PresentationFormat>Widescreen</PresentationFormat>
  <Paragraphs>1022</Paragraphs>
  <Slides>149</Slides>
  <Notes>146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149</vt:i4>
      </vt:variant>
    </vt:vector>
  </HeadingPairs>
  <TitlesOfParts>
    <vt:vector size="156" baseType="lpstr">
      <vt:lpstr>Arial</vt:lpstr>
      <vt:lpstr>B Lotus</vt:lpstr>
      <vt:lpstr>Calibri</vt:lpstr>
      <vt:lpstr>Calibri Light</vt:lpstr>
      <vt:lpstr>Cambria</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diakov.net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borhani</dc:creator>
  <cp:lastModifiedBy>borhani</cp:lastModifiedBy>
  <cp:revision>90</cp:revision>
  <dcterms:created xsi:type="dcterms:W3CDTF">2020-04-11T18:41:43Z</dcterms:created>
  <dcterms:modified xsi:type="dcterms:W3CDTF">2020-05-04T23:12:04Z</dcterms:modified>
</cp:coreProperties>
</file>